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94" r:id="rId6"/>
    <p:sldId id="306" r:id="rId7"/>
    <p:sldId id="305" r:id="rId8"/>
    <p:sldId id="307" r:id="rId9"/>
    <p:sldId id="295" r:id="rId10"/>
    <p:sldId id="296" r:id="rId11"/>
    <p:sldId id="264" r:id="rId12"/>
    <p:sldId id="299" r:id="rId13"/>
    <p:sldId id="308" r:id="rId14"/>
    <p:sldId id="300" r:id="rId15"/>
    <p:sldId id="281" r:id="rId16"/>
    <p:sldId id="301" r:id="rId17"/>
    <p:sldId id="302" r:id="rId18"/>
    <p:sldId id="303" r:id="rId19"/>
    <p:sldId id="304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930"/>
    <p:restoredTop sz="94793"/>
  </p:normalViewPr>
  <p:slideViewPr>
    <p:cSldViewPr snapToGrid="0">
      <p:cViewPr varScale="1">
        <p:scale>
          <a:sx n="66" d="100"/>
          <a:sy n="66" d="100"/>
        </p:scale>
        <p:origin x="2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andy: A problem on leetcode"/>
          <p:cNvSpPr/>
          <p:nvPr/>
        </p:nvSpPr>
        <p:spPr>
          <a:xfrm>
            <a:off x="645013" y="1189806"/>
            <a:ext cx="22731560" cy="1147084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15000" dirty="0"/>
              <a:t>Weighted Scheduling</a:t>
            </a:r>
            <a:endParaRPr sz="150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2E01C4E9-944A-2CC5-5C9B-D5FC1081B027}"/>
              </a:ext>
            </a:extLst>
          </p:cNvPr>
          <p:cNvSpPr/>
          <p:nvPr/>
        </p:nvSpPr>
        <p:spPr>
          <a:xfrm>
            <a:off x="1021976" y="1343423"/>
            <a:ext cx="22369226" cy="920135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</a:rPr>
              <a:t>Remember that every dynamic programming algorithm can be represented using an implicit DAG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</a:rPr>
              <a:t>This DAG also gives us the execution order of the non-recursive algorithm</a:t>
            </a:r>
            <a:endParaRPr lang="en-IN" sz="6600" dirty="0">
              <a:solidFill>
                <a:srgbClr val="7030A0"/>
              </a:solidFill>
              <a:latin typeface="Bradley Hand" pitchFamily="2" charset="77"/>
            </a:endParaRP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6600" dirty="0">
                <a:solidFill>
                  <a:srgbClr val="FF0000"/>
                </a:solidFill>
                <a:latin typeface="Bradley Hand" pitchFamily="2" charset="77"/>
              </a:rPr>
              <a:t>What is the DAG for this problem?</a:t>
            </a:r>
          </a:p>
        </p:txBody>
      </p:sp>
    </p:spTree>
    <p:extLst>
      <p:ext uri="{BB962C8B-B14F-4D97-AF65-F5344CB8AC3E}">
        <p14:creationId xmlns:p14="http://schemas.microsoft.com/office/powerpoint/2010/main" val="3803155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!!1">
            <a:extLst>
              <a:ext uri="{FF2B5EF4-FFF2-40B4-BE49-F238E27FC236}">
                <a16:creationId xmlns:a16="http://schemas.microsoft.com/office/drawing/2014/main" id="{68930C21-172E-1483-583B-78D87DE6BAED}"/>
              </a:ext>
            </a:extLst>
          </p:cNvPr>
          <p:cNvCxnSpPr/>
          <p:nvPr/>
        </p:nvCxnSpPr>
        <p:spPr>
          <a:xfrm>
            <a:off x="2263541" y="1644543"/>
            <a:ext cx="3537284" cy="0"/>
          </a:xfrm>
          <a:prstGeom prst="line">
            <a:avLst/>
          </a:prstGeom>
          <a:noFill/>
          <a:ln w="127000" cap="flat" cmpd="sng">
            <a:solidFill>
              <a:srgbClr val="C0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4">
            <a:extLst>
              <a:ext uri="{FF2B5EF4-FFF2-40B4-BE49-F238E27FC236}">
                <a16:creationId xmlns:a16="http://schemas.microsoft.com/office/drawing/2014/main" id="{A58FB4BB-2C94-A61F-40E4-07AF01ED1D56}"/>
              </a:ext>
            </a:extLst>
          </p:cNvPr>
          <p:cNvCxnSpPr>
            <a:cxnSpLocks/>
          </p:cNvCxnSpPr>
          <p:nvPr/>
        </p:nvCxnSpPr>
        <p:spPr>
          <a:xfrm>
            <a:off x="7372951" y="1628501"/>
            <a:ext cx="5670885" cy="0"/>
          </a:xfrm>
          <a:prstGeom prst="line">
            <a:avLst/>
          </a:prstGeom>
          <a:noFill/>
          <a:ln w="127000" cap="flat" cmpd="sng">
            <a:solidFill>
              <a:srgbClr val="92D05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!!3">
            <a:extLst>
              <a:ext uri="{FF2B5EF4-FFF2-40B4-BE49-F238E27FC236}">
                <a16:creationId xmlns:a16="http://schemas.microsoft.com/office/drawing/2014/main" id="{EBE35241-A317-8ADF-F7DA-36577C8CA198}"/>
              </a:ext>
            </a:extLst>
          </p:cNvPr>
          <p:cNvCxnSpPr>
            <a:cxnSpLocks/>
          </p:cNvCxnSpPr>
          <p:nvPr/>
        </p:nvCxnSpPr>
        <p:spPr>
          <a:xfrm>
            <a:off x="3723374" y="4940311"/>
            <a:ext cx="3574410" cy="0"/>
          </a:xfrm>
          <a:prstGeom prst="line">
            <a:avLst/>
          </a:prstGeom>
          <a:noFill/>
          <a:ln w="127000" cap="flat" cmpd="sng">
            <a:solidFill>
              <a:srgbClr val="FFC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5">
            <a:extLst>
              <a:ext uri="{FF2B5EF4-FFF2-40B4-BE49-F238E27FC236}">
                <a16:creationId xmlns:a16="http://schemas.microsoft.com/office/drawing/2014/main" id="{B2BD145F-1440-5164-7B15-8738C3EA59A3}"/>
              </a:ext>
            </a:extLst>
          </p:cNvPr>
          <p:cNvCxnSpPr>
            <a:cxnSpLocks/>
          </p:cNvCxnSpPr>
          <p:nvPr/>
        </p:nvCxnSpPr>
        <p:spPr>
          <a:xfrm>
            <a:off x="8759849" y="4896475"/>
            <a:ext cx="10032844" cy="0"/>
          </a:xfrm>
          <a:prstGeom prst="line">
            <a:avLst/>
          </a:prstGeom>
          <a:noFill/>
          <a:ln w="127000" cap="flat" cmpd="sng">
            <a:solidFill>
              <a:srgbClr val="00B05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6">
            <a:extLst>
              <a:ext uri="{FF2B5EF4-FFF2-40B4-BE49-F238E27FC236}">
                <a16:creationId xmlns:a16="http://schemas.microsoft.com/office/drawing/2014/main" id="{FDA6EB29-45C1-18DC-B2FC-D7C244AF9F5D}"/>
              </a:ext>
            </a:extLst>
          </p:cNvPr>
          <p:cNvCxnSpPr>
            <a:cxnSpLocks/>
          </p:cNvCxnSpPr>
          <p:nvPr/>
        </p:nvCxnSpPr>
        <p:spPr>
          <a:xfrm>
            <a:off x="13043837" y="3284406"/>
            <a:ext cx="8002958" cy="0"/>
          </a:xfrm>
          <a:prstGeom prst="line">
            <a:avLst/>
          </a:prstGeom>
          <a:noFill/>
          <a:ln w="127000" cap="flat" cmpd="sng">
            <a:solidFill>
              <a:srgbClr val="0070C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7">
            <a:extLst>
              <a:ext uri="{FF2B5EF4-FFF2-40B4-BE49-F238E27FC236}">
                <a16:creationId xmlns:a16="http://schemas.microsoft.com/office/drawing/2014/main" id="{59FA64DA-38E0-0580-38C1-5CA00260CBF3}"/>
              </a:ext>
            </a:extLst>
          </p:cNvPr>
          <p:cNvCxnSpPr>
            <a:cxnSpLocks/>
          </p:cNvCxnSpPr>
          <p:nvPr/>
        </p:nvCxnSpPr>
        <p:spPr>
          <a:xfrm>
            <a:off x="15245708" y="1628501"/>
            <a:ext cx="3546984" cy="16042"/>
          </a:xfrm>
          <a:prstGeom prst="line">
            <a:avLst/>
          </a:prstGeom>
          <a:noFill/>
          <a:ln w="127000" cap="flat" cmpd="sng">
            <a:solidFill>
              <a:srgbClr val="7030A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B5317A-E507-3987-12AA-9CE72ACB64A4}"/>
              </a:ext>
            </a:extLst>
          </p:cNvPr>
          <p:cNvSpPr txBox="1"/>
          <p:nvPr/>
        </p:nvSpPr>
        <p:spPr>
          <a:xfrm>
            <a:off x="17729436" y="5513529"/>
            <a:ext cx="102657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A0B9609-6289-F6A7-8A72-A908BFD43EBA}"/>
              </a:ext>
            </a:extLst>
          </p:cNvPr>
          <p:cNvSpPr/>
          <p:nvPr/>
        </p:nvSpPr>
        <p:spPr>
          <a:xfrm>
            <a:off x="3321637" y="55863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3D64ECB-D446-4ACB-EA1B-D89FE89C7C72}"/>
              </a:ext>
            </a:extLst>
          </p:cNvPr>
          <p:cNvSpPr/>
          <p:nvPr/>
        </p:nvSpPr>
        <p:spPr>
          <a:xfrm>
            <a:off x="4379733" y="2216387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9B862CF-CE3E-BC9C-1F57-C1FD2EE9EBA2}"/>
              </a:ext>
            </a:extLst>
          </p:cNvPr>
          <p:cNvSpPr/>
          <p:nvPr/>
        </p:nvSpPr>
        <p:spPr>
          <a:xfrm>
            <a:off x="5491333" y="3850608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73494A3-10B3-AB0B-7960-BB389AC9CF15}"/>
              </a:ext>
            </a:extLst>
          </p:cNvPr>
          <p:cNvSpPr/>
          <p:nvPr/>
        </p:nvSpPr>
        <p:spPr>
          <a:xfrm>
            <a:off x="9231019" y="531666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667655C-BACB-122F-8D39-E25E51A802E2}"/>
              </a:ext>
            </a:extLst>
          </p:cNvPr>
          <p:cNvSpPr/>
          <p:nvPr/>
        </p:nvSpPr>
        <p:spPr>
          <a:xfrm>
            <a:off x="12815773" y="389785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1378A7D-3F5B-FC93-A80A-0C12A76622F1}"/>
              </a:ext>
            </a:extLst>
          </p:cNvPr>
          <p:cNvSpPr/>
          <p:nvPr/>
        </p:nvSpPr>
        <p:spPr>
          <a:xfrm>
            <a:off x="16003203" y="2229958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587F37-D359-E3D7-5A89-606256DB3876}"/>
              </a:ext>
            </a:extLst>
          </p:cNvPr>
          <p:cNvSpPr/>
          <p:nvPr/>
        </p:nvSpPr>
        <p:spPr>
          <a:xfrm>
            <a:off x="16155602" y="55863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c1">
            <a:extLst>
              <a:ext uri="{FF2B5EF4-FFF2-40B4-BE49-F238E27FC236}">
                <a16:creationId xmlns:a16="http://schemas.microsoft.com/office/drawing/2014/main" id="{A0A4D6B1-3A0E-D2ED-3A1A-40AE099CCE5E}"/>
              </a:ext>
            </a:extLst>
          </p:cNvPr>
          <p:cNvSpPr/>
          <p:nvPr/>
        </p:nvSpPr>
        <p:spPr>
          <a:xfrm>
            <a:off x="3321637" y="7462886"/>
            <a:ext cx="1421090" cy="1312803"/>
          </a:xfrm>
          <a:prstGeom prst="ellipse">
            <a:avLst/>
          </a:prstGeom>
          <a:solidFill>
            <a:srgbClr val="C0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!!c2">
            <a:extLst>
              <a:ext uri="{FF2B5EF4-FFF2-40B4-BE49-F238E27FC236}">
                <a16:creationId xmlns:a16="http://schemas.microsoft.com/office/drawing/2014/main" id="{26DCC369-BD7C-67AF-EF62-F5FF511ECF04}"/>
              </a:ext>
            </a:extLst>
          </p:cNvPr>
          <p:cNvSpPr/>
          <p:nvPr/>
        </p:nvSpPr>
        <p:spPr>
          <a:xfrm>
            <a:off x="8741544" y="7462884"/>
            <a:ext cx="1421090" cy="1312803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c3">
            <a:extLst>
              <a:ext uri="{FF2B5EF4-FFF2-40B4-BE49-F238E27FC236}">
                <a16:creationId xmlns:a16="http://schemas.microsoft.com/office/drawing/2014/main" id="{1ACDE055-7681-3098-01FF-3DDD29BC97C5}"/>
              </a:ext>
            </a:extLst>
          </p:cNvPr>
          <p:cNvSpPr/>
          <p:nvPr/>
        </p:nvSpPr>
        <p:spPr>
          <a:xfrm>
            <a:off x="5966892" y="7462885"/>
            <a:ext cx="1421090" cy="1312803"/>
          </a:xfrm>
          <a:prstGeom prst="ellipse">
            <a:avLst/>
          </a:prstGeom>
          <a:solidFill>
            <a:srgbClr val="FFC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1" name="!!c4">
            <a:extLst>
              <a:ext uri="{FF2B5EF4-FFF2-40B4-BE49-F238E27FC236}">
                <a16:creationId xmlns:a16="http://schemas.microsoft.com/office/drawing/2014/main" id="{3793DC9D-3501-12D1-F3CC-3061F81C75A1}"/>
              </a:ext>
            </a:extLst>
          </p:cNvPr>
          <p:cNvSpPr/>
          <p:nvPr/>
        </p:nvSpPr>
        <p:spPr>
          <a:xfrm>
            <a:off x="11451499" y="7462886"/>
            <a:ext cx="1421090" cy="1312803"/>
          </a:xfrm>
          <a:prstGeom prst="ellipse">
            <a:avLst/>
          </a:prstGeom>
          <a:solidFill>
            <a:srgbClr val="92D05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2" name="!!c5">
            <a:extLst>
              <a:ext uri="{FF2B5EF4-FFF2-40B4-BE49-F238E27FC236}">
                <a16:creationId xmlns:a16="http://schemas.microsoft.com/office/drawing/2014/main" id="{C5E02E2D-1A6F-A6C5-DDA9-151883BFA0A1}"/>
              </a:ext>
            </a:extLst>
          </p:cNvPr>
          <p:cNvSpPr/>
          <p:nvPr/>
        </p:nvSpPr>
        <p:spPr>
          <a:xfrm>
            <a:off x="14161453" y="7462886"/>
            <a:ext cx="1421090" cy="1312803"/>
          </a:xfrm>
          <a:prstGeom prst="ellipse">
            <a:avLst/>
          </a:prstGeom>
          <a:solidFill>
            <a:srgbClr val="00B05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c6">
            <a:extLst>
              <a:ext uri="{FF2B5EF4-FFF2-40B4-BE49-F238E27FC236}">
                <a16:creationId xmlns:a16="http://schemas.microsoft.com/office/drawing/2014/main" id="{0319423C-144D-E3A6-3BDC-AB53F8EAEA20}"/>
              </a:ext>
            </a:extLst>
          </p:cNvPr>
          <p:cNvSpPr/>
          <p:nvPr/>
        </p:nvSpPr>
        <p:spPr>
          <a:xfrm>
            <a:off x="19641273" y="7462884"/>
            <a:ext cx="1421090" cy="1312803"/>
          </a:xfrm>
          <a:prstGeom prst="ellipse">
            <a:avLst/>
          </a:prstGeom>
          <a:solidFill>
            <a:srgbClr val="0070C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c7">
            <a:extLst>
              <a:ext uri="{FF2B5EF4-FFF2-40B4-BE49-F238E27FC236}">
                <a16:creationId xmlns:a16="http://schemas.microsoft.com/office/drawing/2014/main" id="{86747A5B-99C2-E7EF-55BD-04E56D53E186}"/>
              </a:ext>
            </a:extLst>
          </p:cNvPr>
          <p:cNvSpPr/>
          <p:nvPr/>
        </p:nvSpPr>
        <p:spPr>
          <a:xfrm>
            <a:off x="16866147" y="7462884"/>
            <a:ext cx="1421090" cy="1312803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cxnSp>
        <p:nvCxnSpPr>
          <p:cNvPr id="19" name="!!2">
            <a:extLst>
              <a:ext uri="{FF2B5EF4-FFF2-40B4-BE49-F238E27FC236}">
                <a16:creationId xmlns:a16="http://schemas.microsoft.com/office/drawing/2014/main" id="{BF04720A-40B9-9FB3-2A66-2C14F858609F}"/>
              </a:ext>
            </a:extLst>
          </p:cNvPr>
          <p:cNvCxnSpPr>
            <a:cxnSpLocks/>
          </p:cNvCxnSpPr>
          <p:nvPr/>
        </p:nvCxnSpPr>
        <p:spPr>
          <a:xfrm>
            <a:off x="2993457" y="3323977"/>
            <a:ext cx="6416842" cy="0"/>
          </a:xfrm>
          <a:prstGeom prst="line">
            <a:avLst/>
          </a:prstGeom>
          <a:noFill/>
          <a:ln w="127000" cap="flat" cmpd="sng">
            <a:solidFill>
              <a:srgbClr val="FF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574991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29648-DFF2-5FF1-3A22-89CD68796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!!1">
            <a:extLst>
              <a:ext uri="{FF2B5EF4-FFF2-40B4-BE49-F238E27FC236}">
                <a16:creationId xmlns:a16="http://schemas.microsoft.com/office/drawing/2014/main" id="{958D5BA4-00EA-8536-6573-DCEAB74AD3EE}"/>
              </a:ext>
            </a:extLst>
          </p:cNvPr>
          <p:cNvCxnSpPr/>
          <p:nvPr/>
        </p:nvCxnSpPr>
        <p:spPr>
          <a:xfrm>
            <a:off x="2263541" y="1644543"/>
            <a:ext cx="3537284" cy="0"/>
          </a:xfrm>
          <a:prstGeom prst="line">
            <a:avLst/>
          </a:prstGeom>
          <a:noFill/>
          <a:ln w="127000" cap="flat" cmpd="sng">
            <a:solidFill>
              <a:srgbClr val="C0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4">
            <a:extLst>
              <a:ext uri="{FF2B5EF4-FFF2-40B4-BE49-F238E27FC236}">
                <a16:creationId xmlns:a16="http://schemas.microsoft.com/office/drawing/2014/main" id="{7DB25373-AA71-8389-34AA-012FDCA2853D}"/>
              </a:ext>
            </a:extLst>
          </p:cNvPr>
          <p:cNvCxnSpPr>
            <a:cxnSpLocks/>
          </p:cNvCxnSpPr>
          <p:nvPr/>
        </p:nvCxnSpPr>
        <p:spPr>
          <a:xfrm>
            <a:off x="7372951" y="1628501"/>
            <a:ext cx="5670885" cy="0"/>
          </a:xfrm>
          <a:prstGeom prst="line">
            <a:avLst/>
          </a:prstGeom>
          <a:noFill/>
          <a:ln w="127000" cap="flat" cmpd="sng">
            <a:solidFill>
              <a:srgbClr val="92D05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!!3">
            <a:extLst>
              <a:ext uri="{FF2B5EF4-FFF2-40B4-BE49-F238E27FC236}">
                <a16:creationId xmlns:a16="http://schemas.microsoft.com/office/drawing/2014/main" id="{2EBE6B65-493D-9D58-F4CD-87343117D214}"/>
              </a:ext>
            </a:extLst>
          </p:cNvPr>
          <p:cNvCxnSpPr>
            <a:cxnSpLocks/>
          </p:cNvCxnSpPr>
          <p:nvPr/>
        </p:nvCxnSpPr>
        <p:spPr>
          <a:xfrm>
            <a:off x="3723374" y="4940311"/>
            <a:ext cx="3574410" cy="0"/>
          </a:xfrm>
          <a:prstGeom prst="line">
            <a:avLst/>
          </a:prstGeom>
          <a:noFill/>
          <a:ln w="127000" cap="flat" cmpd="sng">
            <a:solidFill>
              <a:srgbClr val="FFC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5">
            <a:extLst>
              <a:ext uri="{FF2B5EF4-FFF2-40B4-BE49-F238E27FC236}">
                <a16:creationId xmlns:a16="http://schemas.microsoft.com/office/drawing/2014/main" id="{43DA5202-056E-45C3-AFB0-550E20A53F79}"/>
              </a:ext>
            </a:extLst>
          </p:cNvPr>
          <p:cNvCxnSpPr>
            <a:cxnSpLocks/>
          </p:cNvCxnSpPr>
          <p:nvPr/>
        </p:nvCxnSpPr>
        <p:spPr>
          <a:xfrm>
            <a:off x="8759849" y="4896475"/>
            <a:ext cx="10032844" cy="0"/>
          </a:xfrm>
          <a:prstGeom prst="line">
            <a:avLst/>
          </a:prstGeom>
          <a:noFill/>
          <a:ln w="127000" cap="flat" cmpd="sng">
            <a:solidFill>
              <a:srgbClr val="00B05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6">
            <a:extLst>
              <a:ext uri="{FF2B5EF4-FFF2-40B4-BE49-F238E27FC236}">
                <a16:creationId xmlns:a16="http://schemas.microsoft.com/office/drawing/2014/main" id="{21196161-14FF-A525-645C-F7D20B8B3C06}"/>
              </a:ext>
            </a:extLst>
          </p:cNvPr>
          <p:cNvCxnSpPr>
            <a:cxnSpLocks/>
          </p:cNvCxnSpPr>
          <p:nvPr/>
        </p:nvCxnSpPr>
        <p:spPr>
          <a:xfrm>
            <a:off x="13043837" y="3284406"/>
            <a:ext cx="8002958" cy="0"/>
          </a:xfrm>
          <a:prstGeom prst="line">
            <a:avLst/>
          </a:prstGeom>
          <a:noFill/>
          <a:ln w="127000" cap="flat" cmpd="sng">
            <a:solidFill>
              <a:srgbClr val="0070C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7">
            <a:extLst>
              <a:ext uri="{FF2B5EF4-FFF2-40B4-BE49-F238E27FC236}">
                <a16:creationId xmlns:a16="http://schemas.microsoft.com/office/drawing/2014/main" id="{97A7871C-DF99-49A8-B507-9A2FEC329E96}"/>
              </a:ext>
            </a:extLst>
          </p:cNvPr>
          <p:cNvCxnSpPr>
            <a:cxnSpLocks/>
          </p:cNvCxnSpPr>
          <p:nvPr/>
        </p:nvCxnSpPr>
        <p:spPr>
          <a:xfrm>
            <a:off x="15245708" y="1628501"/>
            <a:ext cx="3546984" cy="16042"/>
          </a:xfrm>
          <a:prstGeom prst="line">
            <a:avLst/>
          </a:prstGeom>
          <a:noFill/>
          <a:ln w="127000" cap="flat" cmpd="sng">
            <a:solidFill>
              <a:srgbClr val="7030A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EC8F27E-BA1F-D6DE-7C93-CC773A02D2A5}"/>
              </a:ext>
            </a:extLst>
          </p:cNvPr>
          <p:cNvSpPr txBox="1"/>
          <p:nvPr/>
        </p:nvSpPr>
        <p:spPr>
          <a:xfrm>
            <a:off x="17729436" y="5513529"/>
            <a:ext cx="102657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FC281B6-CCC3-3EBD-7C7A-5CE75135DF0F}"/>
              </a:ext>
            </a:extLst>
          </p:cNvPr>
          <p:cNvSpPr/>
          <p:nvPr/>
        </p:nvSpPr>
        <p:spPr>
          <a:xfrm>
            <a:off x="3321637" y="55863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9B62CE4-8C02-261E-45AD-CA899C7B5866}"/>
              </a:ext>
            </a:extLst>
          </p:cNvPr>
          <p:cNvSpPr/>
          <p:nvPr/>
        </p:nvSpPr>
        <p:spPr>
          <a:xfrm>
            <a:off x="4379733" y="2216387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FC04939-EF50-FC24-2532-91FD6FC61C56}"/>
              </a:ext>
            </a:extLst>
          </p:cNvPr>
          <p:cNvSpPr/>
          <p:nvPr/>
        </p:nvSpPr>
        <p:spPr>
          <a:xfrm>
            <a:off x="5491333" y="3850608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2C103E9-1C85-4BCF-F57E-1DBC61B960B3}"/>
              </a:ext>
            </a:extLst>
          </p:cNvPr>
          <p:cNvSpPr/>
          <p:nvPr/>
        </p:nvSpPr>
        <p:spPr>
          <a:xfrm>
            <a:off x="9231019" y="531666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3856538-F108-8C59-7C49-BCEFA9DF7F57}"/>
              </a:ext>
            </a:extLst>
          </p:cNvPr>
          <p:cNvSpPr/>
          <p:nvPr/>
        </p:nvSpPr>
        <p:spPr>
          <a:xfrm>
            <a:off x="12815773" y="389785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60E654B-A552-2C0B-BAE1-865052F3662E}"/>
              </a:ext>
            </a:extLst>
          </p:cNvPr>
          <p:cNvSpPr/>
          <p:nvPr/>
        </p:nvSpPr>
        <p:spPr>
          <a:xfrm>
            <a:off x="16003203" y="2229958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4771AF8-EF33-C08E-5708-4A71D3A94524}"/>
              </a:ext>
            </a:extLst>
          </p:cNvPr>
          <p:cNvSpPr/>
          <p:nvPr/>
        </p:nvSpPr>
        <p:spPr>
          <a:xfrm>
            <a:off x="16155602" y="55863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c1">
            <a:extLst>
              <a:ext uri="{FF2B5EF4-FFF2-40B4-BE49-F238E27FC236}">
                <a16:creationId xmlns:a16="http://schemas.microsoft.com/office/drawing/2014/main" id="{A8164271-D5C3-5693-D46A-0C2DC4E586DD}"/>
              </a:ext>
            </a:extLst>
          </p:cNvPr>
          <p:cNvSpPr/>
          <p:nvPr/>
        </p:nvSpPr>
        <p:spPr>
          <a:xfrm>
            <a:off x="3321637" y="7462886"/>
            <a:ext cx="1421090" cy="1312803"/>
          </a:xfrm>
          <a:prstGeom prst="ellipse">
            <a:avLst/>
          </a:prstGeom>
          <a:solidFill>
            <a:srgbClr val="C0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!!c2">
            <a:extLst>
              <a:ext uri="{FF2B5EF4-FFF2-40B4-BE49-F238E27FC236}">
                <a16:creationId xmlns:a16="http://schemas.microsoft.com/office/drawing/2014/main" id="{786BFD5E-2AD7-129C-9DE5-17FC9FEFFB6A}"/>
              </a:ext>
            </a:extLst>
          </p:cNvPr>
          <p:cNvSpPr/>
          <p:nvPr/>
        </p:nvSpPr>
        <p:spPr>
          <a:xfrm>
            <a:off x="8741544" y="7462884"/>
            <a:ext cx="1421090" cy="1312803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c3">
            <a:extLst>
              <a:ext uri="{FF2B5EF4-FFF2-40B4-BE49-F238E27FC236}">
                <a16:creationId xmlns:a16="http://schemas.microsoft.com/office/drawing/2014/main" id="{9B9E60CC-A478-6B21-24D4-B67971DEF90C}"/>
              </a:ext>
            </a:extLst>
          </p:cNvPr>
          <p:cNvSpPr/>
          <p:nvPr/>
        </p:nvSpPr>
        <p:spPr>
          <a:xfrm>
            <a:off x="5966892" y="7462885"/>
            <a:ext cx="1421090" cy="1312803"/>
          </a:xfrm>
          <a:prstGeom prst="ellipse">
            <a:avLst/>
          </a:prstGeom>
          <a:solidFill>
            <a:srgbClr val="FFC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1" name="!!c4">
            <a:extLst>
              <a:ext uri="{FF2B5EF4-FFF2-40B4-BE49-F238E27FC236}">
                <a16:creationId xmlns:a16="http://schemas.microsoft.com/office/drawing/2014/main" id="{EFB4BD42-0C62-82ED-7051-194464EB1A67}"/>
              </a:ext>
            </a:extLst>
          </p:cNvPr>
          <p:cNvSpPr/>
          <p:nvPr/>
        </p:nvSpPr>
        <p:spPr>
          <a:xfrm>
            <a:off x="11451499" y="7462886"/>
            <a:ext cx="1421090" cy="1312803"/>
          </a:xfrm>
          <a:prstGeom prst="ellipse">
            <a:avLst/>
          </a:prstGeom>
          <a:solidFill>
            <a:srgbClr val="92D05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2" name="!!c5">
            <a:extLst>
              <a:ext uri="{FF2B5EF4-FFF2-40B4-BE49-F238E27FC236}">
                <a16:creationId xmlns:a16="http://schemas.microsoft.com/office/drawing/2014/main" id="{B9BEB9BC-8AEC-C833-A449-639B8C675B43}"/>
              </a:ext>
            </a:extLst>
          </p:cNvPr>
          <p:cNvSpPr/>
          <p:nvPr/>
        </p:nvSpPr>
        <p:spPr>
          <a:xfrm>
            <a:off x="14161453" y="7462886"/>
            <a:ext cx="1421090" cy="1312803"/>
          </a:xfrm>
          <a:prstGeom prst="ellipse">
            <a:avLst/>
          </a:prstGeom>
          <a:solidFill>
            <a:srgbClr val="00B05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c6">
            <a:extLst>
              <a:ext uri="{FF2B5EF4-FFF2-40B4-BE49-F238E27FC236}">
                <a16:creationId xmlns:a16="http://schemas.microsoft.com/office/drawing/2014/main" id="{E2301692-0365-4EA2-B9C1-90AB0A609DF8}"/>
              </a:ext>
            </a:extLst>
          </p:cNvPr>
          <p:cNvSpPr/>
          <p:nvPr/>
        </p:nvSpPr>
        <p:spPr>
          <a:xfrm>
            <a:off x="19641273" y="7462884"/>
            <a:ext cx="1421090" cy="1312803"/>
          </a:xfrm>
          <a:prstGeom prst="ellipse">
            <a:avLst/>
          </a:prstGeom>
          <a:solidFill>
            <a:srgbClr val="0070C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c7">
            <a:extLst>
              <a:ext uri="{FF2B5EF4-FFF2-40B4-BE49-F238E27FC236}">
                <a16:creationId xmlns:a16="http://schemas.microsoft.com/office/drawing/2014/main" id="{FECEE13C-C883-B6ED-F3E5-A3C5C7B96E23}"/>
              </a:ext>
            </a:extLst>
          </p:cNvPr>
          <p:cNvSpPr/>
          <p:nvPr/>
        </p:nvSpPr>
        <p:spPr>
          <a:xfrm>
            <a:off x="16866147" y="7462884"/>
            <a:ext cx="1421090" cy="1312803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cxnSp>
        <p:nvCxnSpPr>
          <p:cNvPr id="19" name="!!2">
            <a:extLst>
              <a:ext uri="{FF2B5EF4-FFF2-40B4-BE49-F238E27FC236}">
                <a16:creationId xmlns:a16="http://schemas.microsoft.com/office/drawing/2014/main" id="{E1CB730A-C5D7-072F-20D6-72012C19616E}"/>
              </a:ext>
            </a:extLst>
          </p:cNvPr>
          <p:cNvCxnSpPr>
            <a:cxnSpLocks/>
          </p:cNvCxnSpPr>
          <p:nvPr/>
        </p:nvCxnSpPr>
        <p:spPr>
          <a:xfrm>
            <a:off x="2993457" y="3323977"/>
            <a:ext cx="6416842" cy="0"/>
          </a:xfrm>
          <a:prstGeom prst="line">
            <a:avLst/>
          </a:prstGeom>
          <a:noFill/>
          <a:ln w="127000" cap="flat" cmpd="sng">
            <a:solidFill>
              <a:srgbClr val="FF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64AB5DC-3D3A-D85F-257E-5ECE6845EB18}"/>
              </a:ext>
            </a:extLst>
          </p:cNvPr>
          <p:cNvCxnSpPr/>
          <p:nvPr/>
        </p:nvCxnSpPr>
        <p:spPr>
          <a:xfrm flipV="1">
            <a:off x="18292497" y="8106032"/>
            <a:ext cx="1288865" cy="13256"/>
          </a:xfrm>
          <a:prstGeom prst="line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91007730-9670-99AA-7BE5-0A8F18B9556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6226975" y="3397955"/>
            <a:ext cx="12700" cy="8129863"/>
          </a:xfrm>
          <a:prstGeom prst="curvedConnector3">
            <a:avLst>
              <a:gd name="adj1" fmla="val 8280000"/>
            </a:avLst>
          </a:prstGeom>
          <a:noFill/>
          <a:ln w="63500" cap="flat">
            <a:solidFill>
              <a:srgbClr val="000000"/>
            </a:solidFill>
            <a:prstDash val="solid"/>
            <a:miter lim="400000"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8354335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6F0D4-F18E-0E0E-8EF7-E2FFF116C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!!1">
            <a:extLst>
              <a:ext uri="{FF2B5EF4-FFF2-40B4-BE49-F238E27FC236}">
                <a16:creationId xmlns:a16="http://schemas.microsoft.com/office/drawing/2014/main" id="{EE0D9E12-1E56-5930-6772-B67451D11711}"/>
              </a:ext>
            </a:extLst>
          </p:cNvPr>
          <p:cNvCxnSpPr/>
          <p:nvPr/>
        </p:nvCxnSpPr>
        <p:spPr>
          <a:xfrm>
            <a:off x="2263541" y="1644543"/>
            <a:ext cx="3537284" cy="0"/>
          </a:xfrm>
          <a:prstGeom prst="line">
            <a:avLst/>
          </a:prstGeom>
          <a:noFill/>
          <a:ln w="127000" cap="flat" cmpd="sng">
            <a:solidFill>
              <a:srgbClr val="C0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4">
            <a:extLst>
              <a:ext uri="{FF2B5EF4-FFF2-40B4-BE49-F238E27FC236}">
                <a16:creationId xmlns:a16="http://schemas.microsoft.com/office/drawing/2014/main" id="{2431617D-DA79-C01D-0C7A-06864C20501F}"/>
              </a:ext>
            </a:extLst>
          </p:cNvPr>
          <p:cNvCxnSpPr>
            <a:cxnSpLocks/>
          </p:cNvCxnSpPr>
          <p:nvPr/>
        </p:nvCxnSpPr>
        <p:spPr>
          <a:xfrm>
            <a:off x="7372951" y="1628501"/>
            <a:ext cx="5670885" cy="0"/>
          </a:xfrm>
          <a:prstGeom prst="line">
            <a:avLst/>
          </a:prstGeom>
          <a:noFill/>
          <a:ln w="127000" cap="flat" cmpd="sng">
            <a:solidFill>
              <a:srgbClr val="92D05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!!3">
            <a:extLst>
              <a:ext uri="{FF2B5EF4-FFF2-40B4-BE49-F238E27FC236}">
                <a16:creationId xmlns:a16="http://schemas.microsoft.com/office/drawing/2014/main" id="{C0D0BA4A-896A-3DA7-5C66-E3EFE6DE2B86}"/>
              </a:ext>
            </a:extLst>
          </p:cNvPr>
          <p:cNvCxnSpPr>
            <a:cxnSpLocks/>
          </p:cNvCxnSpPr>
          <p:nvPr/>
        </p:nvCxnSpPr>
        <p:spPr>
          <a:xfrm>
            <a:off x="3723374" y="4940311"/>
            <a:ext cx="3574410" cy="0"/>
          </a:xfrm>
          <a:prstGeom prst="line">
            <a:avLst/>
          </a:prstGeom>
          <a:noFill/>
          <a:ln w="127000" cap="flat" cmpd="sng">
            <a:solidFill>
              <a:srgbClr val="FFC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5">
            <a:extLst>
              <a:ext uri="{FF2B5EF4-FFF2-40B4-BE49-F238E27FC236}">
                <a16:creationId xmlns:a16="http://schemas.microsoft.com/office/drawing/2014/main" id="{4B5230FB-F380-A821-3862-6B8C376DDC12}"/>
              </a:ext>
            </a:extLst>
          </p:cNvPr>
          <p:cNvCxnSpPr>
            <a:cxnSpLocks/>
          </p:cNvCxnSpPr>
          <p:nvPr/>
        </p:nvCxnSpPr>
        <p:spPr>
          <a:xfrm>
            <a:off x="8759849" y="4896475"/>
            <a:ext cx="10032844" cy="0"/>
          </a:xfrm>
          <a:prstGeom prst="line">
            <a:avLst/>
          </a:prstGeom>
          <a:noFill/>
          <a:ln w="127000" cap="flat" cmpd="sng">
            <a:solidFill>
              <a:srgbClr val="00B05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6">
            <a:extLst>
              <a:ext uri="{FF2B5EF4-FFF2-40B4-BE49-F238E27FC236}">
                <a16:creationId xmlns:a16="http://schemas.microsoft.com/office/drawing/2014/main" id="{5563A92E-384E-48E3-0115-353820D06645}"/>
              </a:ext>
            </a:extLst>
          </p:cNvPr>
          <p:cNvCxnSpPr>
            <a:cxnSpLocks/>
          </p:cNvCxnSpPr>
          <p:nvPr/>
        </p:nvCxnSpPr>
        <p:spPr>
          <a:xfrm>
            <a:off x="13043837" y="3284406"/>
            <a:ext cx="8002958" cy="0"/>
          </a:xfrm>
          <a:prstGeom prst="line">
            <a:avLst/>
          </a:prstGeom>
          <a:noFill/>
          <a:ln w="127000" cap="flat" cmpd="sng">
            <a:solidFill>
              <a:srgbClr val="0070C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7">
            <a:extLst>
              <a:ext uri="{FF2B5EF4-FFF2-40B4-BE49-F238E27FC236}">
                <a16:creationId xmlns:a16="http://schemas.microsoft.com/office/drawing/2014/main" id="{8087026A-2821-786D-019C-E77E4CA3F5A9}"/>
              </a:ext>
            </a:extLst>
          </p:cNvPr>
          <p:cNvCxnSpPr>
            <a:cxnSpLocks/>
          </p:cNvCxnSpPr>
          <p:nvPr/>
        </p:nvCxnSpPr>
        <p:spPr>
          <a:xfrm>
            <a:off x="15245708" y="1628501"/>
            <a:ext cx="3546984" cy="16042"/>
          </a:xfrm>
          <a:prstGeom prst="line">
            <a:avLst/>
          </a:prstGeom>
          <a:noFill/>
          <a:ln w="127000" cap="flat" cmpd="sng">
            <a:solidFill>
              <a:srgbClr val="7030A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6B41B72-E0F2-E1BC-1E08-A51847DB7214}"/>
              </a:ext>
            </a:extLst>
          </p:cNvPr>
          <p:cNvSpPr txBox="1"/>
          <p:nvPr/>
        </p:nvSpPr>
        <p:spPr>
          <a:xfrm>
            <a:off x="17729436" y="5513529"/>
            <a:ext cx="102657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6BD1BD4-FEE0-CA8C-8DB8-9D7B3C07F68B}"/>
              </a:ext>
            </a:extLst>
          </p:cNvPr>
          <p:cNvSpPr/>
          <p:nvPr/>
        </p:nvSpPr>
        <p:spPr>
          <a:xfrm>
            <a:off x="3321637" y="55863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67ADB62-93EA-CCC1-1695-81FA0DCFD3A2}"/>
              </a:ext>
            </a:extLst>
          </p:cNvPr>
          <p:cNvSpPr/>
          <p:nvPr/>
        </p:nvSpPr>
        <p:spPr>
          <a:xfrm>
            <a:off x="4379733" y="2216387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5CB11C0-B6D1-AD05-A3B3-293D4A555594}"/>
              </a:ext>
            </a:extLst>
          </p:cNvPr>
          <p:cNvSpPr/>
          <p:nvPr/>
        </p:nvSpPr>
        <p:spPr>
          <a:xfrm>
            <a:off x="5491333" y="3850608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31416B6-BD12-8D53-5E4B-7D770E1AD450}"/>
              </a:ext>
            </a:extLst>
          </p:cNvPr>
          <p:cNvSpPr/>
          <p:nvPr/>
        </p:nvSpPr>
        <p:spPr>
          <a:xfrm>
            <a:off x="9231019" y="531666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1AE9BE0-871F-A129-FFAA-D6E1992D5DC4}"/>
              </a:ext>
            </a:extLst>
          </p:cNvPr>
          <p:cNvSpPr/>
          <p:nvPr/>
        </p:nvSpPr>
        <p:spPr>
          <a:xfrm>
            <a:off x="12815773" y="389785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D278D6F-5D1A-435A-E706-F11CB9D3AFA1}"/>
              </a:ext>
            </a:extLst>
          </p:cNvPr>
          <p:cNvSpPr/>
          <p:nvPr/>
        </p:nvSpPr>
        <p:spPr>
          <a:xfrm>
            <a:off x="16003203" y="2229958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27C3377-0E75-56E3-D936-C335CF268EFA}"/>
              </a:ext>
            </a:extLst>
          </p:cNvPr>
          <p:cNvSpPr/>
          <p:nvPr/>
        </p:nvSpPr>
        <p:spPr>
          <a:xfrm>
            <a:off x="16155602" y="55863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c1">
            <a:extLst>
              <a:ext uri="{FF2B5EF4-FFF2-40B4-BE49-F238E27FC236}">
                <a16:creationId xmlns:a16="http://schemas.microsoft.com/office/drawing/2014/main" id="{8AA54F70-C59A-8408-1075-98D0FE4284D2}"/>
              </a:ext>
            </a:extLst>
          </p:cNvPr>
          <p:cNvSpPr/>
          <p:nvPr/>
        </p:nvSpPr>
        <p:spPr>
          <a:xfrm>
            <a:off x="3321637" y="7462886"/>
            <a:ext cx="1421090" cy="1312803"/>
          </a:xfrm>
          <a:prstGeom prst="ellipse">
            <a:avLst/>
          </a:prstGeom>
          <a:solidFill>
            <a:srgbClr val="C0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!!c2">
            <a:extLst>
              <a:ext uri="{FF2B5EF4-FFF2-40B4-BE49-F238E27FC236}">
                <a16:creationId xmlns:a16="http://schemas.microsoft.com/office/drawing/2014/main" id="{0205C333-01BB-24FF-8AA3-9EDBC4573AAB}"/>
              </a:ext>
            </a:extLst>
          </p:cNvPr>
          <p:cNvSpPr/>
          <p:nvPr/>
        </p:nvSpPr>
        <p:spPr>
          <a:xfrm>
            <a:off x="8741544" y="7462884"/>
            <a:ext cx="1421090" cy="1312803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c3">
            <a:extLst>
              <a:ext uri="{FF2B5EF4-FFF2-40B4-BE49-F238E27FC236}">
                <a16:creationId xmlns:a16="http://schemas.microsoft.com/office/drawing/2014/main" id="{48F36580-122F-B3D1-8130-50C6B7610087}"/>
              </a:ext>
            </a:extLst>
          </p:cNvPr>
          <p:cNvSpPr/>
          <p:nvPr/>
        </p:nvSpPr>
        <p:spPr>
          <a:xfrm>
            <a:off x="5966892" y="7462885"/>
            <a:ext cx="1421090" cy="1312803"/>
          </a:xfrm>
          <a:prstGeom prst="ellipse">
            <a:avLst/>
          </a:prstGeom>
          <a:solidFill>
            <a:srgbClr val="FFC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1" name="!!c4">
            <a:extLst>
              <a:ext uri="{FF2B5EF4-FFF2-40B4-BE49-F238E27FC236}">
                <a16:creationId xmlns:a16="http://schemas.microsoft.com/office/drawing/2014/main" id="{FA26337A-8DFE-7876-5D54-74C72A03518C}"/>
              </a:ext>
            </a:extLst>
          </p:cNvPr>
          <p:cNvSpPr/>
          <p:nvPr/>
        </p:nvSpPr>
        <p:spPr>
          <a:xfrm>
            <a:off x="11451499" y="7462886"/>
            <a:ext cx="1421090" cy="1312803"/>
          </a:xfrm>
          <a:prstGeom prst="ellipse">
            <a:avLst/>
          </a:prstGeom>
          <a:solidFill>
            <a:srgbClr val="92D05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2" name="!!c5">
            <a:extLst>
              <a:ext uri="{FF2B5EF4-FFF2-40B4-BE49-F238E27FC236}">
                <a16:creationId xmlns:a16="http://schemas.microsoft.com/office/drawing/2014/main" id="{15AB56BE-A4BE-7783-B1A2-9FF94F016BCD}"/>
              </a:ext>
            </a:extLst>
          </p:cNvPr>
          <p:cNvSpPr/>
          <p:nvPr/>
        </p:nvSpPr>
        <p:spPr>
          <a:xfrm>
            <a:off x="14161453" y="7462886"/>
            <a:ext cx="1421090" cy="1312803"/>
          </a:xfrm>
          <a:prstGeom prst="ellipse">
            <a:avLst/>
          </a:prstGeom>
          <a:solidFill>
            <a:srgbClr val="00B05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c6">
            <a:extLst>
              <a:ext uri="{FF2B5EF4-FFF2-40B4-BE49-F238E27FC236}">
                <a16:creationId xmlns:a16="http://schemas.microsoft.com/office/drawing/2014/main" id="{65636547-233A-C65C-330A-86118C412D40}"/>
              </a:ext>
            </a:extLst>
          </p:cNvPr>
          <p:cNvSpPr/>
          <p:nvPr/>
        </p:nvSpPr>
        <p:spPr>
          <a:xfrm>
            <a:off x="19641273" y="7462884"/>
            <a:ext cx="1421090" cy="1312803"/>
          </a:xfrm>
          <a:prstGeom prst="ellipse">
            <a:avLst/>
          </a:prstGeom>
          <a:solidFill>
            <a:srgbClr val="0070C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c7">
            <a:extLst>
              <a:ext uri="{FF2B5EF4-FFF2-40B4-BE49-F238E27FC236}">
                <a16:creationId xmlns:a16="http://schemas.microsoft.com/office/drawing/2014/main" id="{ED8F9C8D-37B0-19FB-D238-599D19F4B41C}"/>
              </a:ext>
            </a:extLst>
          </p:cNvPr>
          <p:cNvSpPr/>
          <p:nvPr/>
        </p:nvSpPr>
        <p:spPr>
          <a:xfrm>
            <a:off x="16866147" y="7462884"/>
            <a:ext cx="1421090" cy="1312803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cxnSp>
        <p:nvCxnSpPr>
          <p:cNvPr id="19" name="!!2">
            <a:extLst>
              <a:ext uri="{FF2B5EF4-FFF2-40B4-BE49-F238E27FC236}">
                <a16:creationId xmlns:a16="http://schemas.microsoft.com/office/drawing/2014/main" id="{90904FCF-06C2-7261-0A42-9154D332791E}"/>
              </a:ext>
            </a:extLst>
          </p:cNvPr>
          <p:cNvCxnSpPr>
            <a:cxnSpLocks/>
          </p:cNvCxnSpPr>
          <p:nvPr/>
        </p:nvCxnSpPr>
        <p:spPr>
          <a:xfrm>
            <a:off x="2993457" y="3323977"/>
            <a:ext cx="6416842" cy="0"/>
          </a:xfrm>
          <a:prstGeom prst="line">
            <a:avLst/>
          </a:prstGeom>
          <a:noFill/>
          <a:ln w="127000" cap="flat" cmpd="sng">
            <a:solidFill>
              <a:srgbClr val="FF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905D72-6166-FAA6-8710-47A84D605740}"/>
              </a:ext>
            </a:extLst>
          </p:cNvPr>
          <p:cNvCxnSpPr/>
          <p:nvPr/>
        </p:nvCxnSpPr>
        <p:spPr>
          <a:xfrm flipV="1">
            <a:off x="18292497" y="8106032"/>
            <a:ext cx="1288865" cy="13256"/>
          </a:xfrm>
          <a:prstGeom prst="line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08D34F85-FF46-BED8-18A5-7BB02D6D840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6226975" y="3397955"/>
            <a:ext cx="12700" cy="8129863"/>
          </a:xfrm>
          <a:prstGeom prst="curvedConnector3">
            <a:avLst>
              <a:gd name="adj1" fmla="val 8280000"/>
            </a:avLst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5478F08-000B-6203-4ADF-D9AD9A24422E}"/>
              </a:ext>
            </a:extLst>
          </p:cNvPr>
          <p:cNvCxnSpPr/>
          <p:nvPr/>
        </p:nvCxnSpPr>
        <p:spPr>
          <a:xfrm flipV="1">
            <a:off x="15582542" y="8112659"/>
            <a:ext cx="1288865" cy="13256"/>
          </a:xfrm>
          <a:prstGeom prst="line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25233676-5FDE-8E6D-2314-CB4B0767D9E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4871998" y="4752932"/>
            <a:ext cx="12700" cy="5419908"/>
          </a:xfrm>
          <a:prstGeom prst="curvedConnector3">
            <a:avLst>
              <a:gd name="adj1" fmla="val 5670000"/>
            </a:avLst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929729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1E93A-1986-FC58-C218-9AABCFD33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!!1">
            <a:extLst>
              <a:ext uri="{FF2B5EF4-FFF2-40B4-BE49-F238E27FC236}">
                <a16:creationId xmlns:a16="http://schemas.microsoft.com/office/drawing/2014/main" id="{B9D853F0-2B32-1634-97C1-BDCF82470325}"/>
              </a:ext>
            </a:extLst>
          </p:cNvPr>
          <p:cNvCxnSpPr/>
          <p:nvPr/>
        </p:nvCxnSpPr>
        <p:spPr>
          <a:xfrm>
            <a:off x="2263541" y="1644543"/>
            <a:ext cx="3537284" cy="0"/>
          </a:xfrm>
          <a:prstGeom prst="line">
            <a:avLst/>
          </a:prstGeom>
          <a:noFill/>
          <a:ln w="127000" cap="flat" cmpd="sng">
            <a:solidFill>
              <a:srgbClr val="C0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4">
            <a:extLst>
              <a:ext uri="{FF2B5EF4-FFF2-40B4-BE49-F238E27FC236}">
                <a16:creationId xmlns:a16="http://schemas.microsoft.com/office/drawing/2014/main" id="{F035E842-941A-9C7A-5D55-0D93858EA6C9}"/>
              </a:ext>
            </a:extLst>
          </p:cNvPr>
          <p:cNvCxnSpPr>
            <a:cxnSpLocks/>
          </p:cNvCxnSpPr>
          <p:nvPr/>
        </p:nvCxnSpPr>
        <p:spPr>
          <a:xfrm>
            <a:off x="7372951" y="1628501"/>
            <a:ext cx="5670885" cy="0"/>
          </a:xfrm>
          <a:prstGeom prst="line">
            <a:avLst/>
          </a:prstGeom>
          <a:noFill/>
          <a:ln w="127000" cap="flat" cmpd="sng">
            <a:solidFill>
              <a:srgbClr val="92D05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!!3">
            <a:extLst>
              <a:ext uri="{FF2B5EF4-FFF2-40B4-BE49-F238E27FC236}">
                <a16:creationId xmlns:a16="http://schemas.microsoft.com/office/drawing/2014/main" id="{0CF4C155-C1FC-2B71-37EF-62211F8CEE6A}"/>
              </a:ext>
            </a:extLst>
          </p:cNvPr>
          <p:cNvCxnSpPr>
            <a:cxnSpLocks/>
          </p:cNvCxnSpPr>
          <p:nvPr/>
        </p:nvCxnSpPr>
        <p:spPr>
          <a:xfrm>
            <a:off x="3723374" y="4940311"/>
            <a:ext cx="3574410" cy="0"/>
          </a:xfrm>
          <a:prstGeom prst="line">
            <a:avLst/>
          </a:prstGeom>
          <a:noFill/>
          <a:ln w="127000" cap="flat" cmpd="sng">
            <a:solidFill>
              <a:srgbClr val="FFC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5">
            <a:extLst>
              <a:ext uri="{FF2B5EF4-FFF2-40B4-BE49-F238E27FC236}">
                <a16:creationId xmlns:a16="http://schemas.microsoft.com/office/drawing/2014/main" id="{63089152-207F-9DAF-ED0F-8E5CD742A6D7}"/>
              </a:ext>
            </a:extLst>
          </p:cNvPr>
          <p:cNvCxnSpPr>
            <a:cxnSpLocks/>
          </p:cNvCxnSpPr>
          <p:nvPr/>
        </p:nvCxnSpPr>
        <p:spPr>
          <a:xfrm>
            <a:off x="8759849" y="4896475"/>
            <a:ext cx="10032844" cy="0"/>
          </a:xfrm>
          <a:prstGeom prst="line">
            <a:avLst/>
          </a:prstGeom>
          <a:noFill/>
          <a:ln w="127000" cap="flat" cmpd="sng">
            <a:solidFill>
              <a:srgbClr val="00B05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6">
            <a:extLst>
              <a:ext uri="{FF2B5EF4-FFF2-40B4-BE49-F238E27FC236}">
                <a16:creationId xmlns:a16="http://schemas.microsoft.com/office/drawing/2014/main" id="{7342F994-B6CE-CDF6-CBD2-1AE49A270857}"/>
              </a:ext>
            </a:extLst>
          </p:cNvPr>
          <p:cNvCxnSpPr>
            <a:cxnSpLocks/>
          </p:cNvCxnSpPr>
          <p:nvPr/>
        </p:nvCxnSpPr>
        <p:spPr>
          <a:xfrm>
            <a:off x="13043837" y="3284406"/>
            <a:ext cx="8002958" cy="0"/>
          </a:xfrm>
          <a:prstGeom prst="line">
            <a:avLst/>
          </a:prstGeom>
          <a:noFill/>
          <a:ln w="127000" cap="flat" cmpd="sng">
            <a:solidFill>
              <a:srgbClr val="0070C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7">
            <a:extLst>
              <a:ext uri="{FF2B5EF4-FFF2-40B4-BE49-F238E27FC236}">
                <a16:creationId xmlns:a16="http://schemas.microsoft.com/office/drawing/2014/main" id="{97A4EC85-B310-00D8-EC94-FEDB46C36FBB}"/>
              </a:ext>
            </a:extLst>
          </p:cNvPr>
          <p:cNvCxnSpPr>
            <a:cxnSpLocks/>
          </p:cNvCxnSpPr>
          <p:nvPr/>
        </p:nvCxnSpPr>
        <p:spPr>
          <a:xfrm>
            <a:off x="15245708" y="1628501"/>
            <a:ext cx="3546984" cy="16042"/>
          </a:xfrm>
          <a:prstGeom prst="line">
            <a:avLst/>
          </a:prstGeom>
          <a:noFill/>
          <a:ln w="127000" cap="flat" cmpd="sng">
            <a:solidFill>
              <a:srgbClr val="7030A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2FE4EF4-2E89-90B9-8D50-77F80242295A}"/>
              </a:ext>
            </a:extLst>
          </p:cNvPr>
          <p:cNvSpPr txBox="1"/>
          <p:nvPr/>
        </p:nvSpPr>
        <p:spPr>
          <a:xfrm>
            <a:off x="17729436" y="5513529"/>
            <a:ext cx="102657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1250A34-CF61-D958-2CFA-A74BFC3C6B5A}"/>
              </a:ext>
            </a:extLst>
          </p:cNvPr>
          <p:cNvSpPr/>
          <p:nvPr/>
        </p:nvSpPr>
        <p:spPr>
          <a:xfrm>
            <a:off x="3321637" y="55863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F6CE41D-FB87-6D49-CB32-856F3645FAF6}"/>
              </a:ext>
            </a:extLst>
          </p:cNvPr>
          <p:cNvSpPr/>
          <p:nvPr/>
        </p:nvSpPr>
        <p:spPr>
          <a:xfrm>
            <a:off x="4379733" y="2216387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F4CE96D-697D-5DB9-6BAA-BA7B4C89EFB6}"/>
              </a:ext>
            </a:extLst>
          </p:cNvPr>
          <p:cNvSpPr/>
          <p:nvPr/>
        </p:nvSpPr>
        <p:spPr>
          <a:xfrm>
            <a:off x="5491333" y="3850608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B674B5-83D7-F0D0-276D-6CA752EFBC1C}"/>
              </a:ext>
            </a:extLst>
          </p:cNvPr>
          <p:cNvSpPr/>
          <p:nvPr/>
        </p:nvSpPr>
        <p:spPr>
          <a:xfrm>
            <a:off x="9231019" y="531666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7B7FB47-5185-EDCA-B5B0-E725DE4B351F}"/>
              </a:ext>
            </a:extLst>
          </p:cNvPr>
          <p:cNvSpPr/>
          <p:nvPr/>
        </p:nvSpPr>
        <p:spPr>
          <a:xfrm>
            <a:off x="12815773" y="389785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DC38638-2323-7D94-253F-C1B85143ACA4}"/>
              </a:ext>
            </a:extLst>
          </p:cNvPr>
          <p:cNvSpPr/>
          <p:nvPr/>
        </p:nvSpPr>
        <p:spPr>
          <a:xfrm>
            <a:off x="16003203" y="2229958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B83A2C5-0C6A-E3A1-ADA0-4DD6DF8899BC}"/>
              </a:ext>
            </a:extLst>
          </p:cNvPr>
          <p:cNvSpPr/>
          <p:nvPr/>
        </p:nvSpPr>
        <p:spPr>
          <a:xfrm>
            <a:off x="16155602" y="558630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c1">
            <a:extLst>
              <a:ext uri="{FF2B5EF4-FFF2-40B4-BE49-F238E27FC236}">
                <a16:creationId xmlns:a16="http://schemas.microsoft.com/office/drawing/2014/main" id="{3151437C-E9FB-9690-51E4-9D084188B40A}"/>
              </a:ext>
            </a:extLst>
          </p:cNvPr>
          <p:cNvSpPr/>
          <p:nvPr/>
        </p:nvSpPr>
        <p:spPr>
          <a:xfrm>
            <a:off x="3321637" y="7462886"/>
            <a:ext cx="1421090" cy="1312803"/>
          </a:xfrm>
          <a:prstGeom prst="ellipse">
            <a:avLst/>
          </a:prstGeom>
          <a:solidFill>
            <a:srgbClr val="C0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8" name="!!c2">
            <a:extLst>
              <a:ext uri="{FF2B5EF4-FFF2-40B4-BE49-F238E27FC236}">
                <a16:creationId xmlns:a16="http://schemas.microsoft.com/office/drawing/2014/main" id="{9A75B5E7-49B0-9BF0-F021-B68CB4E648E9}"/>
              </a:ext>
            </a:extLst>
          </p:cNvPr>
          <p:cNvSpPr/>
          <p:nvPr/>
        </p:nvSpPr>
        <p:spPr>
          <a:xfrm>
            <a:off x="8741544" y="7462884"/>
            <a:ext cx="1421090" cy="1312803"/>
          </a:xfrm>
          <a:prstGeom prst="ellipse">
            <a:avLst/>
          </a:prstGeom>
          <a:solidFill>
            <a:srgbClr val="FF0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c3">
            <a:extLst>
              <a:ext uri="{FF2B5EF4-FFF2-40B4-BE49-F238E27FC236}">
                <a16:creationId xmlns:a16="http://schemas.microsoft.com/office/drawing/2014/main" id="{2E22FB77-1DE3-E12C-5152-6C0A55B2145C}"/>
              </a:ext>
            </a:extLst>
          </p:cNvPr>
          <p:cNvSpPr/>
          <p:nvPr/>
        </p:nvSpPr>
        <p:spPr>
          <a:xfrm>
            <a:off x="5966892" y="7462885"/>
            <a:ext cx="1421090" cy="1312803"/>
          </a:xfrm>
          <a:prstGeom prst="ellipse">
            <a:avLst/>
          </a:prstGeom>
          <a:solidFill>
            <a:srgbClr val="FFC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21" name="!!c4">
            <a:extLst>
              <a:ext uri="{FF2B5EF4-FFF2-40B4-BE49-F238E27FC236}">
                <a16:creationId xmlns:a16="http://schemas.microsoft.com/office/drawing/2014/main" id="{BB28B086-A135-58F9-9FBC-31A2D6DCCE29}"/>
              </a:ext>
            </a:extLst>
          </p:cNvPr>
          <p:cNvSpPr/>
          <p:nvPr/>
        </p:nvSpPr>
        <p:spPr>
          <a:xfrm>
            <a:off x="11451499" y="7462886"/>
            <a:ext cx="1421090" cy="1312803"/>
          </a:xfrm>
          <a:prstGeom prst="ellipse">
            <a:avLst/>
          </a:prstGeom>
          <a:solidFill>
            <a:srgbClr val="92D05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22" name="!!c5">
            <a:extLst>
              <a:ext uri="{FF2B5EF4-FFF2-40B4-BE49-F238E27FC236}">
                <a16:creationId xmlns:a16="http://schemas.microsoft.com/office/drawing/2014/main" id="{C6981CF3-E294-868A-B98C-F15D42CF061F}"/>
              </a:ext>
            </a:extLst>
          </p:cNvPr>
          <p:cNvSpPr/>
          <p:nvPr/>
        </p:nvSpPr>
        <p:spPr>
          <a:xfrm>
            <a:off x="14161453" y="7462886"/>
            <a:ext cx="1421090" cy="1312803"/>
          </a:xfrm>
          <a:prstGeom prst="ellipse">
            <a:avLst/>
          </a:prstGeom>
          <a:solidFill>
            <a:srgbClr val="00B05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!!c6">
            <a:extLst>
              <a:ext uri="{FF2B5EF4-FFF2-40B4-BE49-F238E27FC236}">
                <a16:creationId xmlns:a16="http://schemas.microsoft.com/office/drawing/2014/main" id="{7B8F9E89-AEC2-8499-60DF-03FB5CC2419B}"/>
              </a:ext>
            </a:extLst>
          </p:cNvPr>
          <p:cNvSpPr/>
          <p:nvPr/>
        </p:nvSpPr>
        <p:spPr>
          <a:xfrm>
            <a:off x="19641273" y="7462884"/>
            <a:ext cx="1421090" cy="1312803"/>
          </a:xfrm>
          <a:prstGeom prst="ellipse">
            <a:avLst/>
          </a:prstGeom>
          <a:solidFill>
            <a:srgbClr val="0070C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FFFF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7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!!c7">
            <a:extLst>
              <a:ext uri="{FF2B5EF4-FFF2-40B4-BE49-F238E27FC236}">
                <a16:creationId xmlns:a16="http://schemas.microsoft.com/office/drawing/2014/main" id="{58879E5B-823D-99D8-B4F7-C3916E50126A}"/>
              </a:ext>
            </a:extLst>
          </p:cNvPr>
          <p:cNvSpPr/>
          <p:nvPr/>
        </p:nvSpPr>
        <p:spPr>
          <a:xfrm>
            <a:off x="16866147" y="7462884"/>
            <a:ext cx="1421090" cy="1312803"/>
          </a:xfrm>
          <a:prstGeom prst="ellipse">
            <a:avLst/>
          </a:prstGeom>
          <a:solidFill>
            <a:srgbClr val="7030A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cxnSp>
        <p:nvCxnSpPr>
          <p:cNvPr id="19" name="!!2">
            <a:extLst>
              <a:ext uri="{FF2B5EF4-FFF2-40B4-BE49-F238E27FC236}">
                <a16:creationId xmlns:a16="http://schemas.microsoft.com/office/drawing/2014/main" id="{36B0118D-1ED2-FC2C-4B5C-A07830F56900}"/>
              </a:ext>
            </a:extLst>
          </p:cNvPr>
          <p:cNvCxnSpPr>
            <a:cxnSpLocks/>
          </p:cNvCxnSpPr>
          <p:nvPr/>
        </p:nvCxnSpPr>
        <p:spPr>
          <a:xfrm>
            <a:off x="2993457" y="3323977"/>
            <a:ext cx="6416842" cy="0"/>
          </a:xfrm>
          <a:prstGeom prst="line">
            <a:avLst/>
          </a:prstGeom>
          <a:noFill/>
          <a:ln w="127000" cap="flat" cmpd="sng">
            <a:solidFill>
              <a:srgbClr val="FF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0CD1D8-F2E9-C4B4-5227-DFE7CC7E101F}"/>
              </a:ext>
            </a:extLst>
          </p:cNvPr>
          <p:cNvCxnSpPr/>
          <p:nvPr/>
        </p:nvCxnSpPr>
        <p:spPr>
          <a:xfrm flipV="1">
            <a:off x="18292497" y="8106032"/>
            <a:ext cx="1288865" cy="13256"/>
          </a:xfrm>
          <a:prstGeom prst="line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27BABD98-0823-46F9-4EF7-5D69E5B2D03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6226975" y="3397955"/>
            <a:ext cx="12700" cy="8129863"/>
          </a:xfrm>
          <a:prstGeom prst="curvedConnector3">
            <a:avLst>
              <a:gd name="adj1" fmla="val 8280000"/>
            </a:avLst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778AB5F-1F53-AD9E-90A2-14D78FA36772}"/>
              </a:ext>
            </a:extLst>
          </p:cNvPr>
          <p:cNvCxnSpPr/>
          <p:nvPr/>
        </p:nvCxnSpPr>
        <p:spPr>
          <a:xfrm flipV="1">
            <a:off x="15582542" y="8112659"/>
            <a:ext cx="1288865" cy="13256"/>
          </a:xfrm>
          <a:prstGeom prst="line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4D6F92DD-6B70-C7AE-3E9E-D30D478E264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4871998" y="4752932"/>
            <a:ext cx="12700" cy="5419908"/>
          </a:xfrm>
          <a:prstGeom prst="curvedConnector3">
            <a:avLst>
              <a:gd name="adj1" fmla="val 5670000"/>
            </a:avLst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E621DC8-F991-3550-7363-171DA21B171F}"/>
              </a:ext>
            </a:extLst>
          </p:cNvPr>
          <p:cNvCxnSpPr/>
          <p:nvPr/>
        </p:nvCxnSpPr>
        <p:spPr>
          <a:xfrm flipV="1">
            <a:off x="12878938" y="8092776"/>
            <a:ext cx="1288865" cy="13256"/>
          </a:xfrm>
          <a:prstGeom prst="line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7D564D0-1BD8-C83D-DC2B-04BD345DB41F}"/>
              </a:ext>
            </a:extLst>
          </p:cNvPr>
          <p:cNvCxnSpPr/>
          <p:nvPr/>
        </p:nvCxnSpPr>
        <p:spPr>
          <a:xfrm flipV="1">
            <a:off x="10156285" y="8022794"/>
            <a:ext cx="1288865" cy="13256"/>
          </a:xfrm>
          <a:prstGeom prst="line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5CAAA1-F2BB-A822-2AD5-F488BDA72AA6}"/>
              </a:ext>
            </a:extLst>
          </p:cNvPr>
          <p:cNvCxnSpPr/>
          <p:nvPr/>
        </p:nvCxnSpPr>
        <p:spPr>
          <a:xfrm flipV="1">
            <a:off x="7470984" y="8067773"/>
            <a:ext cx="1288865" cy="13256"/>
          </a:xfrm>
          <a:prstGeom prst="line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F396C04-0BF4-7F6E-6F02-B2DB5E7E60DC}"/>
              </a:ext>
            </a:extLst>
          </p:cNvPr>
          <p:cNvCxnSpPr/>
          <p:nvPr/>
        </p:nvCxnSpPr>
        <p:spPr>
          <a:xfrm flipV="1">
            <a:off x="4749402" y="8047508"/>
            <a:ext cx="1288865" cy="13256"/>
          </a:xfrm>
          <a:prstGeom prst="line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C0B146F8-AEF6-A095-9352-375A574868C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736018" y="3391602"/>
            <a:ext cx="12700" cy="8129863"/>
          </a:xfrm>
          <a:prstGeom prst="curvedConnector3">
            <a:avLst>
              <a:gd name="adj1" fmla="val 8280000"/>
            </a:avLst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Curved Connector 46">
            <a:extLst>
              <a:ext uri="{FF2B5EF4-FFF2-40B4-BE49-F238E27FC236}">
                <a16:creationId xmlns:a16="http://schemas.microsoft.com/office/drawing/2014/main" id="{B004CA5E-D97A-68E2-1FFC-1BB54FBEC8D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354954" y="4790415"/>
            <a:ext cx="12700" cy="5419908"/>
          </a:xfrm>
          <a:prstGeom prst="curvedConnector3">
            <a:avLst>
              <a:gd name="adj1" fmla="val 5670000"/>
            </a:avLst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B4FDB2A0-4AEC-8F4D-4255-A9A0F52FD813}"/>
              </a:ext>
            </a:extLst>
          </p:cNvPr>
          <p:cNvSpPr/>
          <p:nvPr/>
        </p:nvSpPr>
        <p:spPr>
          <a:xfrm>
            <a:off x="1007387" y="10348614"/>
            <a:ext cx="22369226" cy="163869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solidFill>
                  <a:srgbClr val="7030A0"/>
                </a:solidFill>
                <a:latin typeface="Bradley Hand" pitchFamily="2" charset="77"/>
              </a:rPr>
              <a:t>Let us write a non-recursive algorithm for this problem</a:t>
            </a:r>
            <a:endParaRPr lang="en-IN" sz="66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8273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1D2F7C2-0B51-61B5-36AC-9755064DAD01}"/>
                  </a:ext>
                </a:extLst>
              </p:cNvPr>
              <p:cNvSpPr/>
              <p:nvPr/>
            </p:nvSpPr>
            <p:spPr>
              <a:xfrm>
                <a:off x="12191999" y="3362455"/>
                <a:ext cx="11518605" cy="44721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eightedScheduling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</m:t>
                    </m:r>
                    <m: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1,…,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𝑊</m:t>
                    </m:r>
                    <m:r>
                      <a:rPr lang="en-US" sz="320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= 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𝑐𝑟𝑒𝑑𝑖𝑡𝑠</m:t>
                    </m:r>
                    <m:r>
                      <a:rPr lang="en-US" sz="320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  <m:r>
                      <a:rPr lang="en-US" sz="320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=2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01D2F7C2-0B51-61B5-36AC-9755064DAD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1999" y="3362455"/>
                <a:ext cx="11518605" cy="447214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E6D90F5C-7B97-F640-BA45-EE04732E7926}"/>
              </a:ext>
            </a:extLst>
          </p:cNvPr>
          <p:cNvGrpSpPr/>
          <p:nvPr/>
        </p:nvGrpSpPr>
        <p:grpSpPr>
          <a:xfrm>
            <a:off x="1306030" y="2613314"/>
            <a:ext cx="10493692" cy="6106636"/>
            <a:chOff x="1306030" y="3577141"/>
            <a:chExt cx="10493692" cy="61066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!!box2">
                  <a:extLst>
                    <a:ext uri="{FF2B5EF4-FFF2-40B4-BE49-F238E27FC236}">
                      <a16:creationId xmlns:a16="http://schemas.microsoft.com/office/drawing/2014/main" id="{5E890C25-91B4-0622-E934-249759F5128A}"/>
                    </a:ext>
                  </a:extLst>
                </p:cNvPr>
                <p:cNvSpPr/>
                <p:nvPr/>
              </p:nvSpPr>
              <p:spPr>
                <a:xfrm>
                  <a:off x="1306030" y="3577141"/>
                  <a:ext cx="10493692" cy="610663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defTabSz="825500">
                    <a:lnSpc>
                      <a:spcPct val="100000"/>
                    </a:lnSpc>
                    <a:spcBef>
                      <a:spcPts val="0"/>
                    </a:spcBef>
                  </a:pPr>
                  <a:r>
                    <a:rPr lang="en-US" sz="3200" dirty="0">
                      <a:ln w="0"/>
                      <a:solidFill>
                        <a:srgbClr val="FF0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def</a:t>
                  </a:r>
                  <a:r>
                    <a:rPr lang="en-US" sz="3200" dirty="0">
                      <a:ln w="0"/>
                      <a:solidFill>
                        <a:srgbClr val="0070C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 w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eightedScheduling</m:t>
                      </m:r>
                      <m:r>
                        <a:rPr lang="en-US" sz="3200" dirty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(</m:t>
                      </m:r>
                      <m:r>
                        <a:rPr lang="en-US" sz="3200" b="0" i="1" dirty="0" smtClean="0">
                          <a:ln w="0"/>
                          <a:solidFill>
                            <a:srgbClr val="94165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𝑛</m:t>
                      </m:r>
                    </m:oMath>
                  </a14:m>
                  <a:r>
                    <a:rPr lang="en-US" sz="3200" dirty="0">
                      <a:ln w="0"/>
                      <a:solidFill>
                        <a:srgbClr val="0070C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)</a:t>
                  </a:r>
                  <a:r>
                    <a:rPr lang="en-US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:</a:t>
                  </a:r>
                </a:p>
                <a:p>
                  <a:pPr defTabSz="825500">
                    <a:lnSpc>
                      <a:spcPct val="100000"/>
                    </a:lnSpc>
                    <a:spcBef>
                      <a:spcPts val="0"/>
                    </a:spcBef>
                  </a:pPr>
                  <a:r>
                    <a:rPr lang="en-US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    </a:t>
                  </a:r>
                  <a:r>
                    <a:rPr lang="en-US" sz="3200" dirty="0">
                      <a:ln w="0"/>
                      <a:solidFill>
                        <a:srgbClr val="FF0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if</a:t>
                  </a:r>
                  <a:r>
                    <a:rPr lang="en-US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𝑛</m:t>
                      </m:r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a14:m>
                  <a:r>
                    <a:rPr lang="en-US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:</a:t>
                  </a:r>
                </a:p>
                <a:p>
                  <a:pPr marL="0" marR="0" indent="0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	</a:t>
                  </a:r>
                  <a:r>
                    <a:rPr lang="en-US" sz="3200" dirty="0">
                      <a:ln w="0"/>
                      <a:solidFill>
                        <a:srgbClr val="FF0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return</a:t>
                  </a:r>
                  <a:r>
                    <a:rPr lang="en-US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0" i="1" dirty="0" smtClean="0">
                          <a:ln w="0"/>
                          <a:solidFill>
                            <a:srgbClr val="94165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𝑐𝑟𝑒𝑑𝑖𝑡𝑠</m:t>
                      </m:r>
                      <m:r>
                        <a:rPr lang="en-US" sz="3200" i="1" dirty="0">
                          <a:ln w="0"/>
                          <a:solidFill>
                            <a:srgbClr val="94165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[1]</m:t>
                      </m:r>
                    </m:oMath>
                  </a14:m>
                  <a:endParaRPr lang="en-US" sz="320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endParaRPr>
                </a:p>
                <a:p>
                  <a:pPr marL="0" marR="0" indent="0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    </a:t>
                  </a:r>
                  <a:r>
                    <a:rPr lang="en-IN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IN" sz="3200" i="1" dirty="0">
                          <a:ln w="0"/>
                          <a:solidFill>
                            <a:srgbClr val="94165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</a:rPr>
                        <m:t>𝑗</m:t>
                      </m:r>
                    </m:oMath>
                  </a14:m>
                  <a:r>
                    <a:rPr lang="en-IN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</a:rPr>
                    <a:t> be the latest-ending interval that doesn’t</a:t>
                  </a:r>
                </a:p>
                <a:p>
                  <a:pPr marL="0" marR="0" indent="0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IN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</a:rPr>
                    <a:t>    overlap with </a:t>
                  </a:r>
                  <a14:m>
                    <m:oMath xmlns:m="http://schemas.openxmlformats.org/officeDocument/2006/math">
                      <m:r>
                        <a:rPr lang="en-IN" sz="3200" i="1" dirty="0">
                          <a:ln w="0"/>
                          <a:solidFill>
                            <a:srgbClr val="94165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</a:rPr>
                        <m:t>𝐼</m:t>
                      </m:r>
                      <m:r>
                        <a:rPr lang="en-IN" sz="3200" i="1" dirty="0">
                          <a:ln w="0"/>
                          <a:solidFill>
                            <a:srgbClr val="94165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</a:rPr>
                        <m:t>[</m:t>
                      </m:r>
                      <m:r>
                        <a:rPr lang="en-IN" sz="3200" i="1" dirty="0">
                          <a:ln w="0"/>
                          <a:solidFill>
                            <a:srgbClr val="94165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</a:rPr>
                        <m:t>𝑛</m:t>
                      </m:r>
                      <m:r>
                        <a:rPr lang="en-IN" sz="3200" i="1" dirty="0">
                          <a:ln w="0"/>
                          <a:solidFill>
                            <a:srgbClr val="94165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</a:rPr>
                        <m:t>]</m:t>
                      </m:r>
                    </m:oMath>
                  </a14:m>
                  <a:endParaRPr lang="en-IN" sz="320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</a:endParaRPr>
                </a:p>
                <a:p>
                  <a:pPr marL="0" marR="0" indent="0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IN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</a:rPr>
                    <a:t>	</a:t>
                  </a:r>
                </a:p>
                <a:p>
                  <a:pPr marL="0" marR="0" indent="0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lang="en-IN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</a:endParaRPr>
                </a:p>
                <a:p>
                  <a:pPr defTabSz="825500">
                    <a:lnSpc>
                      <a:spcPct val="100000"/>
                    </a:lnSpc>
                    <a:spcBef>
                      <a:spcPts val="0"/>
                    </a:spcBef>
                  </a:pPr>
                  <a:r>
                    <a:rPr lang="en-IN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</a:rPr>
                    <a:t>				</a:t>
                  </a:r>
                  <a:r>
                    <a:rPr lang="en-US" sz="3200" dirty="0">
                      <a:ln w="0"/>
                      <a:solidFill>
                        <a:srgbClr val="0070C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 w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dirty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eightedScheduling</m:t>
                      </m:r>
                      <m:r>
                        <a:rPr lang="en-US" sz="3200" dirty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(</m:t>
                      </m:r>
                      <m:r>
                        <a:rPr lang="en-US" sz="3200" i="1" dirty="0">
                          <a:ln w="0"/>
                          <a:solidFill>
                            <a:srgbClr val="94165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𝑛</m:t>
                      </m:r>
                      <m:r>
                        <a:rPr lang="en-US" sz="3200" b="0" i="1" dirty="0" smtClean="0">
                          <a:ln w="0"/>
                          <a:solidFill>
                            <a:srgbClr val="94165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−1</m:t>
                      </m:r>
                    </m:oMath>
                  </a14:m>
                  <a:r>
                    <a:rPr lang="en-US" sz="3200" dirty="0">
                      <a:ln w="0"/>
                      <a:solidFill>
                        <a:srgbClr val="0070C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)</a:t>
                  </a:r>
                  <a:r>
                    <a:rPr lang="en-US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:</a:t>
                  </a:r>
                  <a:endParaRPr lang="en-IN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</a:endParaRPr>
                </a:p>
                <a:p>
                  <a:pPr marL="0" marR="0" indent="0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IN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</a:rPr>
                    <a:t>    </a:t>
                  </a:r>
                  <a:r>
                    <a:rPr lang="en-IN" sz="3200" dirty="0">
                      <a:ln w="0"/>
                      <a:solidFill>
                        <a:srgbClr val="FF0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</a:rPr>
                    <a:t>return</a:t>
                  </a:r>
                  <a:r>
                    <a:rPr lang="en-IN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</a:rPr>
                    <a:t>  </a:t>
                  </a:r>
                  <a:r>
                    <a:rPr lang="en-IN" sz="3200" dirty="0">
                      <a:ln w="0"/>
                      <a:solidFill>
                        <a:srgbClr val="FF0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</a:rPr>
                    <a:t>max</a:t>
                  </a:r>
                </a:p>
                <a:p>
                  <a:pPr defTabSz="825500">
                    <a:lnSpc>
                      <a:spcPct val="100000"/>
                    </a:lnSpc>
                    <a:spcBef>
                      <a:spcPts val="0"/>
                    </a:spcBef>
                  </a:pPr>
                  <a:r>
                    <a:rPr lang="en-US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				</a:t>
                  </a:r>
                  <a:r>
                    <a:rPr lang="en-US" sz="3200" dirty="0">
                      <a:ln w="0"/>
                      <a:solidFill>
                        <a:srgbClr val="0070C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 credits[</a:t>
                  </a:r>
                  <a14:m>
                    <m:oMath xmlns:m="http://schemas.openxmlformats.org/officeDocument/2006/math">
                      <m:r>
                        <a:rPr lang="en-US" sz="3200" i="1" dirty="0">
                          <a:ln w="0"/>
                          <a:solidFill>
                            <a:srgbClr val="94165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𝑛</m:t>
                      </m:r>
                    </m:oMath>
                  </a14:m>
                  <a:r>
                    <a:rPr lang="en-US" sz="3200" dirty="0">
                      <a:ln w="0"/>
                      <a:solidFill>
                        <a:srgbClr val="0070C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] + w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dirty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eightedScheduling</m:t>
                      </m:r>
                    </m:oMath>
                  </a14:m>
                  <a:r>
                    <a:rPr lang="en-US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sz="3200" b="0" i="1" dirty="0" smtClean="0">
                          <a:ln w="0"/>
                          <a:solidFill>
                            <a:srgbClr val="94165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𝑗</m:t>
                      </m:r>
                    </m:oMath>
                  </a14:m>
                  <a:r>
                    <a:rPr lang="en-US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)</a:t>
                  </a:r>
                </a:p>
                <a:p>
                  <a:pPr marL="0" marR="0" indent="0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		</a:t>
                  </a:r>
                </a:p>
              </p:txBody>
            </p:sp>
          </mc:Choice>
          <mc:Fallback xmlns="">
            <p:sp>
              <p:nvSpPr>
                <p:cNvPr id="7" name="!!box2">
                  <a:extLst>
                    <a:ext uri="{FF2B5EF4-FFF2-40B4-BE49-F238E27FC236}">
                      <a16:creationId xmlns:a16="http://schemas.microsoft.com/office/drawing/2014/main" id="{5E890C25-91B4-0622-E934-249759F512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6030" y="3577141"/>
                  <a:ext cx="10493692" cy="6106636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F9DBA8BA-8AAF-F838-5609-DD5D17D146DC}"/>
                </a:ext>
              </a:extLst>
            </p:cNvPr>
            <p:cNvSpPr/>
            <p:nvPr/>
          </p:nvSpPr>
          <p:spPr>
            <a:xfrm>
              <a:off x="4397092" y="7287598"/>
              <a:ext cx="603115" cy="1653701"/>
            </a:xfrm>
            <a:prstGeom prst="leftBrace">
              <a:avLst/>
            </a:prstGeom>
            <a:noFill/>
            <a:ln w="63500" cap="flat">
              <a:solidFill>
                <a:schemeClr val="accent2">
                  <a:lumMod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sp>
        <p:nvSpPr>
          <p:cNvPr id="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DD7331AF-ACF6-4E1E-501E-F81F8F0BC4BD}"/>
              </a:ext>
            </a:extLst>
          </p:cNvPr>
          <p:cNvSpPr/>
          <p:nvPr/>
        </p:nvSpPr>
        <p:spPr>
          <a:xfrm>
            <a:off x="1306030" y="523975"/>
            <a:ext cx="21499566" cy="91571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Sort the intervals according their ending times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1B457A3D-A99C-746D-7F54-8F4FD26F9269}"/>
                  </a:ext>
                </a:extLst>
              </p:cNvPr>
              <p:cNvSpPr/>
              <p:nvPr/>
            </p:nvSpPr>
            <p:spPr>
              <a:xfrm>
                <a:off x="1306030" y="10414985"/>
                <a:ext cx="21499566" cy="187921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At the end of the algorithm, W[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] = the maximum credits achieve by scheduling non-overlapping intervals in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4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[1…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4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1B457A3D-A99C-746D-7F54-8F4FD26F92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030" y="10414985"/>
                <a:ext cx="21499566" cy="1879215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DC5DCF4-2D0E-1AA9-B57D-6713A9D30C21}"/>
              </a:ext>
            </a:extLst>
          </p:cNvPr>
          <p:cNvSpPr/>
          <p:nvPr/>
        </p:nvSpPr>
        <p:spPr>
          <a:xfrm>
            <a:off x="1306030" y="3554143"/>
            <a:ext cx="10493691" cy="91440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60649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31BA6-F612-9862-0CF6-8A481A63B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B99C3840-FB87-1D76-FC2B-B79790647BF2}"/>
                  </a:ext>
                </a:extLst>
              </p:cNvPr>
              <p:cNvSpPr/>
              <p:nvPr/>
            </p:nvSpPr>
            <p:spPr>
              <a:xfrm>
                <a:off x="12191999" y="3362455"/>
                <a:ext cx="11518605" cy="44721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eightedScheduling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</m:t>
                    </m:r>
                    <m: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1,…,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𝑊</m:t>
                    </m:r>
                    <m:r>
                      <a:rPr lang="en-US" sz="320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= 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𝑐𝑟𝑒𝑑𝑖𝑡𝑠</m:t>
                    </m:r>
                    <m:r>
                      <a:rPr lang="en-US" sz="320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  <m:r>
                      <a:rPr lang="en-US" sz="320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=2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:r>
                  <a:rPr lang="en-IN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IN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</a:rPr>
                      <m:t>𝑗</m:t>
                    </m:r>
                  </m:oMath>
                </a14:m>
                <a:r>
                  <a:rPr lang="en-IN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</a:rPr>
                  <a:t> be the latest-ending interval in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</a:rPr>
                      <m:t>1…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</a:rPr>
                      <m:t>−1</m:t>
                    </m:r>
                  </m:oMath>
                </a14:m>
                <a:r>
                  <a:rPr lang="en-IN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</a:rPr>
                  <a:t> that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N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</a:rPr>
                  <a:t>             doesn’t overlap with </a:t>
                </a:r>
                <a14:m>
                  <m:oMath xmlns:m="http://schemas.openxmlformats.org/officeDocument/2006/math">
                    <m:r>
                      <a:rPr lang="en-IN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</a:rPr>
                      <m:t>𝐼</m:t>
                    </m:r>
                    <m:r>
                      <a:rPr lang="en-IN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</a:rPr>
                      <m:t>[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</a:rPr>
                      <m:t>𝑖</m:t>
                    </m:r>
                    <m:r>
                      <a:rPr lang="en-IN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</a:rPr>
                      <m:t>]</m:t>
                    </m:r>
                  </m:oMath>
                </a14:m>
                <a:endParaRPr lang="en-IN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N" sz="320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</a:rPr>
                  <a:t>	   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IN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</a:p>
            </p:txBody>
          </p:sp>
        </mc:Choice>
        <mc:Fallback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B99C3840-FB87-1D76-FC2B-B79790647B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1999" y="3362455"/>
                <a:ext cx="11518605" cy="447214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49126BA5-C58E-0FF0-E59F-00C213904B4D}"/>
              </a:ext>
            </a:extLst>
          </p:cNvPr>
          <p:cNvGrpSpPr/>
          <p:nvPr/>
        </p:nvGrpSpPr>
        <p:grpSpPr>
          <a:xfrm>
            <a:off x="1306030" y="2613314"/>
            <a:ext cx="10493692" cy="6106636"/>
            <a:chOff x="1306030" y="3577141"/>
            <a:chExt cx="10493692" cy="61066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!!box2">
                  <a:extLst>
                    <a:ext uri="{FF2B5EF4-FFF2-40B4-BE49-F238E27FC236}">
                      <a16:creationId xmlns:a16="http://schemas.microsoft.com/office/drawing/2014/main" id="{3BACD6F5-BA6F-20CA-2868-6756ECD393A4}"/>
                    </a:ext>
                  </a:extLst>
                </p:cNvPr>
                <p:cNvSpPr/>
                <p:nvPr/>
              </p:nvSpPr>
              <p:spPr>
                <a:xfrm>
                  <a:off x="1306030" y="3577141"/>
                  <a:ext cx="10493692" cy="610663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defTabSz="825500">
                    <a:lnSpc>
                      <a:spcPct val="100000"/>
                    </a:lnSpc>
                    <a:spcBef>
                      <a:spcPts val="0"/>
                    </a:spcBef>
                  </a:pPr>
                  <a:r>
                    <a:rPr lang="en-US" sz="3200" dirty="0">
                      <a:ln w="0"/>
                      <a:solidFill>
                        <a:srgbClr val="FF0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def</a:t>
                  </a:r>
                  <a:r>
                    <a:rPr lang="en-US" sz="3200" dirty="0">
                      <a:ln w="0"/>
                      <a:solidFill>
                        <a:srgbClr val="0070C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 w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eightedScheduling</m:t>
                      </m:r>
                      <m:r>
                        <a:rPr lang="en-US" sz="3200" dirty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(</m:t>
                      </m:r>
                      <m:r>
                        <a:rPr lang="en-US" sz="3200" b="0" i="1" dirty="0" smtClean="0">
                          <a:ln w="0"/>
                          <a:solidFill>
                            <a:srgbClr val="94165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𝑛</m:t>
                      </m:r>
                    </m:oMath>
                  </a14:m>
                  <a:r>
                    <a:rPr lang="en-US" sz="3200" dirty="0">
                      <a:ln w="0"/>
                      <a:solidFill>
                        <a:srgbClr val="0070C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)</a:t>
                  </a:r>
                  <a:r>
                    <a:rPr lang="en-US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:</a:t>
                  </a:r>
                </a:p>
                <a:p>
                  <a:pPr defTabSz="825500">
                    <a:lnSpc>
                      <a:spcPct val="100000"/>
                    </a:lnSpc>
                    <a:spcBef>
                      <a:spcPts val="0"/>
                    </a:spcBef>
                  </a:pPr>
                  <a:r>
                    <a:rPr lang="en-US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    </a:t>
                  </a:r>
                  <a:r>
                    <a:rPr lang="en-US" sz="3200" dirty="0">
                      <a:ln w="0"/>
                      <a:solidFill>
                        <a:srgbClr val="FF0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if</a:t>
                  </a:r>
                  <a:r>
                    <a:rPr lang="en-US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𝑛</m:t>
                      </m:r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a14:m>
                  <a:r>
                    <a:rPr lang="en-US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:</a:t>
                  </a:r>
                </a:p>
                <a:p>
                  <a:pPr marL="0" marR="0" indent="0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	</a:t>
                  </a:r>
                  <a:r>
                    <a:rPr lang="en-US" sz="3200" dirty="0">
                      <a:ln w="0"/>
                      <a:solidFill>
                        <a:srgbClr val="FF0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return</a:t>
                  </a:r>
                  <a:r>
                    <a:rPr lang="en-US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0" i="1" dirty="0" smtClean="0">
                          <a:ln w="0"/>
                          <a:solidFill>
                            <a:srgbClr val="94165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𝑐𝑟𝑒𝑑𝑖𝑡𝑠</m:t>
                      </m:r>
                      <m:r>
                        <a:rPr lang="en-US" sz="3200" i="1" dirty="0">
                          <a:ln w="0"/>
                          <a:solidFill>
                            <a:srgbClr val="94165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[1]</m:t>
                      </m:r>
                    </m:oMath>
                  </a14:m>
                  <a:endParaRPr lang="en-US" sz="320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endParaRPr>
                </a:p>
                <a:p>
                  <a:pPr marL="0" marR="0" indent="0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    </a:t>
                  </a:r>
                  <a:r>
                    <a:rPr lang="en-IN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IN" sz="3200" i="1" dirty="0">
                          <a:ln w="0"/>
                          <a:solidFill>
                            <a:srgbClr val="94165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</a:rPr>
                        <m:t>𝑗</m:t>
                      </m:r>
                    </m:oMath>
                  </a14:m>
                  <a:r>
                    <a:rPr lang="en-IN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</a:rPr>
                    <a:t> be the latest-ending interval that doesn’t</a:t>
                  </a:r>
                </a:p>
                <a:p>
                  <a:pPr marL="0" marR="0" indent="0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IN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</a:rPr>
                    <a:t>    overlap with </a:t>
                  </a:r>
                  <a14:m>
                    <m:oMath xmlns:m="http://schemas.openxmlformats.org/officeDocument/2006/math">
                      <m:r>
                        <a:rPr lang="en-IN" sz="3200" i="1" dirty="0">
                          <a:ln w="0"/>
                          <a:solidFill>
                            <a:srgbClr val="94165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</a:rPr>
                        <m:t>𝐼</m:t>
                      </m:r>
                      <m:r>
                        <a:rPr lang="en-IN" sz="3200" i="1" dirty="0">
                          <a:ln w="0"/>
                          <a:solidFill>
                            <a:srgbClr val="94165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</a:rPr>
                        <m:t>[</m:t>
                      </m:r>
                      <m:r>
                        <a:rPr lang="en-IN" sz="3200" i="1" dirty="0">
                          <a:ln w="0"/>
                          <a:solidFill>
                            <a:srgbClr val="94165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</a:rPr>
                        <m:t>𝑛</m:t>
                      </m:r>
                      <m:r>
                        <a:rPr lang="en-IN" sz="3200" i="1" dirty="0">
                          <a:ln w="0"/>
                          <a:solidFill>
                            <a:srgbClr val="94165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</a:rPr>
                        <m:t>]</m:t>
                      </m:r>
                    </m:oMath>
                  </a14:m>
                  <a:endParaRPr lang="en-IN" sz="320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</a:endParaRPr>
                </a:p>
                <a:p>
                  <a:pPr marL="0" marR="0" indent="0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IN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</a:rPr>
                    <a:t>	</a:t>
                  </a:r>
                </a:p>
                <a:p>
                  <a:pPr marL="0" marR="0" indent="0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lang="en-IN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</a:endParaRPr>
                </a:p>
                <a:p>
                  <a:pPr defTabSz="825500">
                    <a:lnSpc>
                      <a:spcPct val="100000"/>
                    </a:lnSpc>
                    <a:spcBef>
                      <a:spcPts val="0"/>
                    </a:spcBef>
                  </a:pPr>
                  <a:r>
                    <a:rPr lang="en-IN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</a:rPr>
                    <a:t>				</a:t>
                  </a:r>
                  <a:r>
                    <a:rPr lang="en-US" sz="3200" dirty="0">
                      <a:ln w="0"/>
                      <a:solidFill>
                        <a:srgbClr val="0070C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 w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dirty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eightedScheduling</m:t>
                      </m:r>
                      <m:r>
                        <a:rPr lang="en-US" sz="3200" dirty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(</m:t>
                      </m:r>
                      <m:r>
                        <a:rPr lang="en-US" sz="3200" i="1" dirty="0">
                          <a:ln w="0"/>
                          <a:solidFill>
                            <a:srgbClr val="94165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𝑛</m:t>
                      </m:r>
                      <m:r>
                        <a:rPr lang="en-US" sz="3200" b="0" i="1" dirty="0" smtClean="0">
                          <a:ln w="0"/>
                          <a:solidFill>
                            <a:srgbClr val="94165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−1</m:t>
                      </m:r>
                    </m:oMath>
                  </a14:m>
                  <a:r>
                    <a:rPr lang="en-US" sz="3200" dirty="0">
                      <a:ln w="0"/>
                      <a:solidFill>
                        <a:srgbClr val="0070C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)</a:t>
                  </a:r>
                  <a:r>
                    <a:rPr lang="en-US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:</a:t>
                  </a:r>
                  <a:endParaRPr lang="en-IN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</a:endParaRPr>
                </a:p>
                <a:p>
                  <a:pPr marL="0" marR="0" indent="0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IN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</a:rPr>
                    <a:t>    </a:t>
                  </a:r>
                  <a:r>
                    <a:rPr lang="en-IN" sz="3200" dirty="0">
                      <a:ln w="0"/>
                      <a:solidFill>
                        <a:srgbClr val="FF0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</a:rPr>
                    <a:t>return</a:t>
                  </a:r>
                  <a:r>
                    <a:rPr lang="en-IN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</a:rPr>
                    <a:t>  </a:t>
                  </a:r>
                  <a:r>
                    <a:rPr lang="en-IN" sz="3200" dirty="0">
                      <a:ln w="0"/>
                      <a:solidFill>
                        <a:srgbClr val="FF0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</a:rPr>
                    <a:t>max</a:t>
                  </a:r>
                </a:p>
                <a:p>
                  <a:pPr defTabSz="825500">
                    <a:lnSpc>
                      <a:spcPct val="100000"/>
                    </a:lnSpc>
                    <a:spcBef>
                      <a:spcPts val="0"/>
                    </a:spcBef>
                  </a:pPr>
                  <a:r>
                    <a:rPr lang="en-US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				</a:t>
                  </a:r>
                  <a:r>
                    <a:rPr lang="en-US" sz="3200" dirty="0">
                      <a:ln w="0"/>
                      <a:solidFill>
                        <a:srgbClr val="0070C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 credits[</a:t>
                  </a:r>
                  <a14:m>
                    <m:oMath xmlns:m="http://schemas.openxmlformats.org/officeDocument/2006/math">
                      <m:r>
                        <a:rPr lang="en-US" sz="3200" i="1" dirty="0">
                          <a:ln w="0"/>
                          <a:solidFill>
                            <a:srgbClr val="94165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𝑛</m:t>
                      </m:r>
                    </m:oMath>
                  </a14:m>
                  <a:r>
                    <a:rPr lang="en-US" sz="3200" dirty="0">
                      <a:ln w="0"/>
                      <a:solidFill>
                        <a:srgbClr val="0070C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] + w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dirty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eightedScheduling</m:t>
                      </m:r>
                    </m:oMath>
                  </a14:m>
                  <a:r>
                    <a:rPr lang="en-US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sz="3200" b="0" i="1" dirty="0" smtClean="0">
                          <a:ln w="0"/>
                          <a:solidFill>
                            <a:srgbClr val="94165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𝑗</m:t>
                      </m:r>
                    </m:oMath>
                  </a14:m>
                  <a:r>
                    <a:rPr lang="en-US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)</a:t>
                  </a:r>
                </a:p>
                <a:p>
                  <a:pPr marL="0" marR="0" indent="0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		</a:t>
                  </a:r>
                </a:p>
              </p:txBody>
            </p:sp>
          </mc:Choice>
          <mc:Fallback xmlns="">
            <p:sp>
              <p:nvSpPr>
                <p:cNvPr id="7" name="!!box2">
                  <a:extLst>
                    <a:ext uri="{FF2B5EF4-FFF2-40B4-BE49-F238E27FC236}">
                      <a16:creationId xmlns:a16="http://schemas.microsoft.com/office/drawing/2014/main" id="{3BACD6F5-BA6F-20CA-2868-6756ECD393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6030" y="3577141"/>
                  <a:ext cx="10493692" cy="6106636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241E864C-119B-BE7D-8F24-961F5900A6B8}"/>
                </a:ext>
              </a:extLst>
            </p:cNvPr>
            <p:cNvSpPr/>
            <p:nvPr/>
          </p:nvSpPr>
          <p:spPr>
            <a:xfrm>
              <a:off x="4397092" y="7287598"/>
              <a:ext cx="603115" cy="1653701"/>
            </a:xfrm>
            <a:prstGeom prst="leftBrace">
              <a:avLst/>
            </a:prstGeom>
            <a:noFill/>
            <a:ln w="63500" cap="flat">
              <a:solidFill>
                <a:schemeClr val="accent2">
                  <a:lumMod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sp>
        <p:nvSpPr>
          <p:cNvPr id="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FC465433-1D6A-414F-9D36-900A7D0AAAFF}"/>
              </a:ext>
            </a:extLst>
          </p:cNvPr>
          <p:cNvSpPr/>
          <p:nvPr/>
        </p:nvSpPr>
        <p:spPr>
          <a:xfrm>
            <a:off x="1306030" y="523975"/>
            <a:ext cx="21499566" cy="91571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Sort the intervals according their ending times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E1D208A9-E732-C4C4-30EF-462F2F58B159}"/>
                  </a:ext>
                </a:extLst>
              </p:cNvPr>
              <p:cNvSpPr/>
              <p:nvPr/>
            </p:nvSpPr>
            <p:spPr>
              <a:xfrm>
                <a:off x="1306030" y="10414985"/>
                <a:ext cx="21499566" cy="187921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At the end of the algorithm, W[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] = the maximum credits achieve by scheduling non-overlapping intervals in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4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[1…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4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E1D208A9-E732-C4C4-30EF-462F2F58B1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030" y="10414985"/>
                <a:ext cx="21499566" cy="1879215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3F50FA0-19A2-C2D5-9F12-3ABE91953894}"/>
              </a:ext>
            </a:extLst>
          </p:cNvPr>
          <p:cNvSpPr/>
          <p:nvPr/>
        </p:nvSpPr>
        <p:spPr>
          <a:xfrm>
            <a:off x="1306030" y="4555739"/>
            <a:ext cx="10493691" cy="91440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35403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FF283-75F2-0B89-13DE-70173109A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D97CDD3F-C2F0-9C25-F8A9-4B5CE3577DA3}"/>
                  </a:ext>
                </a:extLst>
              </p:cNvPr>
              <p:cNvSpPr/>
              <p:nvPr/>
            </p:nvSpPr>
            <p:spPr>
              <a:xfrm>
                <a:off x="12191999" y="3362455"/>
                <a:ext cx="11518605" cy="44721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eightedScheduling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</m:t>
                    </m:r>
                    <m: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1,…,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𝑊</m:t>
                    </m:r>
                    <m:r>
                      <a:rPr lang="en-US" sz="320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= 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𝑐𝑟𝑒𝑑𝑖𝑡𝑠</m:t>
                    </m:r>
                    <m:r>
                      <a:rPr lang="en-US" sz="320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  <m:r>
                      <a:rPr lang="en-US" sz="320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=2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:r>
                  <a:rPr lang="en-IN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IN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</a:rPr>
                      <m:t>𝑗</m:t>
                    </m:r>
                  </m:oMath>
                </a14:m>
                <a:r>
                  <a:rPr lang="en-IN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</a:rPr>
                  <a:t> be the latest-ending interval in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</a:rPr>
                      <m:t>1…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</a:rPr>
                      <m:t>−1</m:t>
                    </m:r>
                  </m:oMath>
                </a14:m>
                <a:r>
                  <a:rPr lang="en-IN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</a:rPr>
                  <a:t> that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N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</a:rPr>
                  <a:t>             doesn’t overlap with </a:t>
                </a:r>
                <a14:m>
                  <m:oMath xmlns:m="http://schemas.openxmlformats.org/officeDocument/2006/math">
                    <m:r>
                      <a:rPr lang="en-IN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</a:rPr>
                      <m:t>𝐼</m:t>
                    </m:r>
                    <m:r>
                      <a:rPr lang="en-IN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</a:rPr>
                      <m:t>[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</a:rPr>
                      <m:t>𝑖</m:t>
                    </m:r>
                    <m:r>
                      <a:rPr lang="en-IN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</a:rPr>
                      <m:t>]</m:t>
                    </m:r>
                  </m:oMath>
                </a14:m>
                <a:endParaRPr lang="en-IN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N" sz="320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𝑊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 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  <m:r>
                      <a:rPr lang="en-US" sz="3200" i="1" dirty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𝑊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</a:p>
            </p:txBody>
          </p:sp>
        </mc:Choice>
        <mc:Fallback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D97CDD3F-C2F0-9C25-F8A9-4B5CE3577D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1999" y="3362455"/>
                <a:ext cx="11518605" cy="447214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A03241C-0F18-9B21-D685-AE8C921F89A4}"/>
              </a:ext>
            </a:extLst>
          </p:cNvPr>
          <p:cNvGrpSpPr/>
          <p:nvPr/>
        </p:nvGrpSpPr>
        <p:grpSpPr>
          <a:xfrm>
            <a:off x="1306030" y="2613314"/>
            <a:ext cx="10493692" cy="6106636"/>
            <a:chOff x="1306030" y="3577141"/>
            <a:chExt cx="10493692" cy="61066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!!box2">
                  <a:extLst>
                    <a:ext uri="{FF2B5EF4-FFF2-40B4-BE49-F238E27FC236}">
                      <a16:creationId xmlns:a16="http://schemas.microsoft.com/office/drawing/2014/main" id="{27F0B5B6-937B-7AF0-CF16-D1DC1743F3EE}"/>
                    </a:ext>
                  </a:extLst>
                </p:cNvPr>
                <p:cNvSpPr/>
                <p:nvPr/>
              </p:nvSpPr>
              <p:spPr>
                <a:xfrm>
                  <a:off x="1306030" y="3577141"/>
                  <a:ext cx="10493692" cy="610663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defTabSz="825500">
                    <a:lnSpc>
                      <a:spcPct val="100000"/>
                    </a:lnSpc>
                    <a:spcBef>
                      <a:spcPts val="0"/>
                    </a:spcBef>
                  </a:pPr>
                  <a:r>
                    <a:rPr lang="en-US" sz="3200" dirty="0">
                      <a:ln w="0"/>
                      <a:solidFill>
                        <a:srgbClr val="FF0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def</a:t>
                  </a:r>
                  <a:r>
                    <a:rPr lang="en-US" sz="3200" dirty="0">
                      <a:ln w="0"/>
                      <a:solidFill>
                        <a:srgbClr val="0070C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 w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eightedScheduling</m:t>
                      </m:r>
                      <m:r>
                        <a:rPr lang="en-US" sz="3200" dirty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(</m:t>
                      </m:r>
                      <m:r>
                        <a:rPr lang="en-US" sz="3200" b="0" i="1" dirty="0" smtClean="0">
                          <a:ln w="0"/>
                          <a:solidFill>
                            <a:srgbClr val="94165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𝑛</m:t>
                      </m:r>
                    </m:oMath>
                  </a14:m>
                  <a:r>
                    <a:rPr lang="en-US" sz="3200" dirty="0">
                      <a:ln w="0"/>
                      <a:solidFill>
                        <a:srgbClr val="0070C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)</a:t>
                  </a:r>
                  <a:r>
                    <a:rPr lang="en-US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:</a:t>
                  </a:r>
                </a:p>
                <a:p>
                  <a:pPr defTabSz="825500">
                    <a:lnSpc>
                      <a:spcPct val="100000"/>
                    </a:lnSpc>
                    <a:spcBef>
                      <a:spcPts val="0"/>
                    </a:spcBef>
                  </a:pPr>
                  <a:r>
                    <a:rPr lang="en-US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    </a:t>
                  </a:r>
                  <a:r>
                    <a:rPr lang="en-US" sz="3200" dirty="0">
                      <a:ln w="0"/>
                      <a:solidFill>
                        <a:srgbClr val="FF0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if</a:t>
                  </a:r>
                  <a:r>
                    <a:rPr lang="en-US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𝑛</m:t>
                      </m:r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a14:m>
                  <a:r>
                    <a:rPr lang="en-US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:</a:t>
                  </a:r>
                </a:p>
                <a:p>
                  <a:pPr marL="0" marR="0" indent="0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	</a:t>
                  </a:r>
                  <a:r>
                    <a:rPr lang="en-US" sz="3200" dirty="0">
                      <a:ln w="0"/>
                      <a:solidFill>
                        <a:srgbClr val="FF0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return</a:t>
                  </a:r>
                  <a:r>
                    <a:rPr lang="en-US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0" i="1" dirty="0" smtClean="0">
                          <a:ln w="0"/>
                          <a:solidFill>
                            <a:srgbClr val="94165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𝑐𝑟𝑒𝑑𝑖𝑡𝑠</m:t>
                      </m:r>
                      <m:r>
                        <a:rPr lang="en-US" sz="3200" i="1" dirty="0">
                          <a:ln w="0"/>
                          <a:solidFill>
                            <a:srgbClr val="94165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[1]</m:t>
                      </m:r>
                    </m:oMath>
                  </a14:m>
                  <a:endParaRPr lang="en-US" sz="320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endParaRPr>
                </a:p>
                <a:p>
                  <a:pPr marL="0" marR="0" indent="0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    </a:t>
                  </a:r>
                  <a:r>
                    <a:rPr lang="en-IN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IN" sz="3200" i="1" dirty="0">
                          <a:ln w="0"/>
                          <a:solidFill>
                            <a:srgbClr val="94165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</a:rPr>
                        <m:t>𝑗</m:t>
                      </m:r>
                    </m:oMath>
                  </a14:m>
                  <a:r>
                    <a:rPr lang="en-IN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</a:rPr>
                    <a:t> be the latest-ending interval that doesn’t</a:t>
                  </a:r>
                </a:p>
                <a:p>
                  <a:pPr marL="0" marR="0" indent="0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IN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</a:rPr>
                    <a:t>    overlap with </a:t>
                  </a:r>
                  <a14:m>
                    <m:oMath xmlns:m="http://schemas.openxmlformats.org/officeDocument/2006/math">
                      <m:r>
                        <a:rPr lang="en-IN" sz="3200" i="1" dirty="0">
                          <a:ln w="0"/>
                          <a:solidFill>
                            <a:srgbClr val="94165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</a:rPr>
                        <m:t>𝐼</m:t>
                      </m:r>
                      <m:r>
                        <a:rPr lang="en-IN" sz="3200" i="1" dirty="0">
                          <a:ln w="0"/>
                          <a:solidFill>
                            <a:srgbClr val="94165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</a:rPr>
                        <m:t>[</m:t>
                      </m:r>
                      <m:r>
                        <a:rPr lang="en-IN" sz="3200" i="1" dirty="0">
                          <a:ln w="0"/>
                          <a:solidFill>
                            <a:srgbClr val="94165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</a:rPr>
                        <m:t>𝑛</m:t>
                      </m:r>
                      <m:r>
                        <a:rPr lang="en-IN" sz="3200" i="1" dirty="0">
                          <a:ln w="0"/>
                          <a:solidFill>
                            <a:srgbClr val="94165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</a:rPr>
                        <m:t>]</m:t>
                      </m:r>
                    </m:oMath>
                  </a14:m>
                  <a:endParaRPr lang="en-IN" sz="320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</a:endParaRPr>
                </a:p>
                <a:p>
                  <a:pPr marL="0" marR="0" indent="0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IN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</a:rPr>
                    <a:t>	</a:t>
                  </a:r>
                </a:p>
                <a:p>
                  <a:pPr marL="0" marR="0" indent="0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lang="en-IN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</a:endParaRPr>
                </a:p>
                <a:p>
                  <a:pPr defTabSz="825500">
                    <a:lnSpc>
                      <a:spcPct val="100000"/>
                    </a:lnSpc>
                    <a:spcBef>
                      <a:spcPts val="0"/>
                    </a:spcBef>
                  </a:pPr>
                  <a:r>
                    <a:rPr lang="en-IN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</a:rPr>
                    <a:t>				</a:t>
                  </a:r>
                  <a:r>
                    <a:rPr lang="en-US" sz="3200" dirty="0">
                      <a:ln w="0"/>
                      <a:solidFill>
                        <a:srgbClr val="0070C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 w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dirty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eightedScheduling</m:t>
                      </m:r>
                      <m:r>
                        <a:rPr lang="en-US" sz="3200" dirty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(</m:t>
                      </m:r>
                      <m:r>
                        <a:rPr lang="en-US" sz="3200" i="1" dirty="0">
                          <a:ln w="0"/>
                          <a:solidFill>
                            <a:srgbClr val="94165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𝑛</m:t>
                      </m:r>
                      <m:r>
                        <a:rPr lang="en-US" sz="3200" b="0" i="1" dirty="0" smtClean="0">
                          <a:ln w="0"/>
                          <a:solidFill>
                            <a:srgbClr val="94165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−1</m:t>
                      </m:r>
                    </m:oMath>
                  </a14:m>
                  <a:r>
                    <a:rPr lang="en-US" sz="3200" dirty="0">
                      <a:ln w="0"/>
                      <a:solidFill>
                        <a:srgbClr val="0070C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)</a:t>
                  </a:r>
                  <a:r>
                    <a:rPr lang="en-US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:</a:t>
                  </a:r>
                  <a:endParaRPr lang="en-IN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</a:endParaRPr>
                </a:p>
                <a:p>
                  <a:pPr marL="0" marR="0" indent="0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IN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</a:rPr>
                    <a:t>    </a:t>
                  </a:r>
                  <a:r>
                    <a:rPr lang="en-IN" sz="3200" dirty="0">
                      <a:ln w="0"/>
                      <a:solidFill>
                        <a:srgbClr val="FF0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</a:rPr>
                    <a:t>return</a:t>
                  </a:r>
                  <a:r>
                    <a:rPr lang="en-IN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</a:rPr>
                    <a:t>  </a:t>
                  </a:r>
                  <a:r>
                    <a:rPr lang="en-IN" sz="3200" dirty="0">
                      <a:ln w="0"/>
                      <a:solidFill>
                        <a:srgbClr val="FF0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</a:rPr>
                    <a:t>max</a:t>
                  </a:r>
                </a:p>
                <a:p>
                  <a:pPr defTabSz="825500">
                    <a:lnSpc>
                      <a:spcPct val="100000"/>
                    </a:lnSpc>
                    <a:spcBef>
                      <a:spcPts val="0"/>
                    </a:spcBef>
                  </a:pPr>
                  <a:r>
                    <a:rPr lang="en-US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				</a:t>
                  </a:r>
                  <a:r>
                    <a:rPr lang="en-US" sz="3200" dirty="0">
                      <a:ln w="0"/>
                      <a:solidFill>
                        <a:srgbClr val="0070C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 credits[</a:t>
                  </a:r>
                  <a14:m>
                    <m:oMath xmlns:m="http://schemas.openxmlformats.org/officeDocument/2006/math">
                      <m:r>
                        <a:rPr lang="en-US" sz="3200" i="1" dirty="0">
                          <a:ln w="0"/>
                          <a:solidFill>
                            <a:srgbClr val="94165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𝑛</m:t>
                      </m:r>
                    </m:oMath>
                  </a14:m>
                  <a:r>
                    <a:rPr lang="en-US" sz="3200" dirty="0">
                      <a:ln w="0"/>
                      <a:solidFill>
                        <a:srgbClr val="0070C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] + w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dirty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eightedScheduling</m:t>
                      </m:r>
                    </m:oMath>
                  </a14:m>
                  <a:r>
                    <a:rPr lang="en-US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sz="3200" b="0" i="1" dirty="0" smtClean="0">
                          <a:ln w="0"/>
                          <a:solidFill>
                            <a:srgbClr val="94165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𝑗</m:t>
                      </m:r>
                    </m:oMath>
                  </a14:m>
                  <a:r>
                    <a:rPr lang="en-US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)</a:t>
                  </a:r>
                </a:p>
                <a:p>
                  <a:pPr marL="0" marR="0" indent="0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		</a:t>
                  </a:r>
                </a:p>
              </p:txBody>
            </p:sp>
          </mc:Choice>
          <mc:Fallback xmlns="">
            <p:sp>
              <p:nvSpPr>
                <p:cNvPr id="7" name="!!box2">
                  <a:extLst>
                    <a:ext uri="{FF2B5EF4-FFF2-40B4-BE49-F238E27FC236}">
                      <a16:creationId xmlns:a16="http://schemas.microsoft.com/office/drawing/2014/main" id="{27F0B5B6-937B-7AF0-CF16-D1DC1743F3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6030" y="3577141"/>
                  <a:ext cx="10493692" cy="6106636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B6D41D2B-CA7B-218B-A5C3-4B56A94B2B1A}"/>
                </a:ext>
              </a:extLst>
            </p:cNvPr>
            <p:cNvSpPr/>
            <p:nvPr/>
          </p:nvSpPr>
          <p:spPr>
            <a:xfrm>
              <a:off x="4397092" y="7287598"/>
              <a:ext cx="603115" cy="1653701"/>
            </a:xfrm>
            <a:prstGeom prst="leftBrace">
              <a:avLst/>
            </a:prstGeom>
            <a:noFill/>
            <a:ln w="63500" cap="flat">
              <a:solidFill>
                <a:schemeClr val="accent2">
                  <a:lumMod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sp>
        <p:nvSpPr>
          <p:cNvPr id="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81AC55B-0B66-2B8C-3D97-60EFA312FD11}"/>
              </a:ext>
            </a:extLst>
          </p:cNvPr>
          <p:cNvSpPr/>
          <p:nvPr/>
        </p:nvSpPr>
        <p:spPr>
          <a:xfrm>
            <a:off x="1306030" y="523975"/>
            <a:ext cx="21499566" cy="91571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Sort the intervals according their ending times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33B8C02-E8E0-8D74-FF4E-B03CADCB41AB}"/>
                  </a:ext>
                </a:extLst>
              </p:cNvPr>
              <p:cNvSpPr/>
              <p:nvPr/>
            </p:nvSpPr>
            <p:spPr>
              <a:xfrm>
                <a:off x="1306030" y="10414985"/>
                <a:ext cx="21499566" cy="187921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At the end of the algorithm, W[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] = the maximum credits achieve by scheduling non-overlapping intervals in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4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[1…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4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33B8C02-E8E0-8D74-FF4E-B03CADCB41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030" y="10414985"/>
                <a:ext cx="21499566" cy="1879215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9AB57D7-7334-7ED7-DFB6-11814CBA7C90}"/>
              </a:ext>
            </a:extLst>
          </p:cNvPr>
          <p:cNvSpPr/>
          <p:nvPr/>
        </p:nvSpPr>
        <p:spPr>
          <a:xfrm>
            <a:off x="1306031" y="6236221"/>
            <a:ext cx="10493691" cy="78714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85316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04E27-A2E7-159C-5978-F4084FFF2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444E7A5C-F545-48B9-DDC5-11544191F9A4}"/>
                  </a:ext>
                </a:extLst>
              </p:cNvPr>
              <p:cNvSpPr/>
              <p:nvPr/>
            </p:nvSpPr>
            <p:spPr>
              <a:xfrm>
                <a:off x="12191999" y="3362455"/>
                <a:ext cx="11518605" cy="44721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eightedScheduling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</m:t>
                    </m:r>
                    <m: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1,…,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𝑊</m:t>
                    </m:r>
                    <m:r>
                      <a:rPr lang="en-US" sz="320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= 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𝑐𝑟𝑒𝑑𝑖𝑡𝑠</m:t>
                    </m:r>
                    <m:r>
                      <a:rPr lang="en-US" sz="320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  <m:r>
                      <a:rPr lang="en-US" sz="320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=2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:r>
                  <a:rPr lang="en-IN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IN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</a:rPr>
                      <m:t>𝑗</m:t>
                    </m:r>
                  </m:oMath>
                </a14:m>
                <a:r>
                  <a:rPr lang="en-IN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</a:rPr>
                  <a:t> be the latest-ending interval in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</a:rPr>
                      <m:t>1…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</a:rPr>
                      <m:t>−1</m:t>
                    </m:r>
                  </m:oMath>
                </a14:m>
                <a:r>
                  <a:rPr lang="en-IN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</a:rPr>
                  <a:t> that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N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</a:rPr>
                  <a:t>             doesn’t overlap with </a:t>
                </a:r>
                <a14:m>
                  <m:oMath xmlns:m="http://schemas.openxmlformats.org/officeDocument/2006/math">
                    <m:r>
                      <a:rPr lang="en-IN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</a:rPr>
                      <m:t>𝐼</m:t>
                    </m:r>
                    <m:r>
                      <a:rPr lang="en-IN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</a:rPr>
                      <m:t>[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</a:rPr>
                      <m:t>𝑖</m:t>
                    </m:r>
                    <m:r>
                      <a:rPr lang="en-IN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</a:rPr>
                      <m:t>]</m:t>
                    </m:r>
                  </m:oMath>
                </a14:m>
                <a:endParaRPr lang="en-IN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N" sz="320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𝑊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 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  <m:r>
                      <a:rPr lang="en-US" sz="3200" i="1" dirty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𝑊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𝑊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dirty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e>
                    </m:d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max</m:t>
                    </m:r>
                    <m:r>
                      <a:rPr lang="en-US" sz="3200" b="0" i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⁡{</m:t>
                    </m:r>
                    <m:r>
                      <m:rPr>
                        <m:nor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credits</m:t>
                    </m:r>
                    <m:r>
                      <m:rPr>
                        <m:nor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m:rPr>
                        <m:nor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  <m:r>
                      <a:rPr lang="en-US" sz="3200" b="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𝑊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𝑗</m:t>
                        </m:r>
                      </m:e>
                    </m:d>
                    <m:r>
                      <a:rPr lang="en-US" sz="3200" b="0" i="0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𝑊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  <m:r>
                      <m:rPr>
                        <m:nor/>
                      </m:rPr>
                      <a:rPr lang="en-US" sz="3200" b="0" i="0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</a:p>
            </p:txBody>
          </p:sp>
        </mc:Choice>
        <mc:Fallback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444E7A5C-F545-48B9-DDC5-11544191F9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1999" y="3362455"/>
                <a:ext cx="11518605" cy="447214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DC7965F-CFAE-7CB2-F145-795A801AE6A8}"/>
              </a:ext>
            </a:extLst>
          </p:cNvPr>
          <p:cNvGrpSpPr/>
          <p:nvPr/>
        </p:nvGrpSpPr>
        <p:grpSpPr>
          <a:xfrm>
            <a:off x="1306030" y="2613314"/>
            <a:ext cx="10493692" cy="6106636"/>
            <a:chOff x="1306030" y="3577141"/>
            <a:chExt cx="10493692" cy="61066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!!box2">
                  <a:extLst>
                    <a:ext uri="{FF2B5EF4-FFF2-40B4-BE49-F238E27FC236}">
                      <a16:creationId xmlns:a16="http://schemas.microsoft.com/office/drawing/2014/main" id="{348DF9F8-645C-F5FD-E52E-B281984BC343}"/>
                    </a:ext>
                  </a:extLst>
                </p:cNvPr>
                <p:cNvSpPr/>
                <p:nvPr/>
              </p:nvSpPr>
              <p:spPr>
                <a:xfrm>
                  <a:off x="1306030" y="3577141"/>
                  <a:ext cx="10493692" cy="610663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defTabSz="825500">
                    <a:lnSpc>
                      <a:spcPct val="100000"/>
                    </a:lnSpc>
                    <a:spcBef>
                      <a:spcPts val="0"/>
                    </a:spcBef>
                  </a:pPr>
                  <a:r>
                    <a:rPr lang="en-US" sz="3200" dirty="0">
                      <a:ln w="0"/>
                      <a:solidFill>
                        <a:srgbClr val="FF0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def</a:t>
                  </a:r>
                  <a:r>
                    <a:rPr lang="en-US" sz="3200" dirty="0">
                      <a:ln w="0"/>
                      <a:solidFill>
                        <a:srgbClr val="0070C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 w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eightedScheduling</m:t>
                      </m:r>
                      <m:r>
                        <a:rPr lang="en-US" sz="3200" dirty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(</m:t>
                      </m:r>
                      <m:r>
                        <a:rPr lang="en-US" sz="3200" b="0" i="1" dirty="0" smtClean="0">
                          <a:ln w="0"/>
                          <a:solidFill>
                            <a:srgbClr val="94165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𝑛</m:t>
                      </m:r>
                    </m:oMath>
                  </a14:m>
                  <a:r>
                    <a:rPr lang="en-US" sz="3200" dirty="0">
                      <a:ln w="0"/>
                      <a:solidFill>
                        <a:srgbClr val="0070C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)</a:t>
                  </a:r>
                  <a:r>
                    <a:rPr lang="en-US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:</a:t>
                  </a:r>
                </a:p>
                <a:p>
                  <a:pPr defTabSz="825500">
                    <a:lnSpc>
                      <a:spcPct val="100000"/>
                    </a:lnSpc>
                    <a:spcBef>
                      <a:spcPts val="0"/>
                    </a:spcBef>
                  </a:pPr>
                  <a:r>
                    <a:rPr lang="en-US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    </a:t>
                  </a:r>
                  <a:r>
                    <a:rPr lang="en-US" sz="3200" dirty="0">
                      <a:ln w="0"/>
                      <a:solidFill>
                        <a:srgbClr val="FF0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if</a:t>
                  </a:r>
                  <a:r>
                    <a:rPr lang="en-US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𝑛</m:t>
                      </m:r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a14:m>
                  <a:r>
                    <a:rPr lang="en-US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:</a:t>
                  </a:r>
                </a:p>
                <a:p>
                  <a:pPr marL="0" marR="0" indent="0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	</a:t>
                  </a:r>
                  <a:r>
                    <a:rPr lang="en-US" sz="3200" dirty="0">
                      <a:ln w="0"/>
                      <a:solidFill>
                        <a:srgbClr val="FF0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return</a:t>
                  </a:r>
                  <a:r>
                    <a:rPr lang="en-US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0" i="1" dirty="0" smtClean="0">
                          <a:ln w="0"/>
                          <a:solidFill>
                            <a:srgbClr val="94165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𝑐𝑟𝑒𝑑𝑖𝑡𝑠</m:t>
                      </m:r>
                      <m:r>
                        <a:rPr lang="en-US" sz="3200" i="1" dirty="0">
                          <a:ln w="0"/>
                          <a:solidFill>
                            <a:srgbClr val="94165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[1]</m:t>
                      </m:r>
                    </m:oMath>
                  </a14:m>
                  <a:endParaRPr lang="en-US" sz="320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endParaRPr>
                </a:p>
                <a:p>
                  <a:pPr marL="0" marR="0" indent="0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    </a:t>
                  </a:r>
                  <a:r>
                    <a:rPr lang="en-IN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IN" sz="3200" i="1" dirty="0">
                          <a:ln w="0"/>
                          <a:solidFill>
                            <a:srgbClr val="94165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</a:rPr>
                        <m:t>𝑗</m:t>
                      </m:r>
                    </m:oMath>
                  </a14:m>
                  <a:r>
                    <a:rPr lang="en-IN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</a:rPr>
                    <a:t> be the latest-ending interval that doesn’t</a:t>
                  </a:r>
                </a:p>
                <a:p>
                  <a:pPr marL="0" marR="0" indent="0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IN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</a:rPr>
                    <a:t>    overlap with </a:t>
                  </a:r>
                  <a14:m>
                    <m:oMath xmlns:m="http://schemas.openxmlformats.org/officeDocument/2006/math">
                      <m:r>
                        <a:rPr lang="en-IN" sz="3200" i="1" dirty="0">
                          <a:ln w="0"/>
                          <a:solidFill>
                            <a:srgbClr val="94165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</a:rPr>
                        <m:t>𝐼</m:t>
                      </m:r>
                      <m:r>
                        <a:rPr lang="en-IN" sz="3200" i="1" dirty="0">
                          <a:ln w="0"/>
                          <a:solidFill>
                            <a:srgbClr val="94165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</a:rPr>
                        <m:t>[</m:t>
                      </m:r>
                      <m:r>
                        <a:rPr lang="en-IN" sz="3200" i="1" dirty="0">
                          <a:ln w="0"/>
                          <a:solidFill>
                            <a:srgbClr val="94165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</a:rPr>
                        <m:t>𝑛</m:t>
                      </m:r>
                      <m:r>
                        <a:rPr lang="en-IN" sz="3200" i="1" dirty="0">
                          <a:ln w="0"/>
                          <a:solidFill>
                            <a:srgbClr val="94165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</a:rPr>
                        <m:t>]</m:t>
                      </m:r>
                    </m:oMath>
                  </a14:m>
                  <a:endParaRPr lang="en-IN" sz="320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</a:endParaRPr>
                </a:p>
                <a:p>
                  <a:pPr marL="0" marR="0" indent="0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IN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</a:rPr>
                    <a:t>	</a:t>
                  </a:r>
                </a:p>
                <a:p>
                  <a:pPr marL="0" marR="0" indent="0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lang="en-IN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</a:endParaRPr>
                </a:p>
                <a:p>
                  <a:pPr defTabSz="825500">
                    <a:lnSpc>
                      <a:spcPct val="100000"/>
                    </a:lnSpc>
                    <a:spcBef>
                      <a:spcPts val="0"/>
                    </a:spcBef>
                  </a:pPr>
                  <a:r>
                    <a:rPr lang="en-IN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</a:rPr>
                    <a:t>				</a:t>
                  </a:r>
                  <a:r>
                    <a:rPr lang="en-US" sz="3200" dirty="0">
                      <a:ln w="0"/>
                      <a:solidFill>
                        <a:srgbClr val="0070C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 w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dirty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eightedScheduling</m:t>
                      </m:r>
                      <m:r>
                        <a:rPr lang="en-US" sz="3200" dirty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(</m:t>
                      </m:r>
                      <m:r>
                        <a:rPr lang="en-US" sz="3200" i="1" dirty="0">
                          <a:ln w="0"/>
                          <a:solidFill>
                            <a:srgbClr val="94165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𝑛</m:t>
                      </m:r>
                      <m:r>
                        <a:rPr lang="en-US" sz="3200" b="0" i="1" dirty="0" smtClean="0">
                          <a:ln w="0"/>
                          <a:solidFill>
                            <a:srgbClr val="94165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−1</m:t>
                      </m:r>
                    </m:oMath>
                  </a14:m>
                  <a:r>
                    <a:rPr lang="en-US" sz="3200" dirty="0">
                      <a:ln w="0"/>
                      <a:solidFill>
                        <a:srgbClr val="0070C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)</a:t>
                  </a:r>
                  <a:r>
                    <a:rPr lang="en-US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:</a:t>
                  </a:r>
                  <a:endParaRPr lang="en-IN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</a:endParaRPr>
                </a:p>
                <a:p>
                  <a:pPr marL="0" marR="0" indent="0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IN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</a:rPr>
                    <a:t>    </a:t>
                  </a:r>
                  <a:r>
                    <a:rPr lang="en-IN" sz="3200" dirty="0">
                      <a:ln w="0"/>
                      <a:solidFill>
                        <a:srgbClr val="FF0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</a:rPr>
                    <a:t>return</a:t>
                  </a:r>
                  <a:r>
                    <a:rPr lang="en-IN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</a:rPr>
                    <a:t>  </a:t>
                  </a:r>
                  <a:r>
                    <a:rPr lang="en-IN" sz="3200" dirty="0">
                      <a:ln w="0"/>
                      <a:solidFill>
                        <a:srgbClr val="FF0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</a:rPr>
                    <a:t>max</a:t>
                  </a:r>
                </a:p>
                <a:p>
                  <a:pPr defTabSz="825500">
                    <a:lnSpc>
                      <a:spcPct val="100000"/>
                    </a:lnSpc>
                    <a:spcBef>
                      <a:spcPts val="0"/>
                    </a:spcBef>
                  </a:pPr>
                  <a:r>
                    <a:rPr lang="en-US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				</a:t>
                  </a:r>
                  <a:r>
                    <a:rPr lang="en-US" sz="3200" dirty="0">
                      <a:ln w="0"/>
                      <a:solidFill>
                        <a:srgbClr val="0070C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 credits[</a:t>
                  </a:r>
                  <a14:m>
                    <m:oMath xmlns:m="http://schemas.openxmlformats.org/officeDocument/2006/math">
                      <m:r>
                        <a:rPr lang="en-US" sz="3200" i="1" dirty="0">
                          <a:ln w="0"/>
                          <a:solidFill>
                            <a:srgbClr val="94165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𝑛</m:t>
                      </m:r>
                    </m:oMath>
                  </a14:m>
                  <a:r>
                    <a:rPr lang="en-US" sz="3200" dirty="0">
                      <a:ln w="0"/>
                      <a:solidFill>
                        <a:srgbClr val="0070C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] + w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dirty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eightedScheduling</m:t>
                      </m:r>
                    </m:oMath>
                  </a14:m>
                  <a:r>
                    <a:rPr lang="en-US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sz="3200" b="0" i="1" dirty="0" smtClean="0">
                          <a:ln w="0"/>
                          <a:solidFill>
                            <a:srgbClr val="94165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 Neue Medium"/>
                          <a:sym typeface="Helvetica Neue Medium"/>
                        </a:rPr>
                        <m:t>𝑗</m:t>
                      </m:r>
                    </m:oMath>
                  </a14:m>
                  <a:r>
                    <a:rPr lang="en-US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)</a:t>
                  </a:r>
                </a:p>
                <a:p>
                  <a:pPr marL="0" marR="0" indent="0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3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ea typeface="Cambria Math" panose="02040503050406030204" pitchFamily="18" charset="0"/>
                      <a:cs typeface="Helvetica Neue Medium"/>
                      <a:sym typeface="Helvetica Neue Medium"/>
                    </a:rPr>
                    <a:t>		</a:t>
                  </a:r>
                </a:p>
              </p:txBody>
            </p:sp>
          </mc:Choice>
          <mc:Fallback xmlns="">
            <p:sp>
              <p:nvSpPr>
                <p:cNvPr id="7" name="!!box2">
                  <a:extLst>
                    <a:ext uri="{FF2B5EF4-FFF2-40B4-BE49-F238E27FC236}">
                      <a16:creationId xmlns:a16="http://schemas.microsoft.com/office/drawing/2014/main" id="{348DF9F8-645C-F5FD-E52E-B281984BC3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6030" y="3577141"/>
                  <a:ext cx="10493692" cy="6106636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5C40A27D-6880-E131-1E61-457E7DC6ACEC}"/>
                </a:ext>
              </a:extLst>
            </p:cNvPr>
            <p:cNvSpPr/>
            <p:nvPr/>
          </p:nvSpPr>
          <p:spPr>
            <a:xfrm>
              <a:off x="4397092" y="7287598"/>
              <a:ext cx="603115" cy="1653701"/>
            </a:xfrm>
            <a:prstGeom prst="leftBrace">
              <a:avLst/>
            </a:prstGeom>
            <a:noFill/>
            <a:ln w="63500" cap="flat">
              <a:solidFill>
                <a:schemeClr val="accent2">
                  <a:lumMod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sp>
        <p:nvSpPr>
          <p:cNvPr id="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D562102-9A09-8AF5-3661-54B6FCDB7CB2}"/>
              </a:ext>
            </a:extLst>
          </p:cNvPr>
          <p:cNvSpPr/>
          <p:nvPr/>
        </p:nvSpPr>
        <p:spPr>
          <a:xfrm>
            <a:off x="1306030" y="523975"/>
            <a:ext cx="21499566" cy="91571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Sort the intervals according their ending times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51F3C4C-8123-9427-786C-17FE1D3A44A0}"/>
                  </a:ext>
                </a:extLst>
              </p:cNvPr>
              <p:cNvSpPr/>
              <p:nvPr/>
            </p:nvSpPr>
            <p:spPr>
              <a:xfrm>
                <a:off x="1306030" y="10414985"/>
                <a:ext cx="21499566" cy="187921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At the end of the algorithm, W[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] = the maximum credits achieve by scheduling non-overlapping intervals in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4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[1…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4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51F3C4C-8123-9427-786C-17FE1D3A44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030" y="10414985"/>
                <a:ext cx="21499566" cy="1879215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1FA40B1-45C9-5F06-C54A-DB6E7EB43BE8}"/>
              </a:ext>
            </a:extLst>
          </p:cNvPr>
          <p:cNvSpPr/>
          <p:nvPr/>
        </p:nvSpPr>
        <p:spPr>
          <a:xfrm>
            <a:off x="1306031" y="7190323"/>
            <a:ext cx="10493691" cy="78714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98441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983E436-4C44-6E71-A607-7C013717D551}"/>
                  </a:ext>
                </a:extLst>
              </p:cNvPr>
              <p:cNvSpPr/>
              <p:nvPr/>
            </p:nvSpPr>
            <p:spPr>
              <a:xfrm>
                <a:off x="6293266" y="2385854"/>
                <a:ext cx="11518605" cy="44721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eightedScheduling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I</m:t>
                    </m:r>
                    <m:r>
                      <a:rPr lang="en-US" sz="3200" b="0" i="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1,…,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𝑊</m:t>
                    </m:r>
                    <m:r>
                      <a:rPr lang="en-US" sz="320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= 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𝑐𝑟𝑒𝑑𝑖𝑡𝑠</m:t>
                    </m:r>
                    <m:r>
                      <a:rPr lang="en-US" sz="320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1</m:t>
                    </m:r>
                    <m:r>
                      <a:rPr lang="en-US" sz="320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</m:oMath>
                </a14:m>
                <a:endParaRPr lang="en-US" sz="32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=2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:r>
                  <a:rPr lang="en-IN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IN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</a:rPr>
                      <m:t>𝑗</m:t>
                    </m:r>
                  </m:oMath>
                </a14:m>
                <a:r>
                  <a:rPr lang="en-IN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</a:rPr>
                  <a:t> be the latest-ending interval in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</a:rPr>
                      <m:t>𝐼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</a:rPr>
                      <m:t>[1…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</a:rPr>
                      <m:t>𝑖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</a:rPr>
                      <m:t>−1]</m:t>
                    </m:r>
                  </m:oMath>
                </a14:m>
                <a:r>
                  <a:rPr lang="en-IN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</a:rPr>
                  <a:t> that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N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</a:rPr>
                  <a:t>             doesn’t overlap with </a:t>
                </a:r>
                <a14:m>
                  <m:oMath xmlns:m="http://schemas.openxmlformats.org/officeDocument/2006/math">
                    <m:r>
                      <a:rPr lang="en-IN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</a:rPr>
                      <m:t>𝐼</m:t>
                    </m:r>
                    <m:r>
                      <a:rPr lang="en-IN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</a:rPr>
                      <m:t>[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</a:rPr>
                      <m:t>𝑖</m:t>
                    </m:r>
                    <m:r>
                      <a:rPr lang="en-IN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</a:rPr>
                      <m:t>]</m:t>
                    </m:r>
                  </m:oMath>
                </a14:m>
                <a:endParaRPr lang="en-IN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N" sz="3200" i="1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𝑊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 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  <m:r>
                      <a:rPr lang="en-US" sz="3200" i="1" dirty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𝑊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−1]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𝑊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dirty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e>
                    </m:d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max</m:t>
                    </m:r>
                    <m:r>
                      <a:rPr lang="en-US" sz="3200" b="0" i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⁡{</m:t>
                    </m:r>
                    <m:r>
                      <m:rPr>
                        <m:nor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credits</m:t>
                    </m:r>
                    <m:r>
                      <m:rPr>
                        <m:nor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m:rPr>
                        <m:nor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]</m:t>
                    </m:r>
                    <m:r>
                      <a:rPr lang="en-US" sz="3200" b="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r>
                      <a:rPr lang="en-US" sz="3200" b="0" i="1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𝑊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𝑗</m:t>
                        </m:r>
                      </m:e>
                    </m:d>
                    <m:r>
                      <a:rPr lang="en-US" sz="3200" b="0" i="0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𝑊</m:t>
                    </m:r>
                    <m:r>
                      <a:rPr lang="en-US" sz="32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</m:t>
                    </m:r>
                    <m:r>
                      <a:rPr lang="en-US" sz="3200" i="1" dirty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i="1" dirty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−1]</m:t>
                    </m:r>
                    <m:r>
                      <m:rPr>
                        <m:nor/>
                      </m:rPr>
                      <a:rPr lang="en-US" sz="3200" b="0" i="0" dirty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</a:p>
            </p:txBody>
          </p:sp>
        </mc:Choice>
        <mc:Fallback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7983E436-4C44-6E71-A607-7C013717D5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266" y="2385854"/>
                <a:ext cx="11518605" cy="447214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04B23A8-D00F-5103-BED0-430AC054EFD3}"/>
              </a:ext>
            </a:extLst>
          </p:cNvPr>
          <p:cNvSpPr/>
          <p:nvPr/>
        </p:nvSpPr>
        <p:spPr>
          <a:xfrm>
            <a:off x="6293266" y="7804160"/>
            <a:ext cx="11239745" cy="435799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The running time is clearly O(n log n)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For correctness try to prove the obvious.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Lemma: After the </a:t>
            </a:r>
            <a:r>
              <a:rPr lang="en-US" sz="4000" dirty="0" err="1">
                <a:solidFill>
                  <a:srgbClr val="7030A0"/>
                </a:solidFill>
                <a:latin typeface="Bradley Hand" pitchFamily="2" charset="77"/>
              </a:rPr>
              <a:t>i-th</a:t>
            </a: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 iteration of our algorithm, 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W[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i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] stores max credits received from scheduling non-overlapping intervals in I[1...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i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]</a:t>
            </a:r>
          </a:p>
        </p:txBody>
      </p:sp>
      <p:sp>
        <p:nvSpPr>
          <p:cNvPr id="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2CA7EAF-BB37-185A-2799-711A2DB8E301}"/>
              </a:ext>
            </a:extLst>
          </p:cNvPr>
          <p:cNvSpPr/>
          <p:nvPr/>
        </p:nvSpPr>
        <p:spPr>
          <a:xfrm>
            <a:off x="1306030" y="523975"/>
            <a:ext cx="21499566" cy="91571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Sort the intervals according their ending times </a:t>
            </a:r>
          </a:p>
        </p:txBody>
      </p:sp>
    </p:spTree>
    <p:extLst>
      <p:ext uri="{BB962C8B-B14F-4D97-AF65-F5344CB8AC3E}">
        <p14:creationId xmlns:p14="http://schemas.microsoft.com/office/powerpoint/2010/main" val="2776676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A537EB5-DE1F-BAA7-2C7F-0D668E932CEF}"/>
              </a:ext>
            </a:extLst>
          </p:cNvPr>
          <p:cNvSpPr/>
          <p:nvPr/>
        </p:nvSpPr>
        <p:spPr>
          <a:xfrm>
            <a:off x="747084" y="822671"/>
            <a:ext cx="22889831" cy="647307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You are given n intervals with their start and end times. The start and end times are integers. Each interval has a credit associated with it. 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Schedule non-overlapping intervals to maximize the total number of credits.</a:t>
            </a:r>
          </a:p>
        </p:txBody>
      </p:sp>
    </p:spTree>
    <p:extLst>
      <p:ext uri="{BB962C8B-B14F-4D97-AF65-F5344CB8AC3E}">
        <p14:creationId xmlns:p14="http://schemas.microsoft.com/office/powerpoint/2010/main" val="1913489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!!1">
            <a:extLst>
              <a:ext uri="{FF2B5EF4-FFF2-40B4-BE49-F238E27FC236}">
                <a16:creationId xmlns:a16="http://schemas.microsoft.com/office/drawing/2014/main" id="{68930C21-172E-1483-583B-78D87DE6BAED}"/>
              </a:ext>
            </a:extLst>
          </p:cNvPr>
          <p:cNvCxnSpPr/>
          <p:nvPr/>
        </p:nvCxnSpPr>
        <p:spPr>
          <a:xfrm>
            <a:off x="2141621" y="2550695"/>
            <a:ext cx="3537284" cy="0"/>
          </a:xfrm>
          <a:prstGeom prst="line">
            <a:avLst/>
          </a:prstGeom>
          <a:noFill/>
          <a:ln w="127000" cap="flat" cmpd="sng">
            <a:solidFill>
              <a:srgbClr val="00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" name="!!2">
            <a:extLst>
              <a:ext uri="{FF2B5EF4-FFF2-40B4-BE49-F238E27FC236}">
                <a16:creationId xmlns:a16="http://schemas.microsoft.com/office/drawing/2014/main" id="{1677E3B3-CFBB-8396-68D6-DC3AF6FEEE0D}"/>
              </a:ext>
            </a:extLst>
          </p:cNvPr>
          <p:cNvCxnSpPr>
            <a:cxnSpLocks/>
          </p:cNvCxnSpPr>
          <p:nvPr/>
        </p:nvCxnSpPr>
        <p:spPr>
          <a:xfrm>
            <a:off x="2871537" y="4652211"/>
            <a:ext cx="6416842" cy="0"/>
          </a:xfrm>
          <a:prstGeom prst="line">
            <a:avLst/>
          </a:prstGeom>
          <a:noFill/>
          <a:ln w="127000" cap="flat" cmpd="sng">
            <a:solidFill>
              <a:srgbClr val="00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4">
            <a:extLst>
              <a:ext uri="{FF2B5EF4-FFF2-40B4-BE49-F238E27FC236}">
                <a16:creationId xmlns:a16="http://schemas.microsoft.com/office/drawing/2014/main" id="{A58FB4BB-2C94-A61F-40E4-07AF01ED1D56}"/>
              </a:ext>
            </a:extLst>
          </p:cNvPr>
          <p:cNvCxnSpPr>
            <a:cxnSpLocks/>
          </p:cNvCxnSpPr>
          <p:nvPr/>
        </p:nvCxnSpPr>
        <p:spPr>
          <a:xfrm>
            <a:off x="7251031" y="2534653"/>
            <a:ext cx="5670885" cy="0"/>
          </a:xfrm>
          <a:prstGeom prst="line">
            <a:avLst/>
          </a:prstGeom>
          <a:noFill/>
          <a:ln w="127000" cap="flat" cmpd="sng">
            <a:solidFill>
              <a:srgbClr val="00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!!3">
            <a:extLst>
              <a:ext uri="{FF2B5EF4-FFF2-40B4-BE49-F238E27FC236}">
                <a16:creationId xmlns:a16="http://schemas.microsoft.com/office/drawing/2014/main" id="{EBE35241-A317-8ADF-F7DA-36577C8CA198}"/>
              </a:ext>
            </a:extLst>
          </p:cNvPr>
          <p:cNvCxnSpPr>
            <a:cxnSpLocks/>
          </p:cNvCxnSpPr>
          <p:nvPr/>
        </p:nvCxnSpPr>
        <p:spPr>
          <a:xfrm>
            <a:off x="3601453" y="6858000"/>
            <a:ext cx="3574410" cy="0"/>
          </a:xfrm>
          <a:prstGeom prst="line">
            <a:avLst/>
          </a:prstGeom>
          <a:noFill/>
          <a:ln w="127000" cap="flat" cmpd="sng">
            <a:solidFill>
              <a:srgbClr val="00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5">
            <a:extLst>
              <a:ext uri="{FF2B5EF4-FFF2-40B4-BE49-F238E27FC236}">
                <a16:creationId xmlns:a16="http://schemas.microsoft.com/office/drawing/2014/main" id="{B2BD145F-1440-5164-7B15-8738C3EA59A3}"/>
              </a:ext>
            </a:extLst>
          </p:cNvPr>
          <p:cNvCxnSpPr>
            <a:cxnSpLocks/>
          </p:cNvCxnSpPr>
          <p:nvPr/>
        </p:nvCxnSpPr>
        <p:spPr>
          <a:xfrm>
            <a:off x="8637928" y="6814164"/>
            <a:ext cx="10032844" cy="0"/>
          </a:xfrm>
          <a:prstGeom prst="line">
            <a:avLst/>
          </a:prstGeom>
          <a:noFill/>
          <a:ln w="127000" cap="flat" cmpd="sng">
            <a:solidFill>
              <a:srgbClr val="00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6">
            <a:extLst>
              <a:ext uri="{FF2B5EF4-FFF2-40B4-BE49-F238E27FC236}">
                <a16:creationId xmlns:a16="http://schemas.microsoft.com/office/drawing/2014/main" id="{FDA6EB29-45C1-18DC-B2FC-D7C244AF9F5D}"/>
              </a:ext>
            </a:extLst>
          </p:cNvPr>
          <p:cNvCxnSpPr>
            <a:cxnSpLocks/>
          </p:cNvCxnSpPr>
          <p:nvPr/>
        </p:nvCxnSpPr>
        <p:spPr>
          <a:xfrm>
            <a:off x="12921916" y="4652211"/>
            <a:ext cx="8002958" cy="0"/>
          </a:xfrm>
          <a:prstGeom prst="line">
            <a:avLst/>
          </a:prstGeom>
          <a:noFill/>
          <a:ln w="127000" cap="flat" cmpd="sng">
            <a:solidFill>
              <a:srgbClr val="00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7">
            <a:extLst>
              <a:ext uri="{FF2B5EF4-FFF2-40B4-BE49-F238E27FC236}">
                <a16:creationId xmlns:a16="http://schemas.microsoft.com/office/drawing/2014/main" id="{59FA64DA-38E0-0580-38C1-5CA00260CBF3}"/>
              </a:ext>
            </a:extLst>
          </p:cNvPr>
          <p:cNvCxnSpPr>
            <a:cxnSpLocks/>
          </p:cNvCxnSpPr>
          <p:nvPr/>
        </p:nvCxnSpPr>
        <p:spPr>
          <a:xfrm>
            <a:off x="15123788" y="2534653"/>
            <a:ext cx="3546984" cy="16042"/>
          </a:xfrm>
          <a:prstGeom prst="line">
            <a:avLst/>
          </a:prstGeom>
          <a:noFill/>
          <a:ln w="127000" cap="flat" cmpd="sng">
            <a:solidFill>
              <a:srgbClr val="00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B5317A-E507-3987-12AA-9CE72ACB64A4}"/>
              </a:ext>
            </a:extLst>
          </p:cNvPr>
          <p:cNvSpPr txBox="1"/>
          <p:nvPr/>
        </p:nvSpPr>
        <p:spPr>
          <a:xfrm>
            <a:off x="17607516" y="6419681"/>
            <a:ext cx="102657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A0B9609-6289-F6A7-8A72-A908BFD43EBA}"/>
              </a:ext>
            </a:extLst>
          </p:cNvPr>
          <p:cNvSpPr/>
          <p:nvPr/>
        </p:nvSpPr>
        <p:spPr>
          <a:xfrm>
            <a:off x="3199717" y="1464782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3D64ECB-D446-4ACB-EA1B-D89FE89C7C72}"/>
              </a:ext>
            </a:extLst>
          </p:cNvPr>
          <p:cNvSpPr/>
          <p:nvPr/>
        </p:nvSpPr>
        <p:spPr>
          <a:xfrm>
            <a:off x="4968359" y="3543259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9B862CF-CE3E-BC9C-1F57-C1FD2EE9EBA2}"/>
              </a:ext>
            </a:extLst>
          </p:cNvPr>
          <p:cNvSpPr/>
          <p:nvPr/>
        </p:nvSpPr>
        <p:spPr>
          <a:xfrm>
            <a:off x="4725338" y="5749047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73494A3-10B3-AB0B-7960-BB389AC9CF15}"/>
              </a:ext>
            </a:extLst>
          </p:cNvPr>
          <p:cNvSpPr/>
          <p:nvPr/>
        </p:nvSpPr>
        <p:spPr>
          <a:xfrm>
            <a:off x="9109099" y="1437818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667655C-BACB-122F-8D39-E25E51A802E2}"/>
              </a:ext>
            </a:extLst>
          </p:cNvPr>
          <p:cNvSpPr/>
          <p:nvPr/>
        </p:nvSpPr>
        <p:spPr>
          <a:xfrm>
            <a:off x="12693852" y="5815539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1378A7D-3F5B-FC93-A80A-0C12A76622F1}"/>
              </a:ext>
            </a:extLst>
          </p:cNvPr>
          <p:cNvSpPr/>
          <p:nvPr/>
        </p:nvSpPr>
        <p:spPr>
          <a:xfrm>
            <a:off x="15881282" y="3597763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587F37-D359-E3D7-5A89-606256DB3876}"/>
              </a:ext>
            </a:extLst>
          </p:cNvPr>
          <p:cNvSpPr/>
          <p:nvPr/>
        </p:nvSpPr>
        <p:spPr>
          <a:xfrm>
            <a:off x="16033682" y="1464782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Candy: A problem on leetcode">
            <a:extLst>
              <a:ext uri="{FF2B5EF4-FFF2-40B4-BE49-F238E27FC236}">
                <a16:creationId xmlns:a16="http://schemas.microsoft.com/office/drawing/2014/main" id="{7FC81E62-E2C9-1AA4-F4B3-1006BD2A3157}"/>
              </a:ext>
            </a:extLst>
          </p:cNvPr>
          <p:cNvSpPr/>
          <p:nvPr/>
        </p:nvSpPr>
        <p:spPr>
          <a:xfrm>
            <a:off x="1444007" y="8283760"/>
            <a:ext cx="21468979" cy="1540699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is the solution to this problem?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226387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!!1">
            <a:extLst>
              <a:ext uri="{FF2B5EF4-FFF2-40B4-BE49-F238E27FC236}">
                <a16:creationId xmlns:a16="http://schemas.microsoft.com/office/drawing/2014/main" id="{68930C21-172E-1483-583B-78D87DE6BAED}"/>
              </a:ext>
            </a:extLst>
          </p:cNvPr>
          <p:cNvCxnSpPr/>
          <p:nvPr/>
        </p:nvCxnSpPr>
        <p:spPr>
          <a:xfrm>
            <a:off x="2141621" y="2550695"/>
            <a:ext cx="3537284" cy="0"/>
          </a:xfrm>
          <a:prstGeom prst="line">
            <a:avLst/>
          </a:prstGeom>
          <a:noFill/>
          <a:ln w="127000" cap="flat" cmpd="sng">
            <a:solidFill>
              <a:srgbClr val="00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" name="!!2">
            <a:extLst>
              <a:ext uri="{FF2B5EF4-FFF2-40B4-BE49-F238E27FC236}">
                <a16:creationId xmlns:a16="http://schemas.microsoft.com/office/drawing/2014/main" id="{1677E3B3-CFBB-8396-68D6-DC3AF6FEEE0D}"/>
              </a:ext>
            </a:extLst>
          </p:cNvPr>
          <p:cNvCxnSpPr>
            <a:cxnSpLocks/>
          </p:cNvCxnSpPr>
          <p:nvPr/>
        </p:nvCxnSpPr>
        <p:spPr>
          <a:xfrm>
            <a:off x="2871537" y="4652211"/>
            <a:ext cx="6416842" cy="0"/>
          </a:xfrm>
          <a:prstGeom prst="line">
            <a:avLst/>
          </a:prstGeom>
          <a:noFill/>
          <a:ln w="127000" cap="flat" cmpd="sng">
            <a:solidFill>
              <a:srgbClr val="92D05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!!4">
            <a:extLst>
              <a:ext uri="{FF2B5EF4-FFF2-40B4-BE49-F238E27FC236}">
                <a16:creationId xmlns:a16="http://schemas.microsoft.com/office/drawing/2014/main" id="{A58FB4BB-2C94-A61F-40E4-07AF01ED1D56}"/>
              </a:ext>
            </a:extLst>
          </p:cNvPr>
          <p:cNvCxnSpPr>
            <a:cxnSpLocks/>
          </p:cNvCxnSpPr>
          <p:nvPr/>
        </p:nvCxnSpPr>
        <p:spPr>
          <a:xfrm>
            <a:off x="7251031" y="2534653"/>
            <a:ext cx="5670885" cy="0"/>
          </a:xfrm>
          <a:prstGeom prst="line">
            <a:avLst/>
          </a:prstGeom>
          <a:noFill/>
          <a:ln w="127000" cap="flat" cmpd="sng">
            <a:solidFill>
              <a:srgbClr val="00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!!3">
            <a:extLst>
              <a:ext uri="{FF2B5EF4-FFF2-40B4-BE49-F238E27FC236}">
                <a16:creationId xmlns:a16="http://schemas.microsoft.com/office/drawing/2014/main" id="{EBE35241-A317-8ADF-F7DA-36577C8CA198}"/>
              </a:ext>
            </a:extLst>
          </p:cNvPr>
          <p:cNvCxnSpPr>
            <a:cxnSpLocks/>
          </p:cNvCxnSpPr>
          <p:nvPr/>
        </p:nvCxnSpPr>
        <p:spPr>
          <a:xfrm>
            <a:off x="3601453" y="6858000"/>
            <a:ext cx="3574410" cy="0"/>
          </a:xfrm>
          <a:prstGeom prst="line">
            <a:avLst/>
          </a:prstGeom>
          <a:noFill/>
          <a:ln w="127000" cap="flat" cmpd="sng">
            <a:solidFill>
              <a:srgbClr val="00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5">
            <a:extLst>
              <a:ext uri="{FF2B5EF4-FFF2-40B4-BE49-F238E27FC236}">
                <a16:creationId xmlns:a16="http://schemas.microsoft.com/office/drawing/2014/main" id="{B2BD145F-1440-5164-7B15-8738C3EA59A3}"/>
              </a:ext>
            </a:extLst>
          </p:cNvPr>
          <p:cNvCxnSpPr>
            <a:cxnSpLocks/>
          </p:cNvCxnSpPr>
          <p:nvPr/>
        </p:nvCxnSpPr>
        <p:spPr>
          <a:xfrm>
            <a:off x="8637928" y="6814164"/>
            <a:ext cx="10032844" cy="0"/>
          </a:xfrm>
          <a:prstGeom prst="line">
            <a:avLst/>
          </a:prstGeom>
          <a:noFill/>
          <a:ln w="127000" cap="flat" cmpd="sng">
            <a:solidFill>
              <a:srgbClr val="00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6">
            <a:extLst>
              <a:ext uri="{FF2B5EF4-FFF2-40B4-BE49-F238E27FC236}">
                <a16:creationId xmlns:a16="http://schemas.microsoft.com/office/drawing/2014/main" id="{FDA6EB29-45C1-18DC-B2FC-D7C244AF9F5D}"/>
              </a:ext>
            </a:extLst>
          </p:cNvPr>
          <p:cNvCxnSpPr>
            <a:cxnSpLocks/>
          </p:cNvCxnSpPr>
          <p:nvPr/>
        </p:nvCxnSpPr>
        <p:spPr>
          <a:xfrm>
            <a:off x="12921916" y="4652211"/>
            <a:ext cx="8002958" cy="0"/>
          </a:xfrm>
          <a:prstGeom prst="line">
            <a:avLst/>
          </a:prstGeom>
          <a:noFill/>
          <a:ln w="127000" cap="flat" cmpd="sng">
            <a:solidFill>
              <a:srgbClr val="00000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7">
            <a:extLst>
              <a:ext uri="{FF2B5EF4-FFF2-40B4-BE49-F238E27FC236}">
                <a16:creationId xmlns:a16="http://schemas.microsoft.com/office/drawing/2014/main" id="{59FA64DA-38E0-0580-38C1-5CA00260CBF3}"/>
              </a:ext>
            </a:extLst>
          </p:cNvPr>
          <p:cNvCxnSpPr>
            <a:cxnSpLocks/>
          </p:cNvCxnSpPr>
          <p:nvPr/>
        </p:nvCxnSpPr>
        <p:spPr>
          <a:xfrm>
            <a:off x="15123788" y="2534653"/>
            <a:ext cx="3546984" cy="16042"/>
          </a:xfrm>
          <a:prstGeom prst="line">
            <a:avLst/>
          </a:prstGeom>
          <a:noFill/>
          <a:ln w="127000" cap="flat" cmpd="sng">
            <a:solidFill>
              <a:srgbClr val="92D050"/>
            </a:solidFill>
            <a:prstDash val="solid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B5317A-E507-3987-12AA-9CE72ACB64A4}"/>
              </a:ext>
            </a:extLst>
          </p:cNvPr>
          <p:cNvSpPr txBox="1"/>
          <p:nvPr/>
        </p:nvSpPr>
        <p:spPr>
          <a:xfrm>
            <a:off x="17607516" y="6419681"/>
            <a:ext cx="102657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A0B9609-6289-F6A7-8A72-A908BFD43EBA}"/>
              </a:ext>
            </a:extLst>
          </p:cNvPr>
          <p:cNvSpPr/>
          <p:nvPr/>
        </p:nvSpPr>
        <p:spPr>
          <a:xfrm>
            <a:off x="3199717" y="1464782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3D64ECB-D446-4ACB-EA1B-D89FE89C7C72}"/>
              </a:ext>
            </a:extLst>
          </p:cNvPr>
          <p:cNvSpPr/>
          <p:nvPr/>
        </p:nvSpPr>
        <p:spPr>
          <a:xfrm>
            <a:off x="4968359" y="3543259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9B862CF-CE3E-BC9C-1F57-C1FD2EE9EBA2}"/>
              </a:ext>
            </a:extLst>
          </p:cNvPr>
          <p:cNvSpPr/>
          <p:nvPr/>
        </p:nvSpPr>
        <p:spPr>
          <a:xfrm>
            <a:off x="4725338" y="5749047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73494A3-10B3-AB0B-7960-BB389AC9CF15}"/>
              </a:ext>
            </a:extLst>
          </p:cNvPr>
          <p:cNvSpPr/>
          <p:nvPr/>
        </p:nvSpPr>
        <p:spPr>
          <a:xfrm>
            <a:off x="9109099" y="1437818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667655C-BACB-122F-8D39-E25E51A802E2}"/>
              </a:ext>
            </a:extLst>
          </p:cNvPr>
          <p:cNvSpPr/>
          <p:nvPr/>
        </p:nvSpPr>
        <p:spPr>
          <a:xfrm>
            <a:off x="12693852" y="5815539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1378A7D-3F5B-FC93-A80A-0C12A76622F1}"/>
              </a:ext>
            </a:extLst>
          </p:cNvPr>
          <p:cNvSpPr/>
          <p:nvPr/>
        </p:nvSpPr>
        <p:spPr>
          <a:xfrm>
            <a:off x="15881282" y="3597763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587F37-D359-E3D7-5A89-606256DB3876}"/>
              </a:ext>
            </a:extLst>
          </p:cNvPr>
          <p:cNvSpPr/>
          <p:nvPr/>
        </p:nvSpPr>
        <p:spPr>
          <a:xfrm>
            <a:off x="16033682" y="1464782"/>
            <a:ext cx="1421091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20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Candy: A problem on leetcode">
            <a:extLst>
              <a:ext uri="{FF2B5EF4-FFF2-40B4-BE49-F238E27FC236}">
                <a16:creationId xmlns:a16="http://schemas.microsoft.com/office/drawing/2014/main" id="{18C76CD5-AA3E-E4F8-EBD6-D4888BB66DA4}"/>
              </a:ext>
            </a:extLst>
          </p:cNvPr>
          <p:cNvSpPr/>
          <p:nvPr/>
        </p:nvSpPr>
        <p:spPr>
          <a:xfrm>
            <a:off x="1444007" y="8283760"/>
            <a:ext cx="21468979" cy="1540699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How will you solve this problem?</a:t>
            </a:r>
            <a:endParaRPr sz="4000" dirty="0"/>
          </a:p>
        </p:txBody>
      </p:sp>
      <p:sp>
        <p:nvSpPr>
          <p:cNvPr id="1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A5DB8413-D545-C62E-6E45-9A314BB4DB05}"/>
              </a:ext>
            </a:extLst>
          </p:cNvPr>
          <p:cNvSpPr/>
          <p:nvPr/>
        </p:nvSpPr>
        <p:spPr>
          <a:xfrm>
            <a:off x="1413420" y="10684841"/>
            <a:ext cx="21499566" cy="213707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Greedy: Pick the interval that ends first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But this strategy does not work even for the above example.</a:t>
            </a:r>
          </a:p>
        </p:txBody>
      </p:sp>
    </p:spTree>
    <p:extLst>
      <p:ext uri="{BB962C8B-B14F-4D97-AF65-F5344CB8AC3E}">
        <p14:creationId xmlns:p14="http://schemas.microsoft.com/office/powerpoint/2010/main" val="3350129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2233C38-EED3-B7FE-3804-0640EA8C4F23}"/>
              </a:ext>
            </a:extLst>
          </p:cNvPr>
          <p:cNvSpPr/>
          <p:nvPr/>
        </p:nvSpPr>
        <p:spPr>
          <a:xfrm>
            <a:off x="1306030" y="523975"/>
            <a:ext cx="21499566" cy="91571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Sort the intervals according their ending times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83ABF93-E1E9-FDA2-37C6-EE23B015FDB9}"/>
                  </a:ext>
                </a:extLst>
              </p:cNvPr>
              <p:cNvSpPr/>
              <p:nvPr/>
            </p:nvSpPr>
            <p:spPr>
              <a:xfrm>
                <a:off x="1306030" y="1765873"/>
                <a:ext cx="21499566" cy="1541531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Let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weightedSchedling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(n) be  the maximum credits we can achieve by scheduling non-overlapping intervals in  I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[1…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 Let credits[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1…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] contain the credits for each interval</a:t>
                </a:r>
              </a:p>
            </p:txBody>
          </p:sp>
        </mc:Choice>
        <mc:Fallback>
          <p:sp>
            <p:nvSpPr>
              <p:cNvPr id="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83ABF93-E1E9-FDA2-37C6-EE23B015F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030" y="1765873"/>
                <a:ext cx="21499566" cy="1541531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C52D4260-F643-5B98-DAF8-44DEFA3D785A}"/>
                  </a:ext>
                </a:extLst>
              </p:cNvPr>
              <p:cNvSpPr/>
              <p:nvPr/>
            </p:nvSpPr>
            <p:spPr>
              <a:xfrm>
                <a:off x="6070060" y="5827786"/>
                <a:ext cx="10252953" cy="658336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eightedScheduling</m:t>
                    </m:r>
                    <m:r>
                      <a:rPr lang="en-US" sz="3200" i="1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)=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C52D4260-F643-5B98-DAF8-44DEFA3D78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060" y="5827786"/>
                <a:ext cx="10252953" cy="658336"/>
              </a:xfrm>
              <a:prstGeom prst="roundRect">
                <a:avLst/>
              </a:prstGeom>
              <a:blipFill>
                <a:blip r:embed="rId3"/>
                <a:stretch>
                  <a:fillRect l="-1733"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ndy: A problem on leetcode">
            <a:extLst>
              <a:ext uri="{FF2B5EF4-FFF2-40B4-BE49-F238E27FC236}">
                <a16:creationId xmlns:a16="http://schemas.microsoft.com/office/drawing/2014/main" id="{3DF8A465-CC4D-8389-61AD-942E8C4F0B46}"/>
              </a:ext>
            </a:extLst>
          </p:cNvPr>
          <p:cNvSpPr/>
          <p:nvPr/>
        </p:nvSpPr>
        <p:spPr>
          <a:xfrm>
            <a:off x="1306030" y="3633583"/>
            <a:ext cx="21499566" cy="1813906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800" dirty="0"/>
              <a:t>If the optimal answer does not contain the n-</a:t>
            </a:r>
            <a:r>
              <a:rPr lang="en-US" sz="4800" dirty="0" err="1"/>
              <a:t>th</a:t>
            </a:r>
            <a:r>
              <a:rPr lang="en-US" sz="4800" dirty="0"/>
              <a:t> interval, then what is </a:t>
            </a:r>
            <a:r>
              <a:rPr lang="en-IN" sz="4800" dirty="0" err="1"/>
              <a:t>weightedScheduling</a:t>
            </a:r>
            <a:r>
              <a:rPr lang="en-IN" sz="4800" dirty="0"/>
              <a:t>(n)</a:t>
            </a:r>
            <a:r>
              <a:rPr lang="en-US" sz="4800" dirty="0"/>
              <a:t> ?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2676282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4B998-4DB5-ECE2-6DD9-3CA59296F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38B08DB5-9915-ADDE-BD58-2C7978AE91B5}"/>
              </a:ext>
            </a:extLst>
          </p:cNvPr>
          <p:cNvSpPr/>
          <p:nvPr/>
        </p:nvSpPr>
        <p:spPr>
          <a:xfrm>
            <a:off x="1306030" y="523975"/>
            <a:ext cx="21499566" cy="91571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Sort the intervals according their ending times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38D7A1BA-1929-6CE5-2AE5-8C76CC86F82B}"/>
                  </a:ext>
                </a:extLst>
              </p:cNvPr>
              <p:cNvSpPr/>
              <p:nvPr/>
            </p:nvSpPr>
            <p:spPr>
              <a:xfrm>
                <a:off x="6070060" y="5827786"/>
                <a:ext cx="10252953" cy="658336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eightedScheduling</m:t>
                    </m:r>
                    <m:r>
                      <a:rPr lang="en-US" sz="3200" i="1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)=w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eightedScheduling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38D7A1BA-1929-6CE5-2AE5-8C76CC86F8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060" y="5827786"/>
                <a:ext cx="10252953" cy="658336"/>
              </a:xfrm>
              <a:prstGeom prst="roundRect">
                <a:avLst/>
              </a:prstGeom>
              <a:blipFill>
                <a:blip r:embed="rId3"/>
                <a:stretch>
                  <a:fillRect l="-1733"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ndy: A problem on leetcode">
            <a:extLst>
              <a:ext uri="{FF2B5EF4-FFF2-40B4-BE49-F238E27FC236}">
                <a16:creationId xmlns:a16="http://schemas.microsoft.com/office/drawing/2014/main" id="{AB99941B-7948-906D-FC1C-89069AEA18D3}"/>
              </a:ext>
            </a:extLst>
          </p:cNvPr>
          <p:cNvSpPr/>
          <p:nvPr/>
        </p:nvSpPr>
        <p:spPr>
          <a:xfrm>
            <a:off x="1306030" y="3633583"/>
            <a:ext cx="21499566" cy="1813906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800" dirty="0"/>
              <a:t>If the optimal answer does not contain the n-</a:t>
            </a:r>
            <a:r>
              <a:rPr lang="en-US" sz="4800" dirty="0" err="1"/>
              <a:t>th</a:t>
            </a:r>
            <a:r>
              <a:rPr lang="en-US" sz="4800" dirty="0"/>
              <a:t> interval, then what is </a:t>
            </a:r>
            <a:r>
              <a:rPr lang="en-IN" sz="4800" dirty="0" err="1"/>
              <a:t>weightedScheduling</a:t>
            </a:r>
            <a:r>
              <a:rPr lang="en-IN" sz="4800" dirty="0"/>
              <a:t>(n)</a:t>
            </a:r>
            <a:r>
              <a:rPr lang="en-US" sz="4800" dirty="0"/>
              <a:t> ?</a:t>
            </a:r>
            <a:endParaRPr sz="4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3B69675-2E7A-5A9F-DFF4-A1F81CBDE35B}"/>
                  </a:ext>
                </a:extLst>
              </p:cNvPr>
              <p:cNvSpPr/>
              <p:nvPr/>
            </p:nvSpPr>
            <p:spPr>
              <a:xfrm>
                <a:off x="1306030" y="1765873"/>
                <a:ext cx="21499566" cy="1541531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Let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weightedSchedling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(n) be  the maximum credits we can achieve by scheduling non-overlapping intervals in  I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[1…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 Let credits[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1…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] contain the credits for each interval</a:t>
                </a:r>
              </a:p>
            </p:txBody>
          </p:sp>
        </mc:Choice>
        <mc:Fallback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3B69675-2E7A-5A9F-DFF4-A1F81CBDE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030" y="1765873"/>
                <a:ext cx="21499566" cy="1541531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4132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A4293-CA44-FA22-52F0-E636D50BB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E833D0D9-6711-9EF9-37CC-C3D44F017986}"/>
              </a:ext>
            </a:extLst>
          </p:cNvPr>
          <p:cNvSpPr/>
          <p:nvPr/>
        </p:nvSpPr>
        <p:spPr>
          <a:xfrm>
            <a:off x="1306030" y="523975"/>
            <a:ext cx="21499566" cy="91571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Sort the intervals according their ending times </a:t>
            </a:r>
          </a:p>
        </p:txBody>
      </p:sp>
      <p:sp>
        <p:nvSpPr>
          <p:cNvPr id="9" name="Candy: A problem on leetcode">
            <a:extLst>
              <a:ext uri="{FF2B5EF4-FFF2-40B4-BE49-F238E27FC236}">
                <a16:creationId xmlns:a16="http://schemas.microsoft.com/office/drawing/2014/main" id="{C8F8AA6F-207F-9962-D464-89B0653B5976}"/>
              </a:ext>
            </a:extLst>
          </p:cNvPr>
          <p:cNvSpPr/>
          <p:nvPr/>
        </p:nvSpPr>
        <p:spPr>
          <a:xfrm>
            <a:off x="1306030" y="3633583"/>
            <a:ext cx="21499566" cy="1813906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800" dirty="0"/>
              <a:t>If the optimal answer does not contain the n-</a:t>
            </a:r>
            <a:r>
              <a:rPr lang="en-US" sz="4800" dirty="0" err="1"/>
              <a:t>th</a:t>
            </a:r>
            <a:r>
              <a:rPr lang="en-US" sz="4800" dirty="0"/>
              <a:t> interval, then what is </a:t>
            </a:r>
            <a:r>
              <a:rPr lang="en-IN" sz="4800" dirty="0" err="1"/>
              <a:t>weightedScheduling</a:t>
            </a:r>
            <a:r>
              <a:rPr lang="en-IN" sz="4800" dirty="0"/>
              <a:t>(n)</a:t>
            </a:r>
            <a:r>
              <a:rPr lang="en-US" sz="4800" dirty="0"/>
              <a:t> ?</a:t>
            </a:r>
            <a:endParaRPr sz="4800" dirty="0"/>
          </a:p>
        </p:txBody>
      </p:sp>
      <p:sp>
        <p:nvSpPr>
          <p:cNvPr id="10" name="Candy: A problem on leetcode">
            <a:extLst>
              <a:ext uri="{FF2B5EF4-FFF2-40B4-BE49-F238E27FC236}">
                <a16:creationId xmlns:a16="http://schemas.microsoft.com/office/drawing/2014/main" id="{04967590-0F98-8E7F-607C-E35DCC18A2DD}"/>
              </a:ext>
            </a:extLst>
          </p:cNvPr>
          <p:cNvSpPr/>
          <p:nvPr/>
        </p:nvSpPr>
        <p:spPr>
          <a:xfrm>
            <a:off x="1306030" y="7565453"/>
            <a:ext cx="21499566" cy="1617458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800" dirty="0"/>
              <a:t>If the optimal answer contains the n-</a:t>
            </a:r>
            <a:r>
              <a:rPr lang="en-US" sz="4800" dirty="0" err="1"/>
              <a:t>th</a:t>
            </a:r>
            <a:r>
              <a:rPr lang="en-US" sz="4800" dirty="0"/>
              <a:t> interval, then what is </a:t>
            </a:r>
            <a:r>
              <a:rPr lang="en-IN" sz="4800" dirty="0" err="1"/>
              <a:t>weightedScheduling</a:t>
            </a:r>
            <a:r>
              <a:rPr lang="en-IN" sz="4800" dirty="0"/>
              <a:t>(n)</a:t>
            </a:r>
            <a:r>
              <a:rPr lang="en-US" sz="4800" dirty="0"/>
              <a:t> ?</a:t>
            </a:r>
            <a:endParaRPr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FBCDD0EA-7CAF-CE2A-B084-4987EA941976}"/>
                  </a:ext>
                </a:extLst>
              </p:cNvPr>
              <p:cNvSpPr/>
              <p:nvPr/>
            </p:nvSpPr>
            <p:spPr>
              <a:xfrm>
                <a:off x="1306030" y="9501846"/>
                <a:ext cx="21499566" cy="932273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/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Let j be the latest-ending interval that doesn't overlap with </a:t>
                </a:r>
                <a14:m>
                  <m:oMath xmlns:m="http://schemas.openxmlformats.org/officeDocument/2006/math">
                    <m:r>
                      <a:rPr lang="en-IN" sz="4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sz="4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sz="4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4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IN" sz="4000" dirty="0"/>
              </a:p>
            </p:txBody>
          </p:sp>
        </mc:Choice>
        <mc:Fallback xmlns="">
          <p:sp>
            <p:nvSpPr>
              <p:cNvPr id="11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3FE13CC-6798-8A68-E13B-AD8639F426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030" y="9501846"/>
                <a:ext cx="21499566" cy="932273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23F03BB4-BA5B-9B37-5DF0-AD82D1FC9BD5}"/>
                  </a:ext>
                </a:extLst>
              </p:cNvPr>
              <p:cNvSpPr/>
              <p:nvPr/>
            </p:nvSpPr>
            <p:spPr>
              <a:xfrm>
                <a:off x="4829424" y="10971707"/>
                <a:ext cx="14725152" cy="658336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eightedScheduling</m:t>
                    </m:r>
                    <m:r>
                      <a:rPr lang="en-US" sz="3200" i="1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)=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23F03BB4-BA5B-9B37-5DF0-AD82D1FC9B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424" y="10971707"/>
                <a:ext cx="14725152" cy="658336"/>
              </a:xfrm>
              <a:prstGeom prst="roundRect">
                <a:avLst/>
              </a:prstGeom>
              <a:blipFill>
                <a:blip r:embed="rId5"/>
                <a:stretch>
                  <a:fillRect l="-1207" t="-9615" b="-3076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8A4AC89-F670-3A78-6A03-6945A8A85320}"/>
                  </a:ext>
                </a:extLst>
              </p:cNvPr>
              <p:cNvSpPr/>
              <p:nvPr/>
            </p:nvSpPr>
            <p:spPr>
              <a:xfrm>
                <a:off x="6070060" y="5827786"/>
                <a:ext cx="10252953" cy="658336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eightedScheduling</m:t>
                    </m:r>
                    <m:r>
                      <a:rPr lang="en-US" sz="3200" i="1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)=w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eightedScheduling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8A4AC89-F670-3A78-6A03-6945A8A853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060" y="5827786"/>
                <a:ext cx="10252953" cy="658336"/>
              </a:xfrm>
              <a:prstGeom prst="roundRect">
                <a:avLst/>
              </a:prstGeom>
              <a:blipFill>
                <a:blip r:embed="rId4"/>
                <a:stretch>
                  <a:fillRect l="-1733"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B8B63CB-95EB-AA58-4788-863F4A44CEB5}"/>
                  </a:ext>
                </a:extLst>
              </p:cNvPr>
              <p:cNvSpPr/>
              <p:nvPr/>
            </p:nvSpPr>
            <p:spPr>
              <a:xfrm>
                <a:off x="1306030" y="1765873"/>
                <a:ext cx="21499566" cy="1541531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Let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weightedSchedling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(n) be  the maximum credits we can achieve by scheduling non-overlapping intervals in  I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[1…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 Let credits[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1…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] contain the credits for each interval</a:t>
                </a:r>
              </a:p>
            </p:txBody>
          </p:sp>
        </mc:Choice>
        <mc:Fallback>
          <p:sp>
            <p:nvSpPr>
              <p:cNvPr id="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B8B63CB-95EB-AA58-4788-863F4A44CE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030" y="1765873"/>
                <a:ext cx="21499566" cy="1541531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8241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6CFFF-98ED-E02A-C8AD-46ADDCDA3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9A7410C3-7776-A103-66CD-60144715DDB4}"/>
              </a:ext>
            </a:extLst>
          </p:cNvPr>
          <p:cNvSpPr/>
          <p:nvPr/>
        </p:nvSpPr>
        <p:spPr>
          <a:xfrm>
            <a:off x="1306030" y="523975"/>
            <a:ext cx="21499566" cy="91571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Sort the intervals according their ending times </a:t>
            </a:r>
          </a:p>
        </p:txBody>
      </p:sp>
      <p:sp>
        <p:nvSpPr>
          <p:cNvPr id="9" name="Candy: A problem on leetcode">
            <a:extLst>
              <a:ext uri="{FF2B5EF4-FFF2-40B4-BE49-F238E27FC236}">
                <a16:creationId xmlns:a16="http://schemas.microsoft.com/office/drawing/2014/main" id="{A4CF1B63-998C-8124-A201-D335B8CD92DF}"/>
              </a:ext>
            </a:extLst>
          </p:cNvPr>
          <p:cNvSpPr/>
          <p:nvPr/>
        </p:nvSpPr>
        <p:spPr>
          <a:xfrm>
            <a:off x="1306030" y="3633583"/>
            <a:ext cx="21499566" cy="1813906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800" dirty="0"/>
              <a:t>If the optimal answer does not contain the n-</a:t>
            </a:r>
            <a:r>
              <a:rPr lang="en-US" sz="4800" dirty="0" err="1"/>
              <a:t>th</a:t>
            </a:r>
            <a:r>
              <a:rPr lang="en-US" sz="4800" dirty="0"/>
              <a:t> interval, then what is </a:t>
            </a:r>
            <a:r>
              <a:rPr lang="en-IN" sz="4800" dirty="0" err="1"/>
              <a:t>weightedScheduling</a:t>
            </a:r>
            <a:r>
              <a:rPr lang="en-IN" sz="4800" dirty="0"/>
              <a:t>(n)</a:t>
            </a:r>
            <a:r>
              <a:rPr lang="en-US" sz="4800" dirty="0"/>
              <a:t> ?</a:t>
            </a:r>
            <a:endParaRPr sz="4800" dirty="0"/>
          </a:p>
        </p:txBody>
      </p:sp>
      <p:sp>
        <p:nvSpPr>
          <p:cNvPr id="10" name="Candy: A problem on leetcode">
            <a:extLst>
              <a:ext uri="{FF2B5EF4-FFF2-40B4-BE49-F238E27FC236}">
                <a16:creationId xmlns:a16="http://schemas.microsoft.com/office/drawing/2014/main" id="{CEFD12A8-AABD-E459-5707-28A8B8DAB012}"/>
              </a:ext>
            </a:extLst>
          </p:cNvPr>
          <p:cNvSpPr/>
          <p:nvPr/>
        </p:nvSpPr>
        <p:spPr>
          <a:xfrm>
            <a:off x="1306030" y="7565453"/>
            <a:ext cx="21499566" cy="1617458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800" dirty="0"/>
              <a:t>If the optimal answer contains the n-</a:t>
            </a:r>
            <a:r>
              <a:rPr lang="en-US" sz="4800" dirty="0" err="1"/>
              <a:t>th</a:t>
            </a:r>
            <a:r>
              <a:rPr lang="en-US" sz="4800" dirty="0"/>
              <a:t> interval, then what is </a:t>
            </a:r>
            <a:r>
              <a:rPr lang="en-IN" sz="4800" dirty="0" err="1"/>
              <a:t>weightedScheduling</a:t>
            </a:r>
            <a:r>
              <a:rPr lang="en-IN" sz="4800" dirty="0"/>
              <a:t>(n)</a:t>
            </a:r>
            <a:r>
              <a:rPr lang="en-US" sz="4800" dirty="0"/>
              <a:t> ?</a:t>
            </a:r>
            <a:endParaRPr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13344E5-E5A0-5B5B-62DC-B5F0850071CF}"/>
                  </a:ext>
                </a:extLst>
              </p:cNvPr>
              <p:cNvSpPr/>
              <p:nvPr/>
            </p:nvSpPr>
            <p:spPr>
              <a:xfrm>
                <a:off x="1306030" y="9501846"/>
                <a:ext cx="21499566" cy="932273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/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Let j be the latest-ending interval that doesn't overlap with </a:t>
                </a:r>
                <a14:m>
                  <m:oMath xmlns:m="http://schemas.openxmlformats.org/officeDocument/2006/math">
                    <m:r>
                      <a:rPr lang="en-IN" sz="4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sz="4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sz="4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4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IN" sz="4000" dirty="0"/>
              </a:p>
            </p:txBody>
          </p:sp>
        </mc:Choice>
        <mc:Fallback xmlns="">
          <p:sp>
            <p:nvSpPr>
              <p:cNvPr id="11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3FE13CC-6798-8A68-E13B-AD8639F426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030" y="9501846"/>
                <a:ext cx="21499566" cy="932273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78038461-19AB-64CC-6D19-67306C6F0F7C}"/>
                  </a:ext>
                </a:extLst>
              </p:cNvPr>
              <p:cNvSpPr/>
              <p:nvPr/>
            </p:nvSpPr>
            <p:spPr>
              <a:xfrm>
                <a:off x="4829424" y="10971707"/>
                <a:ext cx="14725152" cy="658336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eightedScheduling</m:t>
                    </m:r>
                    <m:r>
                      <a:rPr lang="en-US" sz="3200" i="1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)= credits[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] + 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eightedScheduling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78038461-19AB-64CC-6D19-67306C6F0F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424" y="10971707"/>
                <a:ext cx="14725152" cy="658336"/>
              </a:xfrm>
              <a:prstGeom prst="roundRect">
                <a:avLst/>
              </a:prstGeom>
              <a:blipFill>
                <a:blip r:embed="rId5"/>
                <a:stretch>
                  <a:fillRect l="-1207" t="-9615" b="-3076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6219EA5-3963-E20F-0EA9-F90308BCEF00}"/>
                  </a:ext>
                </a:extLst>
              </p:cNvPr>
              <p:cNvSpPr/>
              <p:nvPr/>
            </p:nvSpPr>
            <p:spPr>
              <a:xfrm>
                <a:off x="6070060" y="5827786"/>
                <a:ext cx="10252953" cy="658336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eightedScheduling</m:t>
                    </m:r>
                    <m:r>
                      <a:rPr lang="en-US" sz="3200" i="1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)=w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eightedScheduling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6219EA5-3963-E20F-0EA9-F90308BCE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060" y="5827786"/>
                <a:ext cx="10252953" cy="658336"/>
              </a:xfrm>
              <a:prstGeom prst="roundRect">
                <a:avLst/>
              </a:prstGeom>
              <a:blipFill>
                <a:blip r:embed="rId4"/>
                <a:stretch>
                  <a:fillRect l="-1733" t="-7547" b="-3018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FFC5F6E3-FF21-2587-224A-0391AABEFDE1}"/>
                  </a:ext>
                </a:extLst>
              </p:cNvPr>
              <p:cNvSpPr/>
              <p:nvPr/>
            </p:nvSpPr>
            <p:spPr>
              <a:xfrm>
                <a:off x="1306030" y="1765873"/>
                <a:ext cx="21499566" cy="1541531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Let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weightedSchedling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(n) be  the maximum credits we can achieve by scheduling non-overlapping intervals in  I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[1…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 Let credits[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1…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] contain the credits for each interval</a:t>
                </a:r>
              </a:p>
            </p:txBody>
          </p:sp>
        </mc:Choice>
        <mc:Fallback>
          <p:sp>
            <p:nvSpPr>
              <p:cNvPr id="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FFC5F6E3-FF21-2587-224A-0391AABEFD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030" y="1765873"/>
                <a:ext cx="21499566" cy="1541531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3057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265ED1A2-E214-A46E-9ED7-AB9E2A6FD8E4}"/>
                  </a:ext>
                </a:extLst>
              </p:cNvPr>
              <p:cNvSpPr/>
              <p:nvPr/>
            </p:nvSpPr>
            <p:spPr>
              <a:xfrm>
                <a:off x="1306030" y="2613314"/>
                <a:ext cx="10493692" cy="61066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eightedScheduling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=1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𝐼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[1]</m:t>
                    </m:r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IN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</a:rPr>
                  <a:t>Let </a:t>
                </a:r>
                <a14:m>
                  <m:oMath xmlns:m="http://schemas.openxmlformats.org/officeDocument/2006/math">
                    <m:r>
                      <a:rPr lang="en-IN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</a:rPr>
                      <m:t>𝑗</m:t>
                    </m:r>
                  </m:oMath>
                </a14:m>
                <a:r>
                  <a:rPr lang="en-IN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</a:rPr>
                  <a:t> be the latest-ending interval that doesn’t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IN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</a:rPr>
                  <a:t>    overlap with </a:t>
                </a:r>
                <a14:m>
                  <m:oMath xmlns:m="http://schemas.openxmlformats.org/officeDocument/2006/math">
                    <m:r>
                      <a:rPr lang="en-IN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</a:rPr>
                      <m:t>𝐼</m:t>
                    </m:r>
                    <m:r>
                      <a:rPr lang="en-IN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</a:rPr>
                      <m:t>[</m:t>
                    </m:r>
                    <m:r>
                      <a:rPr lang="en-IN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</a:rPr>
                      <m:t>𝑛</m:t>
                    </m:r>
                    <m:r>
                      <a:rPr lang="en-IN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</a:rPr>
                      <m:t>]</m:t>
                    </m:r>
                  </m:oMath>
                </a14:m>
                <a:endParaRPr lang="en-IN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IN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</a:rPr>
                  <a:t>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IN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IN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</a:rPr>
                  <a:t>				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eightedScheduling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endParaRPr lang="en-IN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IN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</a:rPr>
                  <a:t>    </a:t>
                </a:r>
                <a:r>
                  <a:rPr lang="en-IN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</a:rPr>
                  <a:t>return</a:t>
                </a:r>
                <a:r>
                  <a:rPr lang="en-IN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</a:rPr>
                  <a:t>  </a:t>
                </a:r>
                <a:r>
                  <a:rPr lang="en-IN" sz="32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</a:rPr>
                  <a:t>max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credits[</a:t>
                </a:r>
                <a14:m>
                  <m:oMath xmlns:m="http://schemas.openxmlformats.org/officeDocument/2006/math">
                    <m:r>
                      <a:rPr lang="en-US" sz="3200" i="1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] + 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eightedScheduling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𝑗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265ED1A2-E214-A46E-9ED7-AB9E2A6FD8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030" y="2613314"/>
                <a:ext cx="10493692" cy="610663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>
            <a:extLst>
              <a:ext uri="{FF2B5EF4-FFF2-40B4-BE49-F238E27FC236}">
                <a16:creationId xmlns:a16="http://schemas.microsoft.com/office/drawing/2014/main" id="{8BDD15E2-EBCD-4710-0D1B-DB0469D71135}"/>
              </a:ext>
            </a:extLst>
          </p:cNvPr>
          <p:cNvSpPr/>
          <p:nvPr/>
        </p:nvSpPr>
        <p:spPr>
          <a:xfrm>
            <a:off x="4397092" y="6323771"/>
            <a:ext cx="603115" cy="1653701"/>
          </a:xfrm>
          <a:prstGeom prst="leftBrace">
            <a:avLst/>
          </a:prstGeom>
          <a:noFill/>
          <a:ln w="63500" cap="flat">
            <a:solidFill>
              <a:schemeClr val="accent2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AD67134-C9C4-0208-F359-686C73283645}"/>
              </a:ext>
            </a:extLst>
          </p:cNvPr>
          <p:cNvSpPr/>
          <p:nvPr/>
        </p:nvSpPr>
        <p:spPr>
          <a:xfrm>
            <a:off x="1306030" y="523975"/>
            <a:ext cx="21499566" cy="91571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Sort the intervals according their ending times </a:t>
            </a:r>
          </a:p>
        </p:txBody>
      </p:sp>
      <p:sp>
        <p:nvSpPr>
          <p:cNvPr id="6" name="Candy: A problem on leetcode">
            <a:extLst>
              <a:ext uri="{FF2B5EF4-FFF2-40B4-BE49-F238E27FC236}">
                <a16:creationId xmlns:a16="http://schemas.microsoft.com/office/drawing/2014/main" id="{85757FE3-B473-0A25-3945-DF123548FC0F}"/>
              </a:ext>
            </a:extLst>
          </p:cNvPr>
          <p:cNvSpPr/>
          <p:nvPr/>
        </p:nvSpPr>
        <p:spPr>
          <a:xfrm>
            <a:off x="1306030" y="9279238"/>
            <a:ext cx="21499566" cy="122866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800" dirty="0"/>
              <a:t>What is the running time of this algorithm?</a:t>
            </a:r>
            <a:endParaRPr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F99E47B9-04F5-73E9-4A63-433EEE0440EF}"/>
                  </a:ext>
                </a:extLst>
              </p:cNvPr>
              <p:cNvSpPr/>
              <p:nvPr/>
            </p:nvSpPr>
            <p:spPr>
              <a:xfrm>
                <a:off x="1306030" y="11507981"/>
                <a:ext cx="21499566" cy="91571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if we use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memoization</a:t>
                </a: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F99E47B9-04F5-73E9-4A63-433EEE0440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030" y="11507981"/>
                <a:ext cx="21499566" cy="915719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2026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2567</TotalTime>
  <Words>1410</Words>
  <Application>Microsoft Macintosh PowerPoint</Application>
  <PresentationFormat>Custom</PresentationFormat>
  <Paragraphs>214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Bradley Hand</vt:lpstr>
      <vt:lpstr>Cambria Math</vt:lpstr>
      <vt:lpstr>Chalkduster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Manoj Gupta</cp:lastModifiedBy>
  <cp:revision>324</cp:revision>
  <dcterms:modified xsi:type="dcterms:W3CDTF">2025-02-07T11:09:18Z</dcterms:modified>
</cp:coreProperties>
</file>