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6"/>
  </p:notesMasterIdLst>
  <p:sldIdLst>
    <p:sldId id="353" r:id="rId2"/>
    <p:sldId id="494" r:id="rId3"/>
    <p:sldId id="495" r:id="rId4"/>
    <p:sldId id="496" r:id="rId5"/>
    <p:sldId id="497" r:id="rId6"/>
    <p:sldId id="498" r:id="rId7"/>
    <p:sldId id="499" r:id="rId8"/>
    <p:sldId id="500" r:id="rId9"/>
    <p:sldId id="501" r:id="rId10"/>
    <p:sldId id="502" r:id="rId11"/>
    <p:sldId id="503" r:id="rId12"/>
    <p:sldId id="504" r:id="rId13"/>
    <p:sldId id="505" r:id="rId14"/>
    <p:sldId id="506" r:id="rId15"/>
    <p:sldId id="507" r:id="rId16"/>
    <p:sldId id="508" r:id="rId17"/>
    <p:sldId id="509" r:id="rId18"/>
    <p:sldId id="512" r:id="rId19"/>
    <p:sldId id="513" r:id="rId20"/>
    <p:sldId id="514" r:id="rId21"/>
    <p:sldId id="515" r:id="rId22"/>
    <p:sldId id="510" r:id="rId23"/>
    <p:sldId id="516" r:id="rId24"/>
    <p:sldId id="517" r:id="rId25"/>
    <p:sldId id="518" r:id="rId26"/>
    <p:sldId id="522" r:id="rId27"/>
    <p:sldId id="521" r:id="rId28"/>
    <p:sldId id="541" r:id="rId29"/>
    <p:sldId id="542" r:id="rId30"/>
    <p:sldId id="527" r:id="rId31"/>
    <p:sldId id="526" r:id="rId32"/>
    <p:sldId id="528" r:id="rId33"/>
    <p:sldId id="529" r:id="rId34"/>
    <p:sldId id="530" r:id="rId35"/>
    <p:sldId id="531" r:id="rId36"/>
    <p:sldId id="532" r:id="rId37"/>
    <p:sldId id="533" r:id="rId38"/>
    <p:sldId id="534" r:id="rId39"/>
    <p:sldId id="535" r:id="rId40"/>
    <p:sldId id="536" r:id="rId41"/>
    <p:sldId id="537" r:id="rId42"/>
    <p:sldId id="539" r:id="rId43"/>
    <p:sldId id="538" r:id="rId44"/>
    <p:sldId id="540" r:id="rId4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95"/>
    <p:restoredTop sz="94830"/>
  </p:normalViewPr>
  <p:slideViewPr>
    <p:cSldViewPr snapToGrid="0">
      <p:cViewPr varScale="1">
        <p:scale>
          <a:sx n="58" d="100"/>
          <a:sy n="58" d="100"/>
        </p:scale>
        <p:origin x="256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9" name="Shape 16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10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1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10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11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3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Bowl of salad with fried rice, boiled eggs and chopsticks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5" name="Bowl with salmon cakes, salad and houmous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6" name="Bowl of pappardelle pasta with parsley butter, roasted hazelnuts and shaved parmesan cheese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bowl of salad with fried rice, boiled eggs and chopsticks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 and houmous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Bowl of pappardelle pasta with parsley butter, roasted hazelnuts and shaved parmesan cheese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7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1.png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2.png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3.png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3.png"/><Relationship Id="rId7" Type="http://schemas.openxmlformats.org/officeDocument/2006/relationships/image" Target="../media/image4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30.png"/><Relationship Id="rId5" Type="http://schemas.openxmlformats.org/officeDocument/2006/relationships/image" Target="../media/image39.png"/><Relationship Id="rId4" Type="http://schemas.openxmlformats.org/officeDocument/2006/relationships/image" Target="../media/image37.png"/><Relationship Id="rId9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3.png"/><Relationship Id="rId7" Type="http://schemas.openxmlformats.org/officeDocument/2006/relationships/image" Target="../media/image4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30.png"/><Relationship Id="rId5" Type="http://schemas.openxmlformats.org/officeDocument/2006/relationships/image" Target="../media/image39.png"/><Relationship Id="rId10" Type="http://schemas.openxmlformats.org/officeDocument/2006/relationships/image" Target="../media/image47.png"/><Relationship Id="rId4" Type="http://schemas.openxmlformats.org/officeDocument/2006/relationships/image" Target="../media/image37.png"/><Relationship Id="rId9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8.png"/><Relationship Id="rId7" Type="http://schemas.openxmlformats.org/officeDocument/2006/relationships/image" Target="../media/image4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30.png"/><Relationship Id="rId5" Type="http://schemas.openxmlformats.org/officeDocument/2006/relationships/image" Target="../media/image39.png"/><Relationship Id="rId4" Type="http://schemas.openxmlformats.org/officeDocument/2006/relationships/image" Target="../media/image37.png"/><Relationship Id="rId9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8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30.png"/><Relationship Id="rId11" Type="http://schemas.openxmlformats.org/officeDocument/2006/relationships/image" Target="../media/image48.png"/><Relationship Id="rId5" Type="http://schemas.openxmlformats.org/officeDocument/2006/relationships/image" Target="../media/image39.png"/><Relationship Id="rId10" Type="http://schemas.openxmlformats.org/officeDocument/2006/relationships/image" Target="../media/image41.png"/><Relationship Id="rId4" Type="http://schemas.openxmlformats.org/officeDocument/2006/relationships/image" Target="../media/image37.png"/><Relationship Id="rId9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8.png"/><Relationship Id="rId7" Type="http://schemas.openxmlformats.org/officeDocument/2006/relationships/image" Target="../media/image4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30.png"/><Relationship Id="rId5" Type="http://schemas.openxmlformats.org/officeDocument/2006/relationships/image" Target="../media/image39.png"/><Relationship Id="rId4" Type="http://schemas.openxmlformats.org/officeDocument/2006/relationships/image" Target="../media/image37.png"/><Relationship Id="rId9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ndy: A problem on leetcode">
            <a:extLst>
              <a:ext uri="{FF2B5EF4-FFF2-40B4-BE49-F238E27FC236}">
                <a16:creationId xmlns:a16="http://schemas.microsoft.com/office/drawing/2014/main" id="{FCE5CF3B-DB22-E801-25A8-F3914DD7C7E7}"/>
              </a:ext>
            </a:extLst>
          </p:cNvPr>
          <p:cNvSpPr/>
          <p:nvPr/>
        </p:nvSpPr>
        <p:spPr>
          <a:xfrm>
            <a:off x="664063" y="340242"/>
            <a:ext cx="22731560" cy="12992986"/>
          </a:xfrm>
          <a:prstGeom prst="roundRect">
            <a:avLst>
              <a:gd name="adj" fmla="val 1661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1434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15000" dirty="0"/>
              <a:t>More Reductions</a:t>
            </a:r>
            <a:endParaRPr sz="15000" dirty="0"/>
          </a:p>
        </p:txBody>
      </p:sp>
    </p:spTree>
    <p:extLst>
      <p:ext uri="{BB962C8B-B14F-4D97-AF65-F5344CB8AC3E}">
        <p14:creationId xmlns:p14="http://schemas.microsoft.com/office/powerpoint/2010/main" val="16623778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DECBD6-72AD-66FC-F387-CF232EF016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DC96C319-7DF5-60A9-33BF-4833A502D055}"/>
                  </a:ext>
                </a:extLst>
              </p:cNvPr>
              <p:cNvSpPr/>
              <p:nvPr/>
            </p:nvSpPr>
            <p:spPr>
              <a:xfrm>
                <a:off x="684684" y="501909"/>
                <a:ext cx="23014631" cy="1901050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SAT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≤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3-SAT</a:t>
                </a:r>
              </a:p>
            </p:txBody>
          </p:sp>
        </mc:Choice>
        <mc:Fallback xmlns="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DC96C319-7DF5-60A9-33BF-4833A502D0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4" y="501909"/>
                <a:ext cx="23014631" cy="1901050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08CC78B8-9149-AA11-4A78-9F5AF6CC16CD}"/>
                  </a:ext>
                </a:extLst>
              </p:cNvPr>
              <p:cNvSpPr/>
              <p:nvPr/>
            </p:nvSpPr>
            <p:spPr>
              <a:xfrm>
                <a:off x="0" y="4611303"/>
                <a:ext cx="8484148" cy="1298531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54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5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5</m:t>
                          </m:r>
                        </m:sub>
                      </m:sSub>
                      <m:r>
                        <a:rPr lang="en-US" sz="54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5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5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5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  <m:r>
                        <a:rPr lang="en-US" sz="54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5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5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5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5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6</m:t>
                              </m:r>
                            </m:sub>
                          </m:sSub>
                        </m:e>
                      </m:acc>
                      <m:r>
                        <a:rPr lang="en-US" sz="54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5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5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5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54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5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5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5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7</m:t>
                          </m:r>
                        </m:sub>
                      </m:sSub>
                      <m:r>
                        <a:rPr lang="en-US" sz="5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5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08CC78B8-9149-AA11-4A78-9F5AF6CC16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611303"/>
                <a:ext cx="8484148" cy="1298531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Arc 5">
            <a:extLst>
              <a:ext uri="{FF2B5EF4-FFF2-40B4-BE49-F238E27FC236}">
                <a16:creationId xmlns:a16="http://schemas.microsoft.com/office/drawing/2014/main" id="{4F6A1F9E-D68F-9917-3B77-4A63BC240EBB}"/>
              </a:ext>
            </a:extLst>
          </p:cNvPr>
          <p:cNvSpPr/>
          <p:nvPr/>
        </p:nvSpPr>
        <p:spPr>
          <a:xfrm>
            <a:off x="8484148" y="4013200"/>
            <a:ext cx="6803217" cy="2844800"/>
          </a:xfrm>
          <a:prstGeom prst="arc">
            <a:avLst>
              <a:gd name="adj1" fmla="val 11058962"/>
              <a:gd name="adj2" fmla="val 21282757"/>
            </a:avLst>
          </a:prstGeom>
          <a:noFill/>
          <a:ln w="127000" cap="flat">
            <a:solidFill>
              <a:schemeClr val="accent6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16B87557-9399-4F04-055B-9E21F888E25D}"/>
                  </a:ext>
                </a:extLst>
              </p:cNvPr>
              <p:cNvSpPr/>
              <p:nvPr/>
            </p:nvSpPr>
            <p:spPr>
              <a:xfrm>
                <a:off x="15512877" y="3651182"/>
                <a:ext cx="6585123" cy="4784158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51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𝑦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6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52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𝑦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5</m:t>
                          </m:r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3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7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16B87557-9399-4F04-055B-9E21F888E2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12877" y="3651182"/>
                <a:ext cx="6585123" cy="4784158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E4EDD345-E768-EB30-BFB8-FD0D4A91254E}"/>
                  </a:ext>
                </a:extLst>
              </p:cNvPr>
              <p:cNvSpPr/>
              <p:nvPr/>
            </p:nvSpPr>
            <p:spPr>
              <a:xfrm>
                <a:off x="684685" y="11299391"/>
                <a:ext cx="23014630" cy="1730943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Use two new Boolean variables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𝑦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1</m:t>
                        </m:r>
                      </m:sub>
                    </m:sSub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,</m:t>
                    </m:r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𝑦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2</m:t>
                        </m:r>
                      </m:sub>
                    </m:sSub>
                  </m:oMath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E4EDD345-E768-EB30-BFB8-FD0D4A91254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5" y="11299391"/>
                <a:ext cx="23014630" cy="1730943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995949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7174A6-1A8D-BBD1-A39D-457A0FB9C6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2731B104-B4BB-D83E-3C7E-6C1550F3C609}"/>
                  </a:ext>
                </a:extLst>
              </p:cNvPr>
              <p:cNvSpPr/>
              <p:nvPr/>
            </p:nvSpPr>
            <p:spPr>
              <a:xfrm>
                <a:off x="684684" y="501909"/>
                <a:ext cx="23014631" cy="1901050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SAT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≤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3-SAT</a:t>
                </a:r>
              </a:p>
            </p:txBody>
          </p:sp>
        </mc:Choice>
        <mc:Fallback xmlns="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2731B104-B4BB-D83E-3C7E-6C1550F3C6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4" y="501909"/>
                <a:ext cx="23014631" cy="1901050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BE527950-0DB4-FA41-1C23-74D5B8FA33F4}"/>
                  </a:ext>
                </a:extLst>
              </p:cNvPr>
              <p:cNvSpPr/>
              <p:nvPr/>
            </p:nvSpPr>
            <p:spPr>
              <a:xfrm>
                <a:off x="684685" y="3435551"/>
                <a:ext cx="23014630" cy="3948229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If a clause has </a:t>
                </a:r>
                <a14:m>
                  <m:oMath xmlns:m="http://schemas.openxmlformats.org/officeDocument/2006/math"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𝑘</m:t>
                    </m:r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</a:t>
                </a:r>
                <a:r>
                  <a:rPr lang="en-US" sz="6000" dirty="0" err="1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boolean</a:t>
                </a: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</a:t>
                </a:r>
                <a:r>
                  <a:rPr lang="en-US" sz="6000" dirty="0" err="1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varaibles</a:t>
                </a: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(where </a:t>
                </a:r>
                <a14:m>
                  <m:oMath xmlns:m="http://schemas.openxmlformats.org/officeDocument/2006/math"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𝑘</m:t>
                    </m:r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&gt;3)</m:t>
                    </m:r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, then introduce </a:t>
                </a:r>
                <a14:m>
                  <m:oMath xmlns:m="http://schemas.openxmlformats.org/officeDocument/2006/math"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𝑘</m:t>
                    </m:r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−3</m:t>
                    </m:r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new Boolean variables and k-2 3-SAT clauses </a:t>
                </a:r>
              </a:p>
            </p:txBody>
          </p:sp>
        </mc:Choice>
        <mc:Fallback xmlns="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BE527950-0DB4-FA41-1C23-74D5B8FA33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5" y="3435551"/>
                <a:ext cx="23014630" cy="3948229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28531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8D239F-6C8D-6205-EE83-5CA61A4896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44C38453-6417-B28C-51F0-DA0FA2A33519}"/>
                  </a:ext>
                </a:extLst>
              </p:cNvPr>
              <p:cNvSpPr/>
              <p:nvPr/>
            </p:nvSpPr>
            <p:spPr>
              <a:xfrm>
                <a:off x="684684" y="501909"/>
                <a:ext cx="23014631" cy="1901050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SAT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≤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3-SAT</a:t>
                </a:r>
              </a:p>
            </p:txBody>
          </p:sp>
        </mc:Choice>
        <mc:Fallback xmlns="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44C38453-6417-B28C-51F0-DA0FA2A335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4" y="501909"/>
                <a:ext cx="23014631" cy="1901050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1337D74D-9598-0F92-75ED-73AD7BC69E5F}"/>
                  </a:ext>
                </a:extLst>
              </p:cNvPr>
              <p:cNvSpPr/>
              <p:nvPr/>
            </p:nvSpPr>
            <p:spPr>
              <a:xfrm>
                <a:off x="684686" y="3113449"/>
                <a:ext cx="8253574" cy="7447871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  <m:r>
                        <a:rPr lang="en-US" sz="6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6000" dirty="0">
                  <a:solidFill>
                    <a:srgbClr val="C0000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6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6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6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6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3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6000" dirty="0">
                  <a:solidFill>
                    <a:srgbClr val="FF000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3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4</m:t>
                              </m:r>
                            </m:sub>
                          </m:sSub>
                        </m:e>
                      </m:acc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4</m:t>
                          </m:r>
                        </m:sub>
                      </m:sSub>
                      <m:r>
                        <a:rPr lang="en-US" sz="6000" i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6000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  <m:r>
                        <a:rPr lang="en-US" sz="6000" i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6000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i="1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i="1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6000" b="0" i="1" smtClean="0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6</m:t>
                              </m:r>
                            </m:sub>
                          </m:sSub>
                        </m:e>
                      </m:acc>
                      <m:r>
                        <a:rPr lang="en-US" sz="6000" i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6000" b="0" i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b="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7</m:t>
                          </m:r>
                        </m:sub>
                      </m:sSub>
                    </m:oMath>
                  </m:oMathPara>
                </a14:m>
                <a:endParaRPr lang="en-US" sz="6000" dirty="0">
                  <a:solidFill>
                    <a:schemeClr val="accent3">
                      <a:lumMod val="50000"/>
                    </a:schemeClr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…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…</m:t>
                      </m:r>
                    </m:oMath>
                  </m:oMathPara>
                </a14:m>
                <a:endParaRPr lang="en-US" sz="6000" b="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…</m:t>
                      </m:r>
                    </m:oMath>
                  </m:oMathPara>
                </a14:m>
                <a:endParaRPr lang="en-US" sz="6000" b="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1337D74D-9598-0F92-75ED-73AD7BC69E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6" y="3113449"/>
                <a:ext cx="8253574" cy="7447871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4AE9493F-DD86-2229-D0B2-2C415C5911DA}"/>
                  </a:ext>
                </a:extLst>
              </p:cNvPr>
              <p:cNvSpPr/>
              <p:nvPr/>
            </p:nvSpPr>
            <p:spPr>
              <a:xfrm>
                <a:off x="15215697" y="5594300"/>
                <a:ext cx="4878243" cy="1901050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  <m:r>
                        <a:rPr lang="en-US" sz="36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3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∨</m:t>
                          </m:r>
                          <m:r>
                            <a:rPr lang="en-US" sz="3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36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3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3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36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3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sym typeface="Helvetica Neue Medium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sym typeface="Helvetica Neue Medium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sym typeface="Helvetica Neue Medium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</m:acc>
                          <m:r>
                            <a:rPr lang="en-US" sz="3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∨</m:t>
                          </m:r>
                          <m:r>
                            <a:rPr lang="en-US" sz="3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36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3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3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4AE9493F-DD86-2229-D0B2-2C415C5911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15697" y="5594300"/>
                <a:ext cx="4878243" cy="1901050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D297037C-57B3-D5C1-B767-C1129ED2CB29}"/>
                  </a:ext>
                </a:extLst>
              </p:cNvPr>
              <p:cNvSpPr/>
              <p:nvPr/>
            </p:nvSpPr>
            <p:spPr>
              <a:xfrm>
                <a:off x="15215697" y="2750480"/>
                <a:ext cx="4878243" cy="2644480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11</m:t>
                          </m:r>
                        </m:sub>
                      </m:sSub>
                      <m:r>
                        <a:rPr lang="en-US" sz="36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∨</m:t>
                          </m:r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𝑦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36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600" dirty="0">
                  <a:solidFill>
                    <a:srgbClr val="C0000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12</m:t>
                          </m:r>
                        </m:sub>
                      </m:sSub>
                      <m:r>
                        <a:rPr lang="en-US" sz="36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sym typeface="Helvetica Neue Medium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sym typeface="Helvetica Neue Medium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sym typeface="Helvetica Neue Medium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acc>
                          <m: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∨</m:t>
                          </m:r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𝑦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36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600" dirty="0">
                  <a:solidFill>
                    <a:srgbClr val="C0000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3</m:t>
                          </m:r>
                        </m:sub>
                      </m:sSub>
                      <m:r>
                        <a:rPr lang="en-US" sz="36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𝑦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  <m:r>
                        <a:rPr lang="en-US" sz="36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600" dirty="0">
                  <a:solidFill>
                    <a:srgbClr val="C0000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4</m:t>
                          </m:r>
                        </m:sub>
                      </m:sSub>
                      <m:r>
                        <a:rPr lang="en-US" sz="36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3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  <m:r>
                        <a:rPr lang="en-US" sz="36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600" dirty="0">
                  <a:solidFill>
                    <a:srgbClr val="C0000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D297037C-57B3-D5C1-B767-C1129ED2CB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15697" y="2750480"/>
                <a:ext cx="4878243" cy="2644480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A9D1872C-AFB0-CBC7-5A62-E8BFC70CBDF0}"/>
                  </a:ext>
                </a:extLst>
              </p:cNvPr>
              <p:cNvSpPr/>
              <p:nvPr/>
            </p:nvSpPr>
            <p:spPr>
              <a:xfrm>
                <a:off x="15215697" y="7860152"/>
                <a:ext cx="4878243" cy="1298531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3</m:t>
                          </m:r>
                        </m:sub>
                      </m:sSub>
                      <m:r>
                        <a:rPr lang="en-US" sz="36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36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36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36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6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6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4</m:t>
                              </m:r>
                            </m:sub>
                          </m:sSub>
                        </m:e>
                      </m:acc>
                      <m:r>
                        <a:rPr lang="en-US" sz="36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36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sz="36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A9D1872C-AFB0-CBC7-5A62-E8BFC70CBD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15697" y="7860152"/>
                <a:ext cx="4878243" cy="129853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77144286-A7ED-553C-B87D-61E93B89AB97}"/>
                  </a:ext>
                </a:extLst>
              </p:cNvPr>
              <p:cNvSpPr/>
              <p:nvPr/>
            </p:nvSpPr>
            <p:spPr>
              <a:xfrm>
                <a:off x="15215697" y="9523485"/>
                <a:ext cx="4878243" cy="1675198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41</m:t>
                          </m:r>
                        </m:sub>
                      </m:sSub>
                      <m:r>
                        <a:rPr lang="en-US" sz="3600" i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r>
                        <a:rPr lang="en-US" sz="3600" b="0" i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𝑦</m:t>
                      </m:r>
                      <m:r>
                        <a:rPr lang="en-US" sz="3600" i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3600" b="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  <m:r>
                        <a:rPr lang="en-US" sz="3600" i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3600" b="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600" b="0" i="1" smtClean="0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600" b="0" i="1" smtClean="0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6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3600" dirty="0">
                  <a:solidFill>
                    <a:schemeClr val="accent3">
                      <a:lumMod val="50000"/>
                    </a:schemeClr>
                  </a:solidFill>
                  <a:latin typeface="Bradley Hand" pitchFamily="2" charset="77"/>
                  <a:sym typeface="Helvetica Neue Medium"/>
                </a:endParaRPr>
              </a:p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4</m:t>
                          </m:r>
                          <m:r>
                            <a:rPr lang="en-US" sz="3600" b="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3600" i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US" sz="3600" b="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r>
                            <a:rPr lang="en-US" sz="3600" b="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𝑦</m:t>
                          </m:r>
                        </m:e>
                      </m:acc>
                      <m:r>
                        <a:rPr lang="en-US" sz="3600" i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3600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3600" i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3600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7</m:t>
                          </m:r>
                        </m:sub>
                      </m:sSub>
                    </m:oMath>
                  </m:oMathPara>
                </a14:m>
                <a:endParaRPr lang="en-US" sz="3600" dirty="0">
                  <a:solidFill>
                    <a:schemeClr val="accent3">
                      <a:lumMod val="50000"/>
                    </a:schemeClr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77144286-A7ED-553C-B87D-61E93B89AB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15697" y="9523485"/>
                <a:ext cx="4878243" cy="1675198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89353A1-D409-A49D-6090-38D8D7ED8D80}"/>
              </a:ext>
            </a:extLst>
          </p:cNvPr>
          <p:cNvSpPr/>
          <p:nvPr/>
        </p:nvSpPr>
        <p:spPr>
          <a:xfrm>
            <a:off x="9559752" y="4962085"/>
            <a:ext cx="10260871" cy="3343356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Step 2) Assume that an oracle solves the 3-SAT instance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6C74A8C-0FAE-DFAC-6684-30AF7E3B1F9D}"/>
              </a:ext>
            </a:extLst>
          </p:cNvPr>
          <p:cNvSpPr/>
          <p:nvPr/>
        </p:nvSpPr>
        <p:spPr>
          <a:xfrm>
            <a:off x="684684" y="11469386"/>
            <a:ext cx="23014631" cy="1527776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Bradley Hand" pitchFamily="2" charset="77"/>
                <a:sym typeface="Helvetica Neue Medium"/>
              </a:rPr>
              <a:t>Is this 3-SAT instance satisfiable?</a:t>
            </a:r>
          </a:p>
        </p:txBody>
      </p:sp>
    </p:spTree>
    <p:extLst>
      <p:ext uri="{BB962C8B-B14F-4D97-AF65-F5344CB8AC3E}">
        <p14:creationId xmlns:p14="http://schemas.microsoft.com/office/powerpoint/2010/main" val="11850521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50B988-30F5-FCAE-6FE5-412FA8D55E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FA617ED1-10A5-75D1-8E65-72F80F46FA9B}"/>
                  </a:ext>
                </a:extLst>
              </p:cNvPr>
              <p:cNvSpPr/>
              <p:nvPr/>
            </p:nvSpPr>
            <p:spPr>
              <a:xfrm>
                <a:off x="684684" y="501909"/>
                <a:ext cx="23014631" cy="1901050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SAT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≤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3-SAT</a:t>
                </a:r>
              </a:p>
            </p:txBody>
          </p:sp>
        </mc:Choice>
        <mc:Fallback xmlns="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FA617ED1-10A5-75D1-8E65-72F80F46FA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4" y="501909"/>
                <a:ext cx="23014631" cy="1901050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72CE8E54-2443-A06A-83DF-D6C0636FB1A5}"/>
                  </a:ext>
                </a:extLst>
              </p:cNvPr>
              <p:cNvSpPr/>
              <p:nvPr/>
            </p:nvSpPr>
            <p:spPr>
              <a:xfrm>
                <a:off x="684686" y="3113449"/>
                <a:ext cx="8253574" cy="7447871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  <m:r>
                        <a:rPr lang="en-US" sz="6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6000" dirty="0">
                  <a:solidFill>
                    <a:srgbClr val="C0000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6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6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6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6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3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6000" dirty="0">
                  <a:solidFill>
                    <a:srgbClr val="FF000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3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4</m:t>
                              </m:r>
                            </m:sub>
                          </m:sSub>
                        </m:e>
                      </m:acc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4</m:t>
                          </m:r>
                        </m:sub>
                      </m:sSub>
                      <m:r>
                        <a:rPr lang="en-US" sz="6000" i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6000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  <m:r>
                        <a:rPr lang="en-US" sz="6000" i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6000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i="1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i="1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6000" b="0" i="1" smtClean="0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6</m:t>
                              </m:r>
                            </m:sub>
                          </m:sSub>
                        </m:e>
                      </m:acc>
                      <m:r>
                        <a:rPr lang="en-US" sz="6000" i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6000" b="0" i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b="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7</m:t>
                          </m:r>
                        </m:sub>
                      </m:sSub>
                    </m:oMath>
                  </m:oMathPara>
                </a14:m>
                <a:endParaRPr lang="en-US" sz="6000" dirty="0">
                  <a:solidFill>
                    <a:schemeClr val="accent3">
                      <a:lumMod val="50000"/>
                    </a:schemeClr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…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…</m:t>
                      </m:r>
                    </m:oMath>
                  </m:oMathPara>
                </a14:m>
                <a:endParaRPr lang="en-US" sz="6000" b="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…</m:t>
                      </m:r>
                    </m:oMath>
                  </m:oMathPara>
                </a14:m>
                <a:endParaRPr lang="en-US" sz="6000" b="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72CE8E54-2443-A06A-83DF-D6C0636FB1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6" y="3113449"/>
                <a:ext cx="8253574" cy="7447871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EC77E2C8-5689-E581-03A8-A30D67222C58}"/>
                  </a:ext>
                </a:extLst>
              </p:cNvPr>
              <p:cNvSpPr/>
              <p:nvPr/>
            </p:nvSpPr>
            <p:spPr>
              <a:xfrm>
                <a:off x="15215697" y="5594300"/>
                <a:ext cx="4878243" cy="1901050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  <m:r>
                        <a:rPr lang="en-US" sz="36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3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∨</m:t>
                          </m:r>
                          <m:r>
                            <a:rPr lang="en-US" sz="3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36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3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3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36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3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sym typeface="Helvetica Neue Medium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sym typeface="Helvetica Neue Medium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sym typeface="Helvetica Neue Medium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</m:acc>
                          <m:r>
                            <a:rPr lang="en-US" sz="3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∨</m:t>
                          </m:r>
                          <m:r>
                            <a:rPr lang="en-US" sz="3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36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3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3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EC77E2C8-5689-E581-03A8-A30D67222C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15697" y="5594300"/>
                <a:ext cx="4878243" cy="1901050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ED6D9E14-2A7E-B141-6777-9C687C79007C}"/>
                  </a:ext>
                </a:extLst>
              </p:cNvPr>
              <p:cNvSpPr/>
              <p:nvPr/>
            </p:nvSpPr>
            <p:spPr>
              <a:xfrm>
                <a:off x="15215697" y="2750480"/>
                <a:ext cx="4878243" cy="2644480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11</m:t>
                          </m:r>
                        </m:sub>
                      </m:sSub>
                      <m:r>
                        <a:rPr lang="en-US" sz="36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∨</m:t>
                          </m:r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𝑦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36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600" dirty="0">
                  <a:solidFill>
                    <a:srgbClr val="C0000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12</m:t>
                          </m:r>
                        </m:sub>
                      </m:sSub>
                      <m:r>
                        <a:rPr lang="en-US" sz="36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sym typeface="Helvetica Neue Medium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sym typeface="Helvetica Neue Medium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sym typeface="Helvetica Neue Medium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acc>
                          <m: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∨</m:t>
                          </m:r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𝑦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36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600" dirty="0">
                  <a:solidFill>
                    <a:srgbClr val="C0000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3</m:t>
                          </m:r>
                        </m:sub>
                      </m:sSub>
                      <m:r>
                        <a:rPr lang="en-US" sz="36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𝑦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  <m:r>
                        <a:rPr lang="en-US" sz="36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600" dirty="0">
                  <a:solidFill>
                    <a:srgbClr val="C0000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4</m:t>
                          </m:r>
                        </m:sub>
                      </m:sSub>
                      <m:r>
                        <a:rPr lang="en-US" sz="36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3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  <m:r>
                        <a:rPr lang="en-US" sz="36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600" dirty="0">
                  <a:solidFill>
                    <a:srgbClr val="C0000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ED6D9E14-2A7E-B141-6777-9C687C7900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15697" y="2750480"/>
                <a:ext cx="4878243" cy="2644480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0CD17EF9-004E-0880-90C6-9572CD34BA73}"/>
                  </a:ext>
                </a:extLst>
              </p:cNvPr>
              <p:cNvSpPr/>
              <p:nvPr/>
            </p:nvSpPr>
            <p:spPr>
              <a:xfrm>
                <a:off x="15215697" y="7860152"/>
                <a:ext cx="4878243" cy="1298531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3</m:t>
                          </m:r>
                        </m:sub>
                      </m:sSub>
                      <m:r>
                        <a:rPr lang="en-US" sz="36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36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36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36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6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6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4</m:t>
                              </m:r>
                            </m:sub>
                          </m:sSub>
                        </m:e>
                      </m:acc>
                      <m:r>
                        <a:rPr lang="en-US" sz="36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36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sz="36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0CD17EF9-004E-0880-90C6-9572CD34BA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15697" y="7860152"/>
                <a:ext cx="4878243" cy="129853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BA97244A-C721-A710-1C62-8087903A1573}"/>
                  </a:ext>
                </a:extLst>
              </p:cNvPr>
              <p:cNvSpPr/>
              <p:nvPr/>
            </p:nvSpPr>
            <p:spPr>
              <a:xfrm>
                <a:off x="15215697" y="9523485"/>
                <a:ext cx="4878243" cy="1675198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41</m:t>
                          </m:r>
                        </m:sub>
                      </m:sSub>
                      <m:r>
                        <a:rPr lang="en-US" sz="3600" i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r>
                        <a:rPr lang="en-US" sz="3600" b="0" i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𝑦</m:t>
                      </m:r>
                      <m:r>
                        <a:rPr lang="en-US" sz="3600" i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3600" b="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  <m:r>
                        <a:rPr lang="en-US" sz="3600" i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3600" b="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600" b="0" i="1" smtClean="0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600" b="0" i="1" smtClean="0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6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3600" dirty="0">
                  <a:solidFill>
                    <a:schemeClr val="accent3">
                      <a:lumMod val="50000"/>
                    </a:schemeClr>
                  </a:solidFill>
                  <a:latin typeface="Bradley Hand" pitchFamily="2" charset="77"/>
                  <a:sym typeface="Helvetica Neue Medium"/>
                </a:endParaRPr>
              </a:p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4</m:t>
                          </m:r>
                          <m:r>
                            <a:rPr lang="en-US" sz="3600" b="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3600" i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US" sz="3600" b="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r>
                            <a:rPr lang="en-US" sz="3600" b="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𝑦</m:t>
                          </m:r>
                        </m:e>
                      </m:acc>
                      <m:r>
                        <a:rPr lang="en-US" sz="3600" i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3600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3600" i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3600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7</m:t>
                          </m:r>
                        </m:sub>
                      </m:sSub>
                    </m:oMath>
                  </m:oMathPara>
                </a14:m>
                <a:endParaRPr lang="en-US" sz="3600" dirty="0">
                  <a:solidFill>
                    <a:schemeClr val="accent3">
                      <a:lumMod val="50000"/>
                    </a:schemeClr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BA97244A-C721-A710-1C62-8087903A15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15697" y="9523485"/>
                <a:ext cx="4878243" cy="1675198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49942AF9-8DF0-CF3C-3B3B-A10D1CC6165E}"/>
              </a:ext>
            </a:extLst>
          </p:cNvPr>
          <p:cNvSpPr/>
          <p:nvPr/>
        </p:nvSpPr>
        <p:spPr>
          <a:xfrm>
            <a:off x="12524382" y="5177090"/>
            <a:ext cx="10260871" cy="2735469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Step 3) Recover the SAT answer using 3-SAT answer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81BEBAF-AE05-88D2-1E0F-688B9C1EC47F}"/>
              </a:ext>
            </a:extLst>
          </p:cNvPr>
          <p:cNvSpPr/>
          <p:nvPr/>
        </p:nvSpPr>
        <p:spPr>
          <a:xfrm>
            <a:off x="684684" y="11080443"/>
            <a:ext cx="23014631" cy="2394611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If the oracle says Yes, then the answer to our SAT instance is Yes, else no</a:t>
            </a:r>
          </a:p>
        </p:txBody>
      </p:sp>
    </p:spTree>
    <p:extLst>
      <p:ext uri="{BB962C8B-B14F-4D97-AF65-F5344CB8AC3E}">
        <p14:creationId xmlns:p14="http://schemas.microsoft.com/office/powerpoint/2010/main" val="242496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45CFDF-F99A-BF95-14B7-BD744D7910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BB9E8521-F11B-2F9B-AABC-45581F1FB43F}"/>
                  </a:ext>
                </a:extLst>
              </p:cNvPr>
              <p:cNvSpPr/>
              <p:nvPr/>
            </p:nvSpPr>
            <p:spPr>
              <a:xfrm>
                <a:off x="684684" y="501909"/>
                <a:ext cx="23014631" cy="1901050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SAT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≤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3-SAT</a:t>
                </a:r>
              </a:p>
            </p:txBody>
          </p:sp>
        </mc:Choice>
        <mc:Fallback xmlns="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BB9E8521-F11B-2F9B-AABC-45581F1FB4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4" y="501909"/>
                <a:ext cx="23014631" cy="1901050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0014B8FF-8845-8B07-B5F6-07D7CFFC0C4E}"/>
                  </a:ext>
                </a:extLst>
              </p:cNvPr>
              <p:cNvSpPr/>
              <p:nvPr/>
            </p:nvSpPr>
            <p:spPr>
              <a:xfrm>
                <a:off x="684686" y="3113449"/>
                <a:ext cx="8253574" cy="7447871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  <m:r>
                        <a:rPr lang="en-US" sz="6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6000" dirty="0">
                  <a:solidFill>
                    <a:srgbClr val="C0000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6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6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6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6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3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6000" dirty="0">
                  <a:solidFill>
                    <a:srgbClr val="FF000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3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4</m:t>
                              </m:r>
                            </m:sub>
                          </m:sSub>
                        </m:e>
                      </m:acc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4</m:t>
                          </m:r>
                        </m:sub>
                      </m:sSub>
                      <m:r>
                        <a:rPr lang="en-US" sz="6000" i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6000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  <m:r>
                        <a:rPr lang="en-US" sz="6000" i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6000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i="1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i="1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6000" b="0" i="1" smtClean="0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6</m:t>
                              </m:r>
                            </m:sub>
                          </m:sSub>
                        </m:e>
                      </m:acc>
                      <m:r>
                        <a:rPr lang="en-US" sz="6000" i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6000" b="0" i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b="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7</m:t>
                          </m:r>
                        </m:sub>
                      </m:sSub>
                    </m:oMath>
                  </m:oMathPara>
                </a14:m>
                <a:endParaRPr lang="en-US" sz="6000" dirty="0">
                  <a:solidFill>
                    <a:schemeClr val="accent3">
                      <a:lumMod val="50000"/>
                    </a:schemeClr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…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…</m:t>
                      </m:r>
                    </m:oMath>
                  </m:oMathPara>
                </a14:m>
                <a:endParaRPr lang="en-US" sz="6000" b="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…</m:t>
                      </m:r>
                    </m:oMath>
                  </m:oMathPara>
                </a14:m>
                <a:endParaRPr lang="en-US" sz="6000" b="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0014B8FF-8845-8B07-B5F6-07D7CFFC0C4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6" y="3113449"/>
                <a:ext cx="8253574" cy="7447871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7F3A2461-8220-A58C-8755-FA34002A90DC}"/>
                  </a:ext>
                </a:extLst>
              </p:cNvPr>
              <p:cNvSpPr/>
              <p:nvPr/>
            </p:nvSpPr>
            <p:spPr>
              <a:xfrm>
                <a:off x="15215697" y="5594300"/>
                <a:ext cx="4878243" cy="1901050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  <m:r>
                        <a:rPr lang="en-US" sz="36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3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∨</m:t>
                          </m:r>
                          <m:r>
                            <a:rPr lang="en-US" sz="3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36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3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3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36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3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sym typeface="Helvetica Neue Medium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sym typeface="Helvetica Neue Medium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sym typeface="Helvetica Neue Medium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</m:acc>
                          <m:r>
                            <a:rPr lang="en-US" sz="3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∨</m:t>
                          </m:r>
                          <m:r>
                            <a:rPr lang="en-US" sz="3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36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3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3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7F3A2461-8220-A58C-8755-FA34002A90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15697" y="5594300"/>
                <a:ext cx="4878243" cy="1901050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2B577C33-042F-2684-169A-0C18124AA366}"/>
                  </a:ext>
                </a:extLst>
              </p:cNvPr>
              <p:cNvSpPr/>
              <p:nvPr/>
            </p:nvSpPr>
            <p:spPr>
              <a:xfrm>
                <a:off x="15215697" y="2750480"/>
                <a:ext cx="4878243" cy="2644480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11</m:t>
                          </m:r>
                        </m:sub>
                      </m:sSub>
                      <m:r>
                        <a:rPr lang="en-US" sz="36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∨</m:t>
                          </m:r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𝑦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36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600" dirty="0">
                  <a:solidFill>
                    <a:srgbClr val="C0000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12</m:t>
                          </m:r>
                        </m:sub>
                      </m:sSub>
                      <m:r>
                        <a:rPr lang="en-US" sz="36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sym typeface="Helvetica Neue Medium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sym typeface="Helvetica Neue Medium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sym typeface="Helvetica Neue Medium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acc>
                          <m: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∨</m:t>
                          </m:r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𝑦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36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600" dirty="0">
                  <a:solidFill>
                    <a:srgbClr val="C0000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3</m:t>
                          </m:r>
                        </m:sub>
                      </m:sSub>
                      <m:r>
                        <a:rPr lang="en-US" sz="36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𝑦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  <m:r>
                        <a:rPr lang="en-US" sz="36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600" dirty="0">
                  <a:solidFill>
                    <a:srgbClr val="C0000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4</m:t>
                          </m:r>
                        </m:sub>
                      </m:sSub>
                      <m:r>
                        <a:rPr lang="en-US" sz="36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3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  <m:r>
                        <a:rPr lang="en-US" sz="36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600" dirty="0">
                  <a:solidFill>
                    <a:srgbClr val="C0000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2B577C33-042F-2684-169A-0C18124AA3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15697" y="2750480"/>
                <a:ext cx="4878243" cy="2644480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3E269E81-7864-58C8-2406-15AC2C4CAC93}"/>
                  </a:ext>
                </a:extLst>
              </p:cNvPr>
              <p:cNvSpPr/>
              <p:nvPr/>
            </p:nvSpPr>
            <p:spPr>
              <a:xfrm>
                <a:off x="15215697" y="7860152"/>
                <a:ext cx="4878243" cy="1298531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3</m:t>
                          </m:r>
                        </m:sub>
                      </m:sSub>
                      <m:r>
                        <a:rPr lang="en-US" sz="36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36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36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36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6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6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4</m:t>
                              </m:r>
                            </m:sub>
                          </m:sSub>
                        </m:e>
                      </m:acc>
                      <m:r>
                        <a:rPr lang="en-US" sz="36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36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sz="36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3E269E81-7864-58C8-2406-15AC2C4CAC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15697" y="7860152"/>
                <a:ext cx="4878243" cy="129853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9BC62058-14DF-C83A-E758-C7995947D588}"/>
                  </a:ext>
                </a:extLst>
              </p:cNvPr>
              <p:cNvSpPr/>
              <p:nvPr/>
            </p:nvSpPr>
            <p:spPr>
              <a:xfrm>
                <a:off x="15215697" y="9523485"/>
                <a:ext cx="4878243" cy="1675198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41</m:t>
                          </m:r>
                        </m:sub>
                      </m:sSub>
                      <m:r>
                        <a:rPr lang="en-US" sz="3600" i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r>
                        <a:rPr lang="en-US" sz="3600" i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𝑦</m:t>
                      </m:r>
                      <m:r>
                        <a:rPr lang="en-US" sz="3600" i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3600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  <m:r>
                        <a:rPr lang="en-US" sz="3600" i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3600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600" i="1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600" i="1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6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3600" dirty="0">
                  <a:solidFill>
                    <a:schemeClr val="accent3">
                      <a:lumMod val="50000"/>
                    </a:schemeClr>
                  </a:solidFill>
                  <a:latin typeface="Bradley Hand" pitchFamily="2" charset="77"/>
                  <a:sym typeface="Helvetica Neue Medium"/>
                </a:endParaRPr>
              </a:p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4</m:t>
                          </m:r>
                          <m:r>
                            <a:rPr lang="en-US" sz="3600" b="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3600" i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US" sz="3600" b="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r>
                            <a:rPr lang="en-US" sz="3600" b="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𝑦</m:t>
                          </m:r>
                        </m:e>
                      </m:acc>
                      <m:r>
                        <a:rPr lang="en-US" sz="3600" i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3600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3600" i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3600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7</m:t>
                          </m:r>
                        </m:sub>
                      </m:sSub>
                    </m:oMath>
                  </m:oMathPara>
                </a14:m>
                <a:endParaRPr lang="en-US" sz="3600" dirty="0">
                  <a:solidFill>
                    <a:schemeClr val="accent3">
                      <a:lumMod val="50000"/>
                    </a:schemeClr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9BC62058-14DF-C83A-E758-C7995947D5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15697" y="9523485"/>
                <a:ext cx="4878243" cy="1675198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CEEC41B-8F9E-B466-3896-921FDAA1A1CB}"/>
              </a:ext>
            </a:extLst>
          </p:cNvPr>
          <p:cNvSpPr/>
          <p:nvPr/>
        </p:nvSpPr>
        <p:spPr>
          <a:xfrm>
            <a:off x="12686182" y="5229498"/>
            <a:ext cx="10260871" cy="1962057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Step 4) Prove that your answer is correct 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1DEA16D-DAD5-97C2-3BF1-FFFD7FB61F1F}"/>
              </a:ext>
            </a:extLst>
          </p:cNvPr>
          <p:cNvSpPr/>
          <p:nvPr/>
        </p:nvSpPr>
        <p:spPr>
          <a:xfrm>
            <a:off x="684684" y="11299810"/>
            <a:ext cx="23014631" cy="1962057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Lemma: There is a satisfiable SAT assignment, </a:t>
            </a:r>
            <a:r>
              <a:rPr lang="en-US" sz="6000" dirty="0" err="1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iff</a:t>
            </a: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 there is a satisfiable 3-SAT assignment</a:t>
            </a:r>
          </a:p>
        </p:txBody>
      </p:sp>
    </p:spTree>
    <p:extLst>
      <p:ext uri="{BB962C8B-B14F-4D97-AF65-F5344CB8AC3E}">
        <p14:creationId xmlns:p14="http://schemas.microsoft.com/office/powerpoint/2010/main" val="3600376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5FD259-C07A-4789-4A0B-E7D572DD50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FC20A6AB-5231-4CDA-AB60-FF670B8134E7}"/>
                  </a:ext>
                </a:extLst>
              </p:cNvPr>
              <p:cNvSpPr/>
              <p:nvPr/>
            </p:nvSpPr>
            <p:spPr>
              <a:xfrm>
                <a:off x="684686" y="3113449"/>
                <a:ext cx="8253574" cy="7447871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  <m:r>
                        <a:rPr lang="en-US" sz="6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6000" dirty="0">
                  <a:solidFill>
                    <a:srgbClr val="C0000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6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6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6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6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3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6000" dirty="0">
                  <a:solidFill>
                    <a:srgbClr val="FF000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3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3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4</m:t>
                              </m:r>
                            </m:sub>
                          </m:sSub>
                        </m:e>
                      </m:acc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4</m:t>
                          </m:r>
                        </m:sub>
                      </m:sSub>
                      <m:r>
                        <a:rPr lang="en-US" sz="6000" i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6000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  <m:r>
                        <a:rPr lang="en-US" sz="6000" i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6000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i="1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i="1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6000" b="0" i="1" smtClean="0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6</m:t>
                              </m:r>
                            </m:sub>
                          </m:sSub>
                        </m:e>
                      </m:acc>
                      <m:r>
                        <a:rPr lang="en-US" sz="6000" i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6000" b="0" i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b="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7</m:t>
                          </m:r>
                        </m:sub>
                      </m:sSub>
                    </m:oMath>
                  </m:oMathPara>
                </a14:m>
                <a:endParaRPr lang="en-US" sz="6000" dirty="0">
                  <a:solidFill>
                    <a:schemeClr val="accent3">
                      <a:lumMod val="50000"/>
                    </a:schemeClr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…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…</m:t>
                      </m:r>
                    </m:oMath>
                  </m:oMathPara>
                </a14:m>
                <a:endParaRPr lang="en-US" sz="6000" b="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…</m:t>
                      </m:r>
                    </m:oMath>
                  </m:oMathPara>
                </a14:m>
                <a:endParaRPr lang="en-US" sz="6000" b="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FC20A6AB-5231-4CDA-AB60-FF670B8134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6" y="3113449"/>
                <a:ext cx="8253574" cy="7447871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EC2C681D-7EA5-C7FC-6CC7-9818A4705AD3}"/>
                  </a:ext>
                </a:extLst>
              </p:cNvPr>
              <p:cNvSpPr/>
              <p:nvPr/>
            </p:nvSpPr>
            <p:spPr>
              <a:xfrm>
                <a:off x="15215697" y="5594300"/>
                <a:ext cx="4878243" cy="1901050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  <m:r>
                        <a:rPr lang="en-US" sz="36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3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∨</m:t>
                          </m:r>
                          <m:r>
                            <a:rPr lang="en-US" sz="3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36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3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3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36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3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sym typeface="Helvetica Neue Medium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sym typeface="Helvetica Neue Medium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sym typeface="Helvetica Neue Medium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</m:acc>
                          <m:r>
                            <a:rPr lang="en-US" sz="3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∨</m:t>
                          </m:r>
                          <m:r>
                            <a:rPr lang="en-US" sz="3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36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3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3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EC2C681D-7EA5-C7FC-6CC7-9818A4705A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15697" y="5594300"/>
                <a:ext cx="4878243" cy="1901050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6EBF0E03-613A-9A42-4F0C-A04B0AB77E7A}"/>
                  </a:ext>
                </a:extLst>
              </p:cNvPr>
              <p:cNvSpPr/>
              <p:nvPr/>
            </p:nvSpPr>
            <p:spPr>
              <a:xfrm>
                <a:off x="15215697" y="2750480"/>
                <a:ext cx="4878243" cy="2644480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11</m:t>
                          </m:r>
                        </m:sub>
                      </m:sSub>
                      <m:r>
                        <a:rPr lang="en-US" sz="36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∨</m:t>
                          </m:r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𝑦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36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600" dirty="0">
                  <a:solidFill>
                    <a:srgbClr val="C0000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12</m:t>
                          </m:r>
                        </m:sub>
                      </m:sSub>
                      <m:r>
                        <a:rPr lang="en-US" sz="36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sym typeface="Helvetica Neue Medium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sym typeface="Helvetica Neue Medium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sym typeface="Helvetica Neue Medium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acc>
                          <m: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∨</m:t>
                          </m:r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𝑦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36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600" dirty="0">
                  <a:solidFill>
                    <a:srgbClr val="C0000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3</m:t>
                          </m:r>
                        </m:sub>
                      </m:sSub>
                      <m:r>
                        <a:rPr lang="en-US" sz="36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𝑦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  <m:r>
                        <a:rPr lang="en-US" sz="36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600" dirty="0">
                  <a:solidFill>
                    <a:srgbClr val="C0000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4</m:t>
                          </m:r>
                        </m:sub>
                      </m:sSub>
                      <m:r>
                        <a:rPr lang="en-US" sz="36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3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  <m:r>
                        <a:rPr lang="en-US" sz="36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600" dirty="0">
                  <a:solidFill>
                    <a:srgbClr val="C0000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6EBF0E03-613A-9A42-4F0C-A04B0AB77E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15697" y="2750480"/>
                <a:ext cx="4878243" cy="2644480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43A9EFED-5DFB-95A5-89D3-FD0C2602A72D}"/>
                  </a:ext>
                </a:extLst>
              </p:cNvPr>
              <p:cNvSpPr/>
              <p:nvPr/>
            </p:nvSpPr>
            <p:spPr>
              <a:xfrm>
                <a:off x="15215697" y="7860152"/>
                <a:ext cx="4878243" cy="1298531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3</m:t>
                          </m:r>
                        </m:sub>
                      </m:sSub>
                      <m:r>
                        <a:rPr lang="en-US" sz="36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36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36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36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36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6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6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4</m:t>
                              </m:r>
                            </m:sub>
                          </m:sSub>
                        </m:e>
                      </m:acc>
                      <m:r>
                        <a:rPr lang="en-US" sz="36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36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sz="36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43A9EFED-5DFB-95A5-89D3-FD0C2602A7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15697" y="7860152"/>
                <a:ext cx="4878243" cy="1298531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747A876E-6E97-102F-7ACA-8F20AB19DC16}"/>
                  </a:ext>
                </a:extLst>
              </p:cNvPr>
              <p:cNvSpPr/>
              <p:nvPr/>
            </p:nvSpPr>
            <p:spPr>
              <a:xfrm>
                <a:off x="15215697" y="9523485"/>
                <a:ext cx="4878243" cy="1675198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41</m:t>
                          </m:r>
                        </m:sub>
                      </m:sSub>
                      <m:r>
                        <a:rPr lang="en-US" sz="3600" i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r>
                        <a:rPr lang="en-US" sz="3600" i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𝑦</m:t>
                      </m:r>
                      <m:r>
                        <a:rPr lang="en-US" sz="3600" i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3600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  <m:r>
                        <a:rPr lang="en-US" sz="3600" i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3600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600" i="1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600" i="1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6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3600" dirty="0">
                  <a:solidFill>
                    <a:schemeClr val="accent3">
                      <a:lumMod val="50000"/>
                    </a:schemeClr>
                  </a:solidFill>
                  <a:latin typeface="Bradley Hand" pitchFamily="2" charset="77"/>
                  <a:sym typeface="Helvetica Neue Medium"/>
                </a:endParaRPr>
              </a:p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4</m:t>
                          </m:r>
                          <m:r>
                            <a:rPr lang="en-US" sz="3600" b="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3600" i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US" sz="3600" b="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r>
                            <a:rPr lang="en-US" sz="3600" b="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𝑦</m:t>
                          </m:r>
                        </m:e>
                      </m:acc>
                      <m:r>
                        <a:rPr lang="en-US" sz="3600" i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3600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360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3600" i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3600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7</m:t>
                          </m:r>
                        </m:sub>
                      </m:sSub>
                    </m:oMath>
                  </m:oMathPara>
                </a14:m>
                <a:endParaRPr lang="en-US" sz="3600" dirty="0">
                  <a:solidFill>
                    <a:schemeClr val="accent3">
                      <a:lumMod val="50000"/>
                    </a:schemeClr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747A876E-6E97-102F-7ACA-8F20AB19DC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15697" y="9523485"/>
                <a:ext cx="4878243" cy="1675198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0963649-955E-638C-E992-3E219DA09B5B}"/>
              </a:ext>
            </a:extLst>
          </p:cNvPr>
          <p:cNvSpPr/>
          <p:nvPr/>
        </p:nvSpPr>
        <p:spPr>
          <a:xfrm>
            <a:off x="684686" y="407731"/>
            <a:ext cx="23014631" cy="1977947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Lemma: If there is a satisfiable SAT assignment, then there is a satisfiable 3-SAT assignment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E1DBE20-FB90-5421-257A-1105615730E0}"/>
              </a:ext>
            </a:extLst>
          </p:cNvPr>
          <p:cNvSpPr/>
          <p:nvPr/>
        </p:nvSpPr>
        <p:spPr>
          <a:xfrm>
            <a:off x="2735580" y="3896276"/>
            <a:ext cx="754380" cy="45402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63500" cap="flat">
            <a:solidFill>
              <a:schemeClr val="accent5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1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C1C285AF-79CB-9A59-682F-968E90B2973B}"/>
              </a:ext>
            </a:extLst>
          </p:cNvPr>
          <p:cNvSpPr/>
          <p:nvPr/>
        </p:nvSpPr>
        <p:spPr>
          <a:xfrm>
            <a:off x="4290060" y="5727569"/>
            <a:ext cx="754380" cy="45402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63500" cap="flat">
            <a:solidFill>
              <a:schemeClr val="accent5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20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1</a:t>
            </a:r>
            <a:endParaRPr lang="en-US" sz="20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27306A8A-2256-1CA7-5056-D395C7D779BB}"/>
              </a:ext>
            </a:extLst>
          </p:cNvPr>
          <p:cNvSpPr/>
          <p:nvPr/>
        </p:nvSpPr>
        <p:spPr>
          <a:xfrm>
            <a:off x="5951220" y="6630987"/>
            <a:ext cx="754380" cy="45402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63500" cap="flat">
            <a:solidFill>
              <a:schemeClr val="accent5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20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1</a:t>
            </a:r>
            <a:endParaRPr lang="en-US" sz="20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E39E7B8-2F9A-FC50-4020-059A646D70A7}"/>
              </a:ext>
            </a:extLst>
          </p:cNvPr>
          <p:cNvSpPr/>
          <p:nvPr/>
        </p:nvSpPr>
        <p:spPr>
          <a:xfrm>
            <a:off x="2735580" y="3896276"/>
            <a:ext cx="754380" cy="45402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63500" cap="flat">
            <a:solidFill>
              <a:schemeClr val="accent5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1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A96C4161-06DB-0F1A-2B7D-9FA6FB4EE69A}"/>
              </a:ext>
            </a:extLst>
          </p:cNvPr>
          <p:cNvSpPr/>
          <p:nvPr/>
        </p:nvSpPr>
        <p:spPr>
          <a:xfrm>
            <a:off x="2735580" y="3896276"/>
            <a:ext cx="754380" cy="45402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63500" cap="flat">
            <a:solidFill>
              <a:schemeClr val="accent5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1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500A9292-A67B-CF91-DA51-058F7F22CFEC}"/>
              </a:ext>
            </a:extLst>
          </p:cNvPr>
          <p:cNvSpPr/>
          <p:nvPr/>
        </p:nvSpPr>
        <p:spPr>
          <a:xfrm>
            <a:off x="2735580" y="3896276"/>
            <a:ext cx="754380" cy="45402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63500" cap="flat">
            <a:solidFill>
              <a:schemeClr val="accent5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1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5B5C5561-476B-1C09-AFA1-A32C3A93A7BE}"/>
              </a:ext>
            </a:extLst>
          </p:cNvPr>
          <p:cNvSpPr/>
          <p:nvPr/>
        </p:nvSpPr>
        <p:spPr>
          <a:xfrm>
            <a:off x="2735580" y="4941082"/>
            <a:ext cx="754380" cy="45402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63500" cap="flat">
            <a:solidFill>
              <a:schemeClr val="accent5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1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3FABA081-6A90-DB36-5843-DA2FC2F802A6}"/>
              </a:ext>
            </a:extLst>
          </p:cNvPr>
          <p:cNvSpPr/>
          <p:nvPr/>
        </p:nvSpPr>
        <p:spPr>
          <a:xfrm>
            <a:off x="684684" y="11299810"/>
            <a:ext cx="23014631" cy="1962057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Start with a SAT assignment and build a satisfiable 3-SAT assignment using it.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1DFB20A-803A-59A8-2341-3436D3D81B40}"/>
              </a:ext>
            </a:extLst>
          </p:cNvPr>
          <p:cNvSpPr/>
          <p:nvPr/>
        </p:nvSpPr>
        <p:spPr>
          <a:xfrm>
            <a:off x="2716796" y="4953318"/>
            <a:ext cx="754380" cy="45402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63500" cap="flat">
            <a:solidFill>
              <a:schemeClr val="accent5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7503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3" grpId="0" animBg="1"/>
      <p:bldP spid="14" grpId="0" animBg="1"/>
      <p:bldP spid="18" grpId="0" animBg="1"/>
      <p:bldP spid="19" grpId="1" animBg="1"/>
      <p:bldP spid="20" grpId="0" animBg="1"/>
      <p:bldP spid="22" grpId="0" animBg="1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0A8C1C-2BF9-88F0-36A1-807E1C98D6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CD00CEC9-88CA-9F5F-6BB5-CC70558562CB}"/>
                  </a:ext>
                </a:extLst>
              </p:cNvPr>
              <p:cNvSpPr/>
              <p:nvPr/>
            </p:nvSpPr>
            <p:spPr>
              <a:xfrm>
                <a:off x="684686" y="3113449"/>
                <a:ext cx="8253574" cy="7447871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  <m:r>
                        <a:rPr lang="en-US" sz="6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6000" dirty="0">
                  <a:solidFill>
                    <a:srgbClr val="C0000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6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6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6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6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3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6000" dirty="0">
                  <a:solidFill>
                    <a:srgbClr val="FF000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3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4</m:t>
                              </m:r>
                            </m:sub>
                          </m:sSub>
                        </m:e>
                      </m:acc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4</m:t>
                          </m:r>
                        </m:sub>
                      </m:sSub>
                      <m:r>
                        <a:rPr lang="en-US" sz="6000" i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6000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  <m:r>
                        <a:rPr lang="en-US" sz="6000" i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6000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i="1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i="1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6000" b="0" i="1" smtClean="0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6</m:t>
                              </m:r>
                            </m:sub>
                          </m:sSub>
                        </m:e>
                      </m:acc>
                      <m:r>
                        <a:rPr lang="en-US" sz="6000" i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6000" b="0" i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b="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7</m:t>
                          </m:r>
                        </m:sub>
                      </m:sSub>
                    </m:oMath>
                  </m:oMathPara>
                </a14:m>
                <a:endParaRPr lang="en-US" sz="6000" dirty="0">
                  <a:solidFill>
                    <a:schemeClr val="accent3">
                      <a:lumMod val="50000"/>
                    </a:schemeClr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…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…</m:t>
                      </m:r>
                    </m:oMath>
                  </m:oMathPara>
                </a14:m>
                <a:endParaRPr lang="en-US" sz="6000" b="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…</m:t>
                      </m:r>
                    </m:oMath>
                  </m:oMathPara>
                </a14:m>
                <a:endParaRPr lang="en-US" sz="6000" b="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CD00CEC9-88CA-9F5F-6BB5-CC70558562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6" y="3113449"/>
                <a:ext cx="8253574" cy="7447871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2D643314-D393-B058-3323-DF811B7F7438}"/>
                  </a:ext>
                </a:extLst>
              </p:cNvPr>
              <p:cNvSpPr/>
              <p:nvPr/>
            </p:nvSpPr>
            <p:spPr>
              <a:xfrm>
                <a:off x="15215697" y="5594300"/>
                <a:ext cx="4878243" cy="1901050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  <m:r>
                        <a:rPr lang="en-US" sz="36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3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∨</m:t>
                          </m:r>
                          <m:r>
                            <a:rPr lang="en-US" sz="3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36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3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3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36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3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sym typeface="Helvetica Neue Medium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sym typeface="Helvetica Neue Medium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sym typeface="Helvetica Neue Medium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</m:acc>
                          <m:r>
                            <a:rPr lang="en-US" sz="3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∨</m:t>
                          </m:r>
                          <m:r>
                            <a:rPr lang="en-US" sz="3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36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3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3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2D643314-D393-B058-3323-DF811B7F74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15697" y="5594300"/>
                <a:ext cx="4878243" cy="1901050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769ABB0C-E24A-0837-DACA-587329ADCA39}"/>
                  </a:ext>
                </a:extLst>
              </p:cNvPr>
              <p:cNvSpPr/>
              <p:nvPr/>
            </p:nvSpPr>
            <p:spPr>
              <a:xfrm>
                <a:off x="15215697" y="2750480"/>
                <a:ext cx="4878243" cy="2644480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11</m:t>
                          </m:r>
                        </m:sub>
                      </m:sSub>
                      <m:r>
                        <a:rPr lang="en-US" sz="36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∨</m:t>
                          </m:r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𝑦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36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600" dirty="0">
                  <a:solidFill>
                    <a:srgbClr val="C0000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12</m:t>
                          </m:r>
                        </m:sub>
                      </m:sSub>
                      <m:r>
                        <a:rPr lang="en-US" sz="36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sym typeface="Helvetica Neue Medium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sym typeface="Helvetica Neue Medium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sym typeface="Helvetica Neue Medium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acc>
                          <m: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∨</m:t>
                          </m:r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𝑦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36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600" dirty="0">
                  <a:solidFill>
                    <a:srgbClr val="C0000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3</m:t>
                          </m:r>
                        </m:sub>
                      </m:sSub>
                      <m:r>
                        <a:rPr lang="en-US" sz="36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𝑦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  <m:r>
                        <a:rPr lang="en-US" sz="36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600" dirty="0">
                  <a:solidFill>
                    <a:srgbClr val="C0000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4</m:t>
                          </m:r>
                        </m:sub>
                      </m:sSub>
                      <m:r>
                        <a:rPr lang="en-US" sz="36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3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  <m:r>
                        <a:rPr lang="en-US" sz="36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600" dirty="0">
                  <a:solidFill>
                    <a:srgbClr val="C0000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769ABB0C-E24A-0837-DACA-587329ADCA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15697" y="2750480"/>
                <a:ext cx="4878243" cy="2644480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7EF544E1-0931-FE1D-5B6E-77285326ACA3}"/>
                  </a:ext>
                </a:extLst>
              </p:cNvPr>
              <p:cNvSpPr/>
              <p:nvPr/>
            </p:nvSpPr>
            <p:spPr>
              <a:xfrm>
                <a:off x="15215697" y="7860152"/>
                <a:ext cx="4878243" cy="1298531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3</m:t>
                          </m:r>
                        </m:sub>
                      </m:sSub>
                      <m:r>
                        <a:rPr lang="en-US" sz="36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36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36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36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6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6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4</m:t>
                              </m:r>
                            </m:sub>
                          </m:sSub>
                        </m:e>
                      </m:acc>
                      <m:r>
                        <a:rPr lang="en-US" sz="36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36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sz="36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7EF544E1-0931-FE1D-5B6E-77285326AC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15697" y="7860152"/>
                <a:ext cx="4878243" cy="1298531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02F61FFD-8DF2-99C8-3494-2A3154A486F9}"/>
                  </a:ext>
                </a:extLst>
              </p:cNvPr>
              <p:cNvSpPr/>
              <p:nvPr/>
            </p:nvSpPr>
            <p:spPr>
              <a:xfrm>
                <a:off x="15215697" y="9523485"/>
                <a:ext cx="4878243" cy="1675198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41</m:t>
                          </m:r>
                        </m:sub>
                      </m:sSub>
                      <m:r>
                        <a:rPr lang="en-US" sz="3600" i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r>
                        <a:rPr lang="en-US" sz="3600" i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𝑦</m:t>
                      </m:r>
                      <m:r>
                        <a:rPr lang="en-US" sz="3600" i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3600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  <m:r>
                        <a:rPr lang="en-US" sz="3600" i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3600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600" i="1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600" i="1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6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3600" dirty="0">
                  <a:solidFill>
                    <a:schemeClr val="accent3">
                      <a:lumMod val="50000"/>
                    </a:schemeClr>
                  </a:solidFill>
                  <a:latin typeface="Bradley Hand" pitchFamily="2" charset="77"/>
                  <a:sym typeface="Helvetica Neue Medium"/>
                </a:endParaRPr>
              </a:p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4</m:t>
                          </m:r>
                          <m:r>
                            <a:rPr lang="en-US" sz="3600" b="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3600" i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US" sz="3600" b="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r>
                            <a:rPr lang="en-US" sz="3600" b="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𝑦</m:t>
                          </m:r>
                        </m:e>
                      </m:acc>
                      <m:r>
                        <a:rPr lang="en-US" sz="3600" i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3600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3600" i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3600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7</m:t>
                          </m:r>
                        </m:sub>
                      </m:sSub>
                    </m:oMath>
                  </m:oMathPara>
                </a14:m>
                <a:endParaRPr lang="en-US" sz="3600" dirty="0">
                  <a:solidFill>
                    <a:schemeClr val="accent3">
                      <a:lumMod val="50000"/>
                    </a:schemeClr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02F61FFD-8DF2-99C8-3494-2A3154A486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15697" y="9523485"/>
                <a:ext cx="4878243" cy="1675198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97D239BB-C4BF-4D32-07FB-A3CBE337DA15}"/>
              </a:ext>
            </a:extLst>
          </p:cNvPr>
          <p:cNvSpPr/>
          <p:nvPr/>
        </p:nvSpPr>
        <p:spPr>
          <a:xfrm>
            <a:off x="684686" y="407731"/>
            <a:ext cx="23014631" cy="1977947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Lemma: If there is a satisfiable SAT assignment, then there is a satisfiable 3-SAT assignment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C4B9DAB-66E1-A78A-6D09-A50DE5CD639F}"/>
              </a:ext>
            </a:extLst>
          </p:cNvPr>
          <p:cNvSpPr/>
          <p:nvPr/>
        </p:nvSpPr>
        <p:spPr>
          <a:xfrm>
            <a:off x="18851880" y="4694849"/>
            <a:ext cx="754380" cy="45402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63500" cap="flat">
            <a:solidFill>
              <a:schemeClr val="accent5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1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CA45436-135C-F9F6-B735-1A1387F36C4B}"/>
              </a:ext>
            </a:extLst>
          </p:cNvPr>
          <p:cNvSpPr/>
          <p:nvPr/>
        </p:nvSpPr>
        <p:spPr>
          <a:xfrm>
            <a:off x="18009870" y="6630987"/>
            <a:ext cx="754380" cy="45402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63500" cap="flat">
            <a:solidFill>
              <a:schemeClr val="accent5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20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1</a:t>
            </a:r>
            <a:endParaRPr lang="en-US" sz="20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9C8874B3-6E36-8C67-733E-81A0C6837D63}"/>
              </a:ext>
            </a:extLst>
          </p:cNvPr>
          <p:cNvSpPr/>
          <p:nvPr/>
        </p:nvSpPr>
        <p:spPr>
          <a:xfrm>
            <a:off x="17761498" y="8290528"/>
            <a:ext cx="754380" cy="45402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63500" cap="flat">
            <a:solidFill>
              <a:schemeClr val="accent5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20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1</a:t>
            </a:r>
            <a:endParaRPr lang="en-US" sz="20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4BAD5244-E9F4-6209-8B53-7FC055DFC606}"/>
              </a:ext>
            </a:extLst>
          </p:cNvPr>
          <p:cNvSpPr/>
          <p:nvPr/>
        </p:nvSpPr>
        <p:spPr>
          <a:xfrm>
            <a:off x="17761498" y="10431655"/>
            <a:ext cx="754380" cy="45402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63500" cap="flat">
            <a:solidFill>
              <a:schemeClr val="accent5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20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1</a:t>
            </a:r>
            <a:endParaRPr lang="en-US" sz="20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278FEF87-9E61-FF1E-9814-D43D5FC1B8B4}"/>
              </a:ext>
            </a:extLst>
          </p:cNvPr>
          <p:cNvSpPr/>
          <p:nvPr/>
        </p:nvSpPr>
        <p:spPr>
          <a:xfrm>
            <a:off x="18851880" y="4123288"/>
            <a:ext cx="754380" cy="45402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63500" cap="flat">
            <a:solidFill>
              <a:schemeClr val="accent5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1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E7D1C67A-D493-B245-F99D-4749D52CEA06}"/>
              </a:ext>
            </a:extLst>
          </p:cNvPr>
          <p:cNvSpPr/>
          <p:nvPr/>
        </p:nvSpPr>
        <p:spPr>
          <a:xfrm>
            <a:off x="18851880" y="3620232"/>
            <a:ext cx="754380" cy="45402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63500" cap="flat">
            <a:solidFill>
              <a:schemeClr val="accent5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1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52547EFA-7AA3-761B-0E9D-0227390A0A46}"/>
              </a:ext>
            </a:extLst>
          </p:cNvPr>
          <p:cNvSpPr/>
          <p:nvPr/>
        </p:nvSpPr>
        <p:spPr>
          <a:xfrm>
            <a:off x="18851880" y="3071850"/>
            <a:ext cx="754380" cy="45402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63500" cap="flat">
            <a:solidFill>
              <a:schemeClr val="accent5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1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CF4FCC35-8C8C-1D03-17F6-B7A6D9CDB86A}"/>
              </a:ext>
            </a:extLst>
          </p:cNvPr>
          <p:cNvSpPr/>
          <p:nvPr/>
        </p:nvSpPr>
        <p:spPr>
          <a:xfrm>
            <a:off x="18009870" y="6090800"/>
            <a:ext cx="754380" cy="45402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63500" cap="flat">
            <a:solidFill>
              <a:schemeClr val="accent5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1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295C8455-995F-7F78-2923-0740CEDB0EEA}"/>
              </a:ext>
            </a:extLst>
          </p:cNvPr>
          <p:cNvSpPr/>
          <p:nvPr/>
        </p:nvSpPr>
        <p:spPr>
          <a:xfrm>
            <a:off x="684684" y="11299810"/>
            <a:ext cx="23014631" cy="1962057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Start with a SAT assignment and build a satisfiable 3-SAT assignment using it.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ndy: A problem on leetcode">
                <a:extLst>
                  <a:ext uri="{FF2B5EF4-FFF2-40B4-BE49-F238E27FC236}">
                    <a16:creationId xmlns:a16="http://schemas.microsoft.com/office/drawing/2014/main" id="{2D0AEABC-0240-597A-2363-05C8A39E759C}"/>
                  </a:ext>
                </a:extLst>
              </p:cNvPr>
              <p:cNvSpPr/>
              <p:nvPr/>
            </p:nvSpPr>
            <p:spPr>
              <a:xfrm>
                <a:off x="9856676" y="8995825"/>
                <a:ext cx="4440605" cy="1934740"/>
              </a:xfrm>
              <a:prstGeom prst="roundRect">
                <a:avLst>
                  <a:gd name="adj" fmla="val 1661"/>
                </a:avLst>
              </a:prstGeom>
              <a:gradFill>
                <a:gsLst>
                  <a:gs pos="0">
                    <a:srgbClr val="FF40FF">
                      <a:alpha val="93276"/>
                    </a:srgbClr>
                  </a:gs>
                  <a:gs pos="100000">
                    <a:srgbClr val="FF2600">
                      <a:alpha val="93276"/>
                    </a:srgbClr>
                  </a:gs>
                </a:gsLst>
                <a:lin ang="5460000" scaled="0"/>
              </a:gradFill>
              <a:ln w="12700">
                <a:solidFill>
                  <a:srgbClr val="000000">
                    <a:alpha val="93276"/>
                  </a:srgbClr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anchor="ctr"/>
              <a:lstStyle>
                <a:lvl1pPr algn="ctr" defTabSz="825500">
                  <a:lnSpc>
                    <a:spcPct val="100000"/>
                  </a:lnSpc>
                  <a:spcBef>
                    <a:spcPts val="0"/>
                  </a:spcBef>
                  <a:defRPr sz="20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lvl1pPr>
              </a:lstStyle>
              <a:p>
                <a:r>
                  <a:rPr lang="en-US" sz="4800" dirty="0"/>
                  <a:t>What about clause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41</m:t>
                        </m:r>
                      </m:sub>
                    </m:sSub>
                  </m:oMath>
                </a14:m>
                <a:r>
                  <a:rPr lang="en-US" sz="4800" dirty="0"/>
                  <a:t>?</a:t>
                </a:r>
                <a:endParaRPr sz="4800" dirty="0"/>
              </a:p>
            </p:txBody>
          </p:sp>
        </mc:Choice>
        <mc:Fallback xmlns="">
          <p:sp>
            <p:nvSpPr>
              <p:cNvPr id="2" name="Candy: A problem on leetcode">
                <a:extLst>
                  <a:ext uri="{FF2B5EF4-FFF2-40B4-BE49-F238E27FC236}">
                    <a16:creationId xmlns:a16="http://schemas.microsoft.com/office/drawing/2014/main" id="{2D0AEABC-0240-597A-2363-05C8A39E75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676" y="8995825"/>
                <a:ext cx="4440605" cy="1934740"/>
              </a:xfrm>
              <a:prstGeom prst="roundRect">
                <a:avLst>
                  <a:gd name="adj" fmla="val 1661"/>
                </a:avLst>
              </a:prstGeom>
              <a:blipFill>
                <a:blip r:embed="rId7"/>
                <a:stretch>
                  <a:fillRect/>
                </a:stretch>
              </a:blipFill>
              <a:ln w="12700">
                <a:solidFill>
                  <a:srgbClr val="000000">
                    <a:alpha val="93276"/>
                  </a:srgbClr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8630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A8EAD4-7C08-AF66-B0F6-E2FAA2D078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C1CAC07B-606D-0182-60C0-9A8581448261}"/>
                  </a:ext>
                </a:extLst>
              </p:cNvPr>
              <p:cNvSpPr/>
              <p:nvPr/>
            </p:nvSpPr>
            <p:spPr>
              <a:xfrm>
                <a:off x="684686" y="3113449"/>
                <a:ext cx="8253574" cy="7447871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  <m:r>
                        <a:rPr lang="en-US" sz="6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6000" dirty="0">
                  <a:solidFill>
                    <a:srgbClr val="C0000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6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6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6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6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3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6000" dirty="0">
                  <a:solidFill>
                    <a:srgbClr val="FF000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3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4</m:t>
                              </m:r>
                            </m:sub>
                          </m:sSub>
                        </m:e>
                      </m:acc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4</m:t>
                          </m:r>
                        </m:sub>
                      </m:sSub>
                      <m:r>
                        <a:rPr lang="en-US" sz="6000" i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6000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  <m:r>
                        <a:rPr lang="en-US" sz="6000" i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6000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i="1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i="1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6000" b="0" i="1" smtClean="0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6</m:t>
                              </m:r>
                            </m:sub>
                          </m:sSub>
                        </m:e>
                      </m:acc>
                      <m:r>
                        <a:rPr lang="en-US" sz="6000" i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6000" b="0" i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b="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7</m:t>
                          </m:r>
                        </m:sub>
                      </m:sSub>
                    </m:oMath>
                  </m:oMathPara>
                </a14:m>
                <a:endParaRPr lang="en-US" sz="6000" dirty="0">
                  <a:solidFill>
                    <a:schemeClr val="accent3">
                      <a:lumMod val="50000"/>
                    </a:schemeClr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…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…</m:t>
                      </m:r>
                    </m:oMath>
                  </m:oMathPara>
                </a14:m>
                <a:endParaRPr lang="en-US" sz="6000" b="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…</m:t>
                      </m:r>
                    </m:oMath>
                  </m:oMathPara>
                </a14:m>
                <a:endParaRPr lang="en-US" sz="6000" b="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C1CAC07B-606D-0182-60C0-9A85814482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6" y="3113449"/>
                <a:ext cx="8253574" cy="7447871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F9178596-1FE1-8108-A1C2-CDAE0D1715B2}"/>
                  </a:ext>
                </a:extLst>
              </p:cNvPr>
              <p:cNvSpPr/>
              <p:nvPr/>
            </p:nvSpPr>
            <p:spPr>
              <a:xfrm>
                <a:off x="15215697" y="5594300"/>
                <a:ext cx="4878243" cy="1901050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  <m:r>
                        <a:rPr lang="en-US" sz="36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3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∨</m:t>
                          </m:r>
                          <m:r>
                            <a:rPr lang="en-US" sz="3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36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3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3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36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3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sym typeface="Helvetica Neue Medium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sym typeface="Helvetica Neue Medium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sym typeface="Helvetica Neue Medium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</m:acc>
                          <m:r>
                            <a:rPr lang="en-US" sz="3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∨</m:t>
                          </m:r>
                          <m:r>
                            <a:rPr lang="en-US" sz="3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36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3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3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F9178596-1FE1-8108-A1C2-CDAE0D1715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15697" y="5594300"/>
                <a:ext cx="4878243" cy="1901050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25314906-A40F-9FB8-EC43-39577CE824CE}"/>
                  </a:ext>
                </a:extLst>
              </p:cNvPr>
              <p:cNvSpPr/>
              <p:nvPr/>
            </p:nvSpPr>
            <p:spPr>
              <a:xfrm>
                <a:off x="15215697" y="2750480"/>
                <a:ext cx="4878243" cy="2644480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11</m:t>
                          </m:r>
                        </m:sub>
                      </m:sSub>
                      <m:r>
                        <a:rPr lang="en-US" sz="36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∨</m:t>
                          </m:r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𝑦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36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600" dirty="0">
                  <a:solidFill>
                    <a:srgbClr val="C0000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12</m:t>
                          </m:r>
                        </m:sub>
                      </m:sSub>
                      <m:r>
                        <a:rPr lang="en-US" sz="36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sym typeface="Helvetica Neue Medium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sym typeface="Helvetica Neue Medium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sym typeface="Helvetica Neue Medium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acc>
                          <m: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∨</m:t>
                          </m:r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𝑦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36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600" dirty="0">
                  <a:solidFill>
                    <a:srgbClr val="C0000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3</m:t>
                          </m:r>
                        </m:sub>
                      </m:sSub>
                      <m:r>
                        <a:rPr lang="en-US" sz="36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𝑦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  <m:r>
                        <a:rPr lang="en-US" sz="36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600" dirty="0">
                  <a:solidFill>
                    <a:srgbClr val="C0000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4</m:t>
                          </m:r>
                        </m:sub>
                      </m:sSub>
                      <m:r>
                        <a:rPr lang="en-US" sz="36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3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  <m:r>
                        <a:rPr lang="en-US" sz="36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600" dirty="0">
                  <a:solidFill>
                    <a:srgbClr val="C0000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25314906-A40F-9FB8-EC43-39577CE824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15697" y="2750480"/>
                <a:ext cx="4878243" cy="2644480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E41C344B-A260-3742-BA2D-6FCAF80EAE29}"/>
                  </a:ext>
                </a:extLst>
              </p:cNvPr>
              <p:cNvSpPr/>
              <p:nvPr/>
            </p:nvSpPr>
            <p:spPr>
              <a:xfrm>
                <a:off x="15215697" y="7860152"/>
                <a:ext cx="4878243" cy="1298531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3</m:t>
                          </m:r>
                        </m:sub>
                      </m:sSub>
                      <m:r>
                        <a:rPr lang="en-US" sz="36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36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36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36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6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6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4</m:t>
                              </m:r>
                            </m:sub>
                          </m:sSub>
                        </m:e>
                      </m:acc>
                      <m:r>
                        <a:rPr lang="en-US" sz="36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36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sz="36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E41C344B-A260-3742-BA2D-6FCAF80EAE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15697" y="7860152"/>
                <a:ext cx="4878243" cy="1298531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6871044C-7BA6-1ED3-E857-AE438BFB28FB}"/>
                  </a:ext>
                </a:extLst>
              </p:cNvPr>
              <p:cNvSpPr/>
              <p:nvPr/>
            </p:nvSpPr>
            <p:spPr>
              <a:xfrm>
                <a:off x="15215697" y="9523485"/>
                <a:ext cx="4878243" cy="1675198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41</m:t>
                          </m:r>
                        </m:sub>
                      </m:sSub>
                      <m:r>
                        <a:rPr lang="en-US" sz="3600" i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r>
                        <a:rPr lang="en-US" sz="3600" i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𝑦</m:t>
                      </m:r>
                      <m:r>
                        <a:rPr lang="en-US" sz="3600" i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3600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  <m:r>
                        <a:rPr lang="en-US" sz="3600" i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3600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600" i="1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600" i="1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6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3600" dirty="0">
                  <a:solidFill>
                    <a:schemeClr val="accent3">
                      <a:lumMod val="50000"/>
                    </a:schemeClr>
                  </a:solidFill>
                  <a:latin typeface="Bradley Hand" pitchFamily="2" charset="77"/>
                  <a:sym typeface="Helvetica Neue Medium"/>
                </a:endParaRPr>
              </a:p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4</m:t>
                          </m:r>
                          <m:r>
                            <a:rPr lang="en-US" sz="3600" b="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3600" i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US" sz="3600" b="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r>
                            <a:rPr lang="en-US" sz="3600" b="0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𝑦</m:t>
                          </m:r>
                        </m:e>
                      </m:acc>
                      <m:r>
                        <a:rPr lang="en-US" sz="3600" i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3600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3600" i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3600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7</m:t>
                          </m:r>
                        </m:sub>
                      </m:sSub>
                    </m:oMath>
                  </m:oMathPara>
                </a14:m>
                <a:endParaRPr lang="en-US" sz="3600" dirty="0">
                  <a:solidFill>
                    <a:schemeClr val="accent3">
                      <a:lumMod val="50000"/>
                    </a:schemeClr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6871044C-7BA6-1ED3-E857-AE438BFB28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15697" y="9523485"/>
                <a:ext cx="4878243" cy="1675198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88C1BBC-7185-E11B-4020-C59A318BD02E}"/>
              </a:ext>
            </a:extLst>
          </p:cNvPr>
          <p:cNvSpPr/>
          <p:nvPr/>
        </p:nvSpPr>
        <p:spPr>
          <a:xfrm>
            <a:off x="684686" y="407731"/>
            <a:ext cx="23014631" cy="1977947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Lemma: If there is a satisfiable SAT assignment, then there is a satisfiable 3-SAT assignment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60F078F-ED7B-E5BA-41AA-AC26199A4764}"/>
              </a:ext>
            </a:extLst>
          </p:cNvPr>
          <p:cNvSpPr/>
          <p:nvPr/>
        </p:nvSpPr>
        <p:spPr>
          <a:xfrm>
            <a:off x="18851880" y="4694849"/>
            <a:ext cx="754380" cy="45402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63500" cap="flat">
            <a:solidFill>
              <a:schemeClr val="accent5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1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5F663CB-6201-C73F-73C2-FE1D799B1CB8}"/>
              </a:ext>
            </a:extLst>
          </p:cNvPr>
          <p:cNvSpPr/>
          <p:nvPr/>
        </p:nvSpPr>
        <p:spPr>
          <a:xfrm>
            <a:off x="18009870" y="6630987"/>
            <a:ext cx="754380" cy="45402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63500" cap="flat">
            <a:solidFill>
              <a:schemeClr val="accent5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20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1</a:t>
            </a:r>
            <a:endParaRPr lang="en-US" sz="20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C77F879B-D575-E8ED-E5C6-54FD2FD4E51D}"/>
              </a:ext>
            </a:extLst>
          </p:cNvPr>
          <p:cNvSpPr/>
          <p:nvPr/>
        </p:nvSpPr>
        <p:spPr>
          <a:xfrm>
            <a:off x="17761498" y="8290528"/>
            <a:ext cx="754380" cy="45402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63500" cap="flat">
            <a:solidFill>
              <a:schemeClr val="accent5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20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1</a:t>
            </a:r>
            <a:endParaRPr lang="en-US" sz="20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0B3F68C8-1E17-D905-01A2-39FAA626A572}"/>
              </a:ext>
            </a:extLst>
          </p:cNvPr>
          <p:cNvSpPr/>
          <p:nvPr/>
        </p:nvSpPr>
        <p:spPr>
          <a:xfrm>
            <a:off x="17761498" y="10431655"/>
            <a:ext cx="754380" cy="45402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63500" cap="flat">
            <a:solidFill>
              <a:schemeClr val="accent5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20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1</a:t>
            </a:r>
            <a:endParaRPr lang="en-US" sz="20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C14C7639-AC80-EF2E-EAFD-D2DF60D675F2}"/>
              </a:ext>
            </a:extLst>
          </p:cNvPr>
          <p:cNvSpPr/>
          <p:nvPr/>
        </p:nvSpPr>
        <p:spPr>
          <a:xfrm>
            <a:off x="18851880" y="4123288"/>
            <a:ext cx="754380" cy="45402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63500" cap="flat">
            <a:solidFill>
              <a:schemeClr val="accent5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1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FDA79B0B-5818-C2AA-8FDB-E6C4B09FEEB8}"/>
              </a:ext>
            </a:extLst>
          </p:cNvPr>
          <p:cNvSpPr/>
          <p:nvPr/>
        </p:nvSpPr>
        <p:spPr>
          <a:xfrm>
            <a:off x="18851880" y="3620232"/>
            <a:ext cx="754380" cy="45402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63500" cap="flat">
            <a:solidFill>
              <a:schemeClr val="accent5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1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8182E43C-3576-4BBD-7598-3566CD8E41DF}"/>
              </a:ext>
            </a:extLst>
          </p:cNvPr>
          <p:cNvSpPr/>
          <p:nvPr/>
        </p:nvSpPr>
        <p:spPr>
          <a:xfrm>
            <a:off x="18851880" y="3071850"/>
            <a:ext cx="754380" cy="45402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63500" cap="flat">
            <a:solidFill>
              <a:schemeClr val="accent5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1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5265C634-9063-4799-CCC9-F2E72CF3A6AA}"/>
              </a:ext>
            </a:extLst>
          </p:cNvPr>
          <p:cNvSpPr/>
          <p:nvPr/>
        </p:nvSpPr>
        <p:spPr>
          <a:xfrm>
            <a:off x="18009870" y="6090800"/>
            <a:ext cx="754380" cy="45402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63500" cap="flat">
            <a:solidFill>
              <a:schemeClr val="accent5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1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26CDFCFD-E4EB-0B6F-A06A-F1C55C2CAD4C}"/>
              </a:ext>
            </a:extLst>
          </p:cNvPr>
          <p:cNvSpPr/>
          <p:nvPr/>
        </p:nvSpPr>
        <p:spPr>
          <a:xfrm>
            <a:off x="684684" y="11299810"/>
            <a:ext cx="23014631" cy="1962057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Start with a SAT assignment and build a satisfiable 3-SAT assignment using it.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CE022AE-7BD6-A7F1-B1C0-EF33928275C8}"/>
              </a:ext>
            </a:extLst>
          </p:cNvPr>
          <p:cNvSpPr/>
          <p:nvPr/>
        </p:nvSpPr>
        <p:spPr>
          <a:xfrm>
            <a:off x="17007118" y="9835398"/>
            <a:ext cx="754380" cy="45402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63500" cap="flat">
            <a:solidFill>
              <a:schemeClr val="accent5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20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1</a:t>
            </a:r>
            <a:endParaRPr lang="en-US" sz="20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84116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2A8998-9845-CBDB-2A44-41946E0B26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C34648C8-3968-2D0E-B8AB-9DEECF0A3BB2}"/>
                  </a:ext>
                </a:extLst>
              </p:cNvPr>
              <p:cNvSpPr/>
              <p:nvPr/>
            </p:nvSpPr>
            <p:spPr>
              <a:xfrm>
                <a:off x="0" y="4611303"/>
                <a:ext cx="8484148" cy="1298531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54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5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5</m:t>
                          </m:r>
                        </m:sub>
                      </m:sSub>
                      <m:r>
                        <a:rPr lang="en-US" sz="54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5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5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5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  <m:r>
                        <a:rPr lang="en-US" sz="54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5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5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5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5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6</m:t>
                              </m:r>
                            </m:sub>
                          </m:sSub>
                        </m:e>
                      </m:acc>
                      <m:r>
                        <a:rPr lang="en-US" sz="54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5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5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5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54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5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5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5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7</m:t>
                          </m:r>
                        </m:sub>
                      </m:sSub>
                      <m:r>
                        <a:rPr lang="en-US" sz="5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5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C34648C8-3968-2D0E-B8AB-9DEECF0A3B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611303"/>
                <a:ext cx="8484148" cy="1298531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Arc 5">
            <a:extLst>
              <a:ext uri="{FF2B5EF4-FFF2-40B4-BE49-F238E27FC236}">
                <a16:creationId xmlns:a16="http://schemas.microsoft.com/office/drawing/2014/main" id="{9255E45A-3290-20E9-2180-ACDDDD7F4984}"/>
              </a:ext>
            </a:extLst>
          </p:cNvPr>
          <p:cNvSpPr/>
          <p:nvPr/>
        </p:nvSpPr>
        <p:spPr>
          <a:xfrm>
            <a:off x="8484148" y="4013200"/>
            <a:ext cx="6803217" cy="2844800"/>
          </a:xfrm>
          <a:prstGeom prst="arc">
            <a:avLst>
              <a:gd name="adj1" fmla="val 11058962"/>
              <a:gd name="adj2" fmla="val 21282757"/>
            </a:avLst>
          </a:prstGeom>
          <a:noFill/>
          <a:ln w="127000" cap="flat">
            <a:solidFill>
              <a:schemeClr val="accent6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37CD91F4-09C1-4B2A-6AD4-FF641CF47B79}"/>
                  </a:ext>
                </a:extLst>
              </p:cNvPr>
              <p:cNvSpPr/>
              <p:nvPr/>
            </p:nvSpPr>
            <p:spPr>
              <a:xfrm>
                <a:off x="15512877" y="3651182"/>
                <a:ext cx="6585123" cy="4784158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51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𝑦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4</m:t>
                              </m:r>
                            </m:sub>
                          </m:sSub>
                        </m:e>
                      </m:acc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52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𝑦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5</m:t>
                          </m:r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3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7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37CD91F4-09C1-4B2A-6AD4-FF641CF47B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12877" y="3651182"/>
                <a:ext cx="6585123" cy="4784158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402680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744DCA-9B10-4B30-A9C9-007BE9DFF8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2B2CEDEB-154D-1654-6F3D-06F79D49D158}"/>
                  </a:ext>
                </a:extLst>
              </p:cNvPr>
              <p:cNvSpPr/>
              <p:nvPr/>
            </p:nvSpPr>
            <p:spPr>
              <a:xfrm>
                <a:off x="0" y="4611303"/>
                <a:ext cx="8484148" cy="1298531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54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5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5</m:t>
                          </m:r>
                        </m:sub>
                      </m:sSub>
                      <m:r>
                        <a:rPr lang="en-US" sz="54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5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5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5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  <m:r>
                        <a:rPr lang="en-US" sz="54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5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5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5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5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6</m:t>
                              </m:r>
                            </m:sub>
                          </m:sSub>
                        </m:e>
                      </m:acc>
                      <m:r>
                        <a:rPr lang="en-US" sz="54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5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5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5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54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5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5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5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7</m:t>
                          </m:r>
                        </m:sub>
                      </m:sSub>
                      <m:r>
                        <a:rPr lang="en-US" sz="5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5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2B2CEDEB-154D-1654-6F3D-06F79D49D1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611303"/>
                <a:ext cx="8484148" cy="1298531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Arc 5">
            <a:extLst>
              <a:ext uri="{FF2B5EF4-FFF2-40B4-BE49-F238E27FC236}">
                <a16:creationId xmlns:a16="http://schemas.microsoft.com/office/drawing/2014/main" id="{6153AB66-13D6-684D-4430-B052F9D9A2CF}"/>
              </a:ext>
            </a:extLst>
          </p:cNvPr>
          <p:cNvSpPr/>
          <p:nvPr/>
        </p:nvSpPr>
        <p:spPr>
          <a:xfrm>
            <a:off x="8484148" y="4013200"/>
            <a:ext cx="6803217" cy="2844800"/>
          </a:xfrm>
          <a:prstGeom prst="arc">
            <a:avLst>
              <a:gd name="adj1" fmla="val 11058962"/>
              <a:gd name="adj2" fmla="val 21282757"/>
            </a:avLst>
          </a:prstGeom>
          <a:noFill/>
          <a:ln w="127000" cap="flat">
            <a:solidFill>
              <a:schemeClr val="accent6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4DAA88D5-948A-8655-0898-E88D8D73A4AA}"/>
                  </a:ext>
                </a:extLst>
              </p:cNvPr>
              <p:cNvSpPr/>
              <p:nvPr/>
            </p:nvSpPr>
            <p:spPr>
              <a:xfrm>
                <a:off x="15512877" y="3651182"/>
                <a:ext cx="6585123" cy="4784158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51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𝑦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6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52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𝑦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5</m:t>
                          </m:r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3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7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4DAA88D5-948A-8655-0898-E88D8D73A4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12877" y="3651182"/>
                <a:ext cx="6585123" cy="4784158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7397EE37-9F4D-2CF3-4F0F-3D9524E409C4}"/>
              </a:ext>
            </a:extLst>
          </p:cNvPr>
          <p:cNvSpPr/>
          <p:nvPr/>
        </p:nvSpPr>
        <p:spPr>
          <a:xfrm>
            <a:off x="6034318" y="5067935"/>
            <a:ext cx="754380" cy="45402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63500" cap="flat">
            <a:solidFill>
              <a:schemeClr val="accent5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20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1</a:t>
            </a:r>
            <a:endParaRPr lang="en-US" sz="20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30757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090673-37B2-1324-F8F8-54A7877E54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D95DD9B4-2911-E21A-DD0B-A7EB54567CB7}"/>
                  </a:ext>
                </a:extLst>
              </p:cNvPr>
              <p:cNvSpPr/>
              <p:nvPr/>
            </p:nvSpPr>
            <p:spPr>
              <a:xfrm>
                <a:off x="684684" y="501908"/>
                <a:ext cx="23014631" cy="3311809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Satisfiability (SAT): Given n </a:t>
                </a:r>
                <a:r>
                  <a:rPr lang="en-US" sz="6000" dirty="0" err="1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boolean</a:t>
                </a: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variables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𝑥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1</m:t>
                        </m:r>
                      </m:sub>
                    </m:sSub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,</m:t>
                    </m:r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𝑥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2</m:t>
                        </m:r>
                      </m:sub>
                    </m:sSub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,…,</m:t>
                    </m:r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𝑥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and m clauses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𝐶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1</m:t>
                        </m:r>
                      </m:sub>
                    </m:sSub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,</m:t>
                    </m:r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𝐶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2</m:t>
                        </m:r>
                      </m:sub>
                    </m:sSub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,…,</m:t>
                    </m:r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𝐶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. Is there an assignment of values to </a:t>
                </a:r>
                <a:r>
                  <a:rPr lang="en-US" sz="6000" dirty="0" err="1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boolean</a:t>
                </a: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variables such that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𝐶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1</m:t>
                        </m:r>
                      </m:sub>
                    </m:sSub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∧</m:t>
                    </m:r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𝐶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2</m:t>
                        </m:r>
                      </m:sub>
                    </m:sSub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∧…∧</m:t>
                    </m:r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𝐶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is satisfiable?</a:t>
                </a:r>
              </a:p>
            </p:txBody>
          </p:sp>
        </mc:Choice>
        <mc:Fallback xmlns="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D95DD9B4-2911-E21A-DD0B-A7EB54567C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4" y="501908"/>
                <a:ext cx="23014631" cy="3311809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56E77C48-71AB-75AF-A2F4-018D29720740}"/>
                  </a:ext>
                </a:extLst>
              </p:cNvPr>
              <p:cNvSpPr/>
              <p:nvPr/>
            </p:nvSpPr>
            <p:spPr>
              <a:xfrm>
                <a:off x="879614" y="5034922"/>
                <a:ext cx="23014631" cy="6129264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Satisfiability (3-SAT): Given n </a:t>
                </a:r>
                <a:r>
                  <a:rPr lang="en-US" sz="6000" dirty="0" err="1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boolean</a:t>
                </a: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variables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𝑥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1</m:t>
                        </m:r>
                      </m:sub>
                    </m:sSub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,</m:t>
                    </m:r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𝑥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2</m:t>
                        </m:r>
                      </m:sub>
                    </m:sSub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,…,</m:t>
                    </m:r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𝑥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and m clauses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𝐶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1</m:t>
                        </m:r>
                      </m:sub>
                    </m:sSub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,</m:t>
                    </m:r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𝐶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2</m:t>
                        </m:r>
                      </m:sub>
                    </m:sSub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,…,</m:t>
                    </m:r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𝐶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where </a:t>
                </a:r>
                <a:r>
                  <a:rPr lang="en-US" sz="7200" dirty="0">
                    <a:solidFill>
                      <a:schemeClr val="tx1"/>
                    </a:solidFill>
                    <a:latin typeface="Bradley Hand" pitchFamily="2" charset="77"/>
                    <a:sym typeface="Helvetica Neue Medium"/>
                  </a:rPr>
                  <a:t>each clause has exactly 3 </a:t>
                </a:r>
                <a:r>
                  <a:rPr lang="en-US" sz="7200" dirty="0" err="1">
                    <a:solidFill>
                      <a:schemeClr val="tx1"/>
                    </a:solidFill>
                    <a:latin typeface="Bradley Hand" pitchFamily="2" charset="77"/>
                    <a:sym typeface="Helvetica Neue Medium"/>
                  </a:rPr>
                  <a:t>boolean</a:t>
                </a:r>
                <a:r>
                  <a:rPr lang="en-US" sz="7200" dirty="0">
                    <a:solidFill>
                      <a:schemeClr val="tx1"/>
                    </a:solidFill>
                    <a:latin typeface="Bradley Hand" pitchFamily="2" charset="77"/>
                    <a:sym typeface="Helvetica Neue Medium"/>
                  </a:rPr>
                  <a:t> variables</a:t>
                </a: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. Is there an assignment of values to </a:t>
                </a:r>
                <a:r>
                  <a:rPr lang="en-US" sz="6000" dirty="0" err="1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boolean</a:t>
                </a: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variables such that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𝐶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1</m:t>
                        </m:r>
                      </m:sub>
                    </m:sSub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∧</m:t>
                    </m:r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𝐶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2</m:t>
                        </m:r>
                      </m:sub>
                    </m:sSub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∧…∧</m:t>
                    </m:r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𝐶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is satisfiable?</a:t>
                </a:r>
              </a:p>
            </p:txBody>
          </p:sp>
        </mc:Choice>
        <mc:Fallback xmlns="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56E77C48-71AB-75AF-A2F4-018D297207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614" y="5034922"/>
                <a:ext cx="23014631" cy="6129264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323020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23ED64-5834-A959-53C1-29CB304D10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948DBD21-2B9A-789E-89FB-87AA0AA07141}"/>
                  </a:ext>
                </a:extLst>
              </p:cNvPr>
              <p:cNvSpPr/>
              <p:nvPr/>
            </p:nvSpPr>
            <p:spPr>
              <a:xfrm>
                <a:off x="0" y="4611303"/>
                <a:ext cx="8484148" cy="1298531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54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5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5</m:t>
                          </m:r>
                        </m:sub>
                      </m:sSub>
                      <m:r>
                        <a:rPr lang="en-US" sz="54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5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5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5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  <m:r>
                        <a:rPr lang="en-US" sz="54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5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5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5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5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6</m:t>
                              </m:r>
                            </m:sub>
                          </m:sSub>
                        </m:e>
                      </m:acc>
                      <m:r>
                        <a:rPr lang="en-US" sz="54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5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5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5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54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5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5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5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7</m:t>
                          </m:r>
                        </m:sub>
                      </m:sSub>
                      <m:r>
                        <a:rPr lang="en-US" sz="5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5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948DBD21-2B9A-789E-89FB-87AA0AA071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611303"/>
                <a:ext cx="8484148" cy="1298531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Arc 5">
            <a:extLst>
              <a:ext uri="{FF2B5EF4-FFF2-40B4-BE49-F238E27FC236}">
                <a16:creationId xmlns:a16="http://schemas.microsoft.com/office/drawing/2014/main" id="{154D8FBF-1D29-9ABC-2171-2FF05B50B928}"/>
              </a:ext>
            </a:extLst>
          </p:cNvPr>
          <p:cNvSpPr/>
          <p:nvPr/>
        </p:nvSpPr>
        <p:spPr>
          <a:xfrm>
            <a:off x="8484148" y="4013200"/>
            <a:ext cx="6803217" cy="2844800"/>
          </a:xfrm>
          <a:prstGeom prst="arc">
            <a:avLst>
              <a:gd name="adj1" fmla="val 11058962"/>
              <a:gd name="adj2" fmla="val 21282757"/>
            </a:avLst>
          </a:prstGeom>
          <a:noFill/>
          <a:ln w="127000" cap="flat">
            <a:solidFill>
              <a:schemeClr val="accent6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637E6DB3-59D3-0FD7-0E1F-FD84F9D5C485}"/>
                  </a:ext>
                </a:extLst>
              </p:cNvPr>
              <p:cNvSpPr/>
              <p:nvPr/>
            </p:nvSpPr>
            <p:spPr>
              <a:xfrm>
                <a:off x="15512877" y="3651182"/>
                <a:ext cx="6585123" cy="4784158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51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𝑦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4</m:t>
                              </m:r>
                            </m:sub>
                          </m:sSub>
                        </m:e>
                      </m:acc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52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𝑦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5</m:t>
                          </m:r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3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7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637E6DB3-59D3-0FD7-0E1F-FD84F9D5C4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12877" y="3651182"/>
                <a:ext cx="6585123" cy="4784158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D8CBC51-7A2C-C540-6645-7759C21D9FEB}"/>
              </a:ext>
            </a:extLst>
          </p:cNvPr>
          <p:cNvSpPr/>
          <p:nvPr/>
        </p:nvSpPr>
        <p:spPr>
          <a:xfrm>
            <a:off x="19361698" y="6858000"/>
            <a:ext cx="754380" cy="45402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63500" cap="flat">
            <a:solidFill>
              <a:schemeClr val="accent5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20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1</a:t>
            </a:r>
            <a:endParaRPr lang="en-US" sz="20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30903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3A8D22-6786-A4F0-C25B-9974917DAB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33443B08-BF1D-D4CB-652D-B866C0A65994}"/>
                  </a:ext>
                </a:extLst>
              </p:cNvPr>
              <p:cNvSpPr/>
              <p:nvPr/>
            </p:nvSpPr>
            <p:spPr>
              <a:xfrm>
                <a:off x="0" y="4611303"/>
                <a:ext cx="8484148" cy="1298531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54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5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5</m:t>
                          </m:r>
                        </m:sub>
                      </m:sSub>
                      <m:r>
                        <a:rPr lang="en-US" sz="54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5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5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5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  <m:r>
                        <a:rPr lang="en-US" sz="54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5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5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5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5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6</m:t>
                              </m:r>
                            </m:sub>
                          </m:sSub>
                        </m:e>
                      </m:acc>
                      <m:r>
                        <a:rPr lang="en-US" sz="54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5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5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5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54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5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5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5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7</m:t>
                          </m:r>
                        </m:sub>
                      </m:sSub>
                      <m:r>
                        <a:rPr lang="en-US" sz="5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5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33443B08-BF1D-D4CB-652D-B866C0A659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611303"/>
                <a:ext cx="8484148" cy="1298531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Arc 9">
            <a:extLst>
              <a:ext uri="{FF2B5EF4-FFF2-40B4-BE49-F238E27FC236}">
                <a16:creationId xmlns:a16="http://schemas.microsoft.com/office/drawing/2014/main" id="{8096C836-4FD8-46EE-7D25-2BC1BE8D6F6C}"/>
              </a:ext>
            </a:extLst>
          </p:cNvPr>
          <p:cNvSpPr/>
          <p:nvPr/>
        </p:nvSpPr>
        <p:spPr>
          <a:xfrm>
            <a:off x="8484148" y="4013200"/>
            <a:ext cx="6803217" cy="2844800"/>
          </a:xfrm>
          <a:prstGeom prst="arc">
            <a:avLst>
              <a:gd name="adj1" fmla="val 11058962"/>
              <a:gd name="adj2" fmla="val 21282757"/>
            </a:avLst>
          </a:prstGeom>
          <a:noFill/>
          <a:ln w="127000" cap="flat">
            <a:solidFill>
              <a:schemeClr val="accent6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BE3507E8-5E18-2F31-9DE9-D7B1F24CDE3D}"/>
                  </a:ext>
                </a:extLst>
              </p:cNvPr>
              <p:cNvSpPr/>
              <p:nvPr/>
            </p:nvSpPr>
            <p:spPr>
              <a:xfrm>
                <a:off x="15512877" y="3651182"/>
                <a:ext cx="6585123" cy="4784158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51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𝑦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4</m:t>
                              </m:r>
                            </m:sub>
                          </m:sSub>
                        </m:e>
                      </m:acc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52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𝑦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5</m:t>
                          </m:r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3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7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BE3507E8-5E18-2F31-9DE9-D7B1F24CDE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12877" y="3651182"/>
                <a:ext cx="6585123" cy="4784158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2BC313F2-2EC7-D720-8100-0D97B2919EB7}"/>
              </a:ext>
            </a:extLst>
          </p:cNvPr>
          <p:cNvSpPr/>
          <p:nvPr/>
        </p:nvSpPr>
        <p:spPr>
          <a:xfrm>
            <a:off x="19361698" y="6858000"/>
            <a:ext cx="754380" cy="45402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63500" cap="flat">
            <a:solidFill>
              <a:schemeClr val="accent5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20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1</a:t>
            </a:r>
            <a:endParaRPr lang="en-US" sz="20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2C53606E-360F-C808-D4F2-140AC25F1434}"/>
              </a:ext>
            </a:extLst>
          </p:cNvPr>
          <p:cNvSpPr/>
          <p:nvPr/>
        </p:nvSpPr>
        <p:spPr>
          <a:xfrm>
            <a:off x="20954278" y="5909834"/>
            <a:ext cx="754380" cy="45402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63500" cap="flat">
            <a:solidFill>
              <a:schemeClr val="accent5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20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1</a:t>
            </a:r>
            <a:endParaRPr lang="en-US" sz="20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AB0C727-E6EF-370E-A925-CE65DACB4CF3}"/>
              </a:ext>
            </a:extLst>
          </p:cNvPr>
          <p:cNvSpPr/>
          <p:nvPr/>
        </p:nvSpPr>
        <p:spPr>
          <a:xfrm>
            <a:off x="17791978" y="4981575"/>
            <a:ext cx="754380" cy="45402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63500" cap="flat">
            <a:solidFill>
              <a:schemeClr val="accent5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20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1</a:t>
            </a:r>
            <a:endParaRPr lang="en-US" sz="20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298388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A5EBF8-D64E-2A8E-35CB-D482327183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F02E1162-50B1-8DC3-7D49-6AB81A1EEC7A}"/>
              </a:ext>
            </a:extLst>
          </p:cNvPr>
          <p:cNvSpPr/>
          <p:nvPr/>
        </p:nvSpPr>
        <p:spPr>
          <a:xfrm>
            <a:off x="684686" y="407731"/>
            <a:ext cx="23014631" cy="1977947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Lemma: If there is a satisfiable SAT assignment, then there is a satisfiable 3-SAT assignment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C5DB781-6439-8E0D-A86B-1BE93A5F8DE4}"/>
              </a:ext>
            </a:extLst>
          </p:cNvPr>
          <p:cNvSpPr/>
          <p:nvPr/>
        </p:nvSpPr>
        <p:spPr>
          <a:xfrm>
            <a:off x="684684" y="3074731"/>
            <a:ext cx="23014631" cy="1977947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Lemma(HW): If a 3-SAT instance is satisfiable, then the original SAT instance is also satisfiable.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ounded Rectangle 14">
                <a:extLst>
                  <a:ext uri="{FF2B5EF4-FFF2-40B4-BE49-F238E27FC236}">
                    <a16:creationId xmlns:a16="http://schemas.microsoft.com/office/drawing/2014/main" id="{33F3B48F-EAE6-2D7A-17E2-AA8AC0AC532C}"/>
                  </a:ext>
                </a:extLst>
              </p:cNvPr>
              <p:cNvSpPr/>
              <p:nvPr/>
            </p:nvSpPr>
            <p:spPr>
              <a:xfrm>
                <a:off x="684683" y="5907475"/>
                <a:ext cx="23014631" cy="1901050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SAT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≤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3-SAT</a:t>
                </a:r>
              </a:p>
            </p:txBody>
          </p:sp>
        </mc:Choice>
        <mc:Fallback xmlns="">
          <p:sp>
            <p:nvSpPr>
              <p:cNvPr id="15" name="Rounded Rectangle 14">
                <a:extLst>
                  <a:ext uri="{FF2B5EF4-FFF2-40B4-BE49-F238E27FC236}">
                    <a16:creationId xmlns:a16="http://schemas.microsoft.com/office/drawing/2014/main" id="{33F3B48F-EAE6-2D7A-17E2-AA8AC0AC53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3" y="5907475"/>
                <a:ext cx="23014631" cy="1901050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5672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9F4423-7639-F951-3EAA-588E1319CA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ndy: A problem on leetcode">
            <a:extLst>
              <a:ext uri="{FF2B5EF4-FFF2-40B4-BE49-F238E27FC236}">
                <a16:creationId xmlns:a16="http://schemas.microsoft.com/office/drawing/2014/main" id="{508F8420-EAD8-75F9-83CB-FD05D133FA28}"/>
              </a:ext>
            </a:extLst>
          </p:cNvPr>
          <p:cNvSpPr/>
          <p:nvPr/>
        </p:nvSpPr>
        <p:spPr>
          <a:xfrm>
            <a:off x="664063" y="340242"/>
            <a:ext cx="22731560" cy="12992986"/>
          </a:xfrm>
          <a:prstGeom prst="roundRect">
            <a:avLst>
              <a:gd name="adj" fmla="val 1661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1434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15000" dirty="0"/>
              <a:t>Even More Reductions</a:t>
            </a:r>
            <a:endParaRPr sz="15000" dirty="0"/>
          </a:p>
        </p:txBody>
      </p:sp>
    </p:spTree>
    <p:extLst>
      <p:ext uri="{BB962C8B-B14F-4D97-AF65-F5344CB8AC3E}">
        <p14:creationId xmlns:p14="http://schemas.microsoft.com/office/powerpoint/2010/main" val="174417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7FB87927-0181-8874-16C9-AA68F157EE7A}"/>
                  </a:ext>
                </a:extLst>
              </p:cNvPr>
              <p:cNvSpPr/>
              <p:nvPr/>
            </p:nvSpPr>
            <p:spPr>
              <a:xfrm>
                <a:off x="913283" y="672535"/>
                <a:ext cx="23014631" cy="1901050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3-SAT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≤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Independent Set</a:t>
                </a:r>
              </a:p>
            </p:txBody>
          </p:sp>
        </mc:Choice>
        <mc:Fallback xmlns="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7FB87927-0181-8874-16C9-AA68F157EE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283" y="672535"/>
                <a:ext cx="23014631" cy="1901050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17AFFDDA-65D4-6C6E-9B0F-7F6C54BE4BCB}"/>
                  </a:ext>
                </a:extLst>
              </p:cNvPr>
              <p:cNvSpPr/>
              <p:nvPr/>
            </p:nvSpPr>
            <p:spPr>
              <a:xfrm>
                <a:off x="684686" y="3113448"/>
                <a:ext cx="10670886" cy="9177789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3</m:t>
                          </m:r>
                        </m:sub>
                      </m:sSub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4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3</m:t>
                              </m:r>
                            </m:sub>
                          </m:sSub>
                        </m:e>
                      </m:acc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3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4</m:t>
                              </m:r>
                            </m:sub>
                          </m:sSub>
                        </m:e>
                      </m:acc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4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6</m:t>
                              </m:r>
                            </m:sub>
                          </m:sSub>
                        </m:e>
                      </m:acc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…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…</m:t>
                      </m:r>
                    </m:oMath>
                  </m:oMathPara>
                </a14:m>
                <a:endParaRPr lang="en-US" sz="6000" b="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…</m:t>
                      </m:r>
                    </m:oMath>
                  </m:oMathPara>
                </a14:m>
                <a:endParaRPr lang="en-US" sz="6000" b="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17AFFDDA-65D4-6C6E-9B0F-7F6C54BE4B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6" y="3113448"/>
                <a:ext cx="10670886" cy="9177789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FDD7C24-2567-E096-4B64-DE8124491676}"/>
              </a:ext>
            </a:extLst>
          </p:cNvPr>
          <p:cNvSpPr/>
          <p:nvPr/>
        </p:nvSpPr>
        <p:spPr>
          <a:xfrm>
            <a:off x="12191999" y="4421709"/>
            <a:ext cx="11507318" cy="3280633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Step 1) Construct a graph using an instance of 3-SAT</a:t>
            </a:r>
          </a:p>
        </p:txBody>
      </p:sp>
      <p:sp>
        <p:nvSpPr>
          <p:cNvPr id="5" name="Candy: A problem on leetcode">
            <a:extLst>
              <a:ext uri="{FF2B5EF4-FFF2-40B4-BE49-F238E27FC236}">
                <a16:creationId xmlns:a16="http://schemas.microsoft.com/office/drawing/2014/main" id="{CEC05456-D974-C7D6-2ADF-4DDAD2E26DD4}"/>
              </a:ext>
            </a:extLst>
          </p:cNvPr>
          <p:cNvSpPr/>
          <p:nvPr/>
        </p:nvSpPr>
        <p:spPr>
          <a:xfrm>
            <a:off x="12191999" y="8820212"/>
            <a:ext cx="11699676" cy="1934740"/>
          </a:xfrm>
          <a:prstGeom prst="roundRect">
            <a:avLst>
              <a:gd name="adj" fmla="val 1661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0000" scaled="0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4800" dirty="0"/>
              <a:t>How to do that?</a:t>
            </a:r>
            <a:endParaRPr sz="4800" dirty="0"/>
          </a:p>
        </p:txBody>
      </p:sp>
    </p:spTree>
    <p:extLst>
      <p:ext uri="{BB962C8B-B14F-4D97-AF65-F5344CB8AC3E}">
        <p14:creationId xmlns:p14="http://schemas.microsoft.com/office/powerpoint/2010/main" val="3551610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439AA3E-EC8F-4C53-28FC-839C18213C67}"/>
              </a:ext>
            </a:extLst>
          </p:cNvPr>
          <p:cNvSpPr/>
          <p:nvPr/>
        </p:nvSpPr>
        <p:spPr>
          <a:xfrm>
            <a:off x="913283" y="672535"/>
            <a:ext cx="23014631" cy="1293425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Imagine if there was only one clause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DA36BA26-9B65-E489-ADA6-11F908AE0E6B}"/>
                  </a:ext>
                </a:extLst>
              </p:cNvPr>
              <p:cNvSpPr/>
              <p:nvPr/>
            </p:nvSpPr>
            <p:spPr>
              <a:xfrm>
                <a:off x="1124874" y="4611303"/>
                <a:ext cx="6585123" cy="1298531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3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4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DA36BA26-9B65-E489-ADA6-11F908AE0E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4874" y="4611303"/>
                <a:ext cx="6585123" cy="1298531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69563BF8-E2AA-17AE-C9A5-DF68E6AFD8FF}"/>
                  </a:ext>
                </a:extLst>
              </p:cNvPr>
              <p:cNvSpPr/>
              <p:nvPr/>
            </p:nvSpPr>
            <p:spPr>
              <a:xfrm>
                <a:off x="13967460" y="3886637"/>
                <a:ext cx="1188720" cy="1096407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63500" cap="flat">
                <a:solidFill>
                  <a:schemeClr val="accent5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4400" dirty="0">
                    <a:solidFill>
                      <a:srgbClr val="7030A0"/>
                    </a:solidFill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𝑥</m:t>
                        </m:r>
                      </m:e>
                      <m:sub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1</m:t>
                        </m:r>
                      </m:sub>
                    </m:sSub>
                  </m:oMath>
                </a14:m>
                <a:endParaRPr kumimoji="0" lang="en-US" sz="44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69563BF8-E2AA-17AE-C9A5-DF68E6AFD8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67460" y="3886637"/>
                <a:ext cx="1188720" cy="1096407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 w="63500" cap="flat">
                <a:solidFill>
                  <a:schemeClr val="accent5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EB04EE7E-36E7-04A4-4465-AF219E263C29}"/>
                  </a:ext>
                </a:extLst>
              </p:cNvPr>
              <p:cNvSpPr/>
              <p:nvPr/>
            </p:nvSpPr>
            <p:spPr>
              <a:xfrm>
                <a:off x="18417540" y="3886636"/>
                <a:ext cx="1188720" cy="1096407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63500" cap="flat">
                <a:solidFill>
                  <a:schemeClr val="accent5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4400" dirty="0">
                    <a:solidFill>
                      <a:srgbClr val="7030A0"/>
                    </a:solidFill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𝑥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3</m:t>
                        </m:r>
                      </m:sub>
                    </m:sSub>
                  </m:oMath>
                </a14:m>
                <a:endParaRPr kumimoji="0" lang="en-US" sz="44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EB04EE7E-36E7-04A4-4465-AF219E263C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17540" y="3886636"/>
                <a:ext cx="1188720" cy="1096407"/>
              </a:xfrm>
              <a:prstGeom prst="ellipse">
                <a:avLst/>
              </a:prstGeom>
              <a:blipFill>
                <a:blip r:embed="rId4"/>
                <a:stretch>
                  <a:fillRect l="-5000" b="-8696"/>
                </a:stretch>
              </a:blipFill>
              <a:ln w="63500" cap="flat">
                <a:solidFill>
                  <a:schemeClr val="accent5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832BAFA-F1E1-6048-3277-A18B37FD5BD7}"/>
              </a:ext>
            </a:extLst>
          </p:cNvPr>
          <p:cNvCxnSpPr>
            <a:cxnSpLocks/>
            <a:stCxn id="4" idx="5"/>
          </p:cNvCxnSpPr>
          <p:nvPr/>
        </p:nvCxnSpPr>
        <p:spPr>
          <a:xfrm>
            <a:off x="14982096" y="4822479"/>
            <a:ext cx="1498788" cy="1647882"/>
          </a:xfrm>
          <a:prstGeom prst="line">
            <a:avLst/>
          </a:prstGeom>
          <a:noFill/>
          <a:ln w="63500" cap="flat">
            <a:solidFill>
              <a:srgbClr val="00B05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D36011B-7F23-9EBE-75B9-7578D20EF198}"/>
              </a:ext>
            </a:extLst>
          </p:cNvPr>
          <p:cNvCxnSpPr>
            <a:cxnSpLocks/>
            <a:stCxn id="5" idx="3"/>
          </p:cNvCxnSpPr>
          <p:nvPr/>
        </p:nvCxnSpPr>
        <p:spPr>
          <a:xfrm flipH="1">
            <a:off x="17321436" y="4822478"/>
            <a:ext cx="1270188" cy="1647883"/>
          </a:xfrm>
          <a:prstGeom prst="line">
            <a:avLst/>
          </a:prstGeom>
          <a:noFill/>
          <a:ln w="63500" cap="flat">
            <a:solidFill>
              <a:srgbClr val="00B05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A17CB83-2599-3D1B-432A-28502AD7067A}"/>
              </a:ext>
            </a:extLst>
          </p:cNvPr>
          <p:cNvCxnSpPr>
            <a:cxnSpLocks/>
            <a:stCxn id="5" idx="2"/>
            <a:endCxn id="4" idx="6"/>
          </p:cNvCxnSpPr>
          <p:nvPr/>
        </p:nvCxnSpPr>
        <p:spPr>
          <a:xfrm flipH="1">
            <a:off x="15156180" y="4434840"/>
            <a:ext cx="3261360" cy="1"/>
          </a:xfrm>
          <a:prstGeom prst="line">
            <a:avLst/>
          </a:prstGeom>
          <a:noFill/>
          <a:ln w="63500" cap="flat">
            <a:solidFill>
              <a:srgbClr val="00B05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9111967E-F3E7-6C39-E9C1-1458F2A78C9F}"/>
                  </a:ext>
                </a:extLst>
              </p:cNvPr>
              <p:cNvSpPr/>
              <p:nvPr/>
            </p:nvSpPr>
            <p:spPr>
              <a:xfrm>
                <a:off x="913283" y="8893520"/>
                <a:ext cx="23014631" cy="1527776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chemeClr val="accent6">
                        <a:lumMod val="75000"/>
                      </a:schemeClr>
                    </a:solidFill>
                    <a:latin typeface="Bradley Hand" pitchFamily="2" charset="77"/>
                    <a:sym typeface="Helvetica Neue Medium"/>
                  </a:rPr>
                  <a:t>Is there an independent set of size </a:t>
                </a:r>
                <a14:m>
                  <m:oMath xmlns:m="http://schemas.openxmlformats.org/officeDocument/2006/math">
                    <m:r>
                      <a:rPr lang="en-US" sz="6000" b="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≥1</m:t>
                    </m:r>
                  </m:oMath>
                </a14:m>
                <a:r>
                  <a:rPr lang="en-US" sz="6000" dirty="0">
                    <a:solidFill>
                      <a:schemeClr val="accent6">
                        <a:lumMod val="75000"/>
                      </a:schemeClr>
                    </a:solidFill>
                    <a:latin typeface="Bradley Hand" pitchFamily="2" charset="77"/>
                    <a:sym typeface="Helvetica Neue Medium"/>
                  </a:rPr>
                  <a:t>?</a:t>
                </a:r>
              </a:p>
            </p:txBody>
          </p:sp>
        </mc:Choice>
        <mc:Fallback xmlns=""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9111967E-F3E7-6C39-E9C1-1458F2A78C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283" y="8893520"/>
                <a:ext cx="23014631" cy="1527776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B10B80E9-803B-8253-597B-51FCC4F3AF95}"/>
              </a:ext>
            </a:extLst>
          </p:cNvPr>
          <p:cNvSpPr/>
          <p:nvPr/>
        </p:nvSpPr>
        <p:spPr>
          <a:xfrm>
            <a:off x="913282" y="10732809"/>
            <a:ext cx="23014631" cy="1901050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If the oracle says yes, then the answer to 3-SAT is yes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668006DB-9222-86B7-CA35-5AD674EF8857}"/>
                  </a:ext>
                </a:extLst>
              </p:cNvPr>
              <p:cNvSpPr/>
              <p:nvPr/>
            </p:nvSpPr>
            <p:spPr>
              <a:xfrm>
                <a:off x="16306800" y="6309796"/>
                <a:ext cx="1188720" cy="1096407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63500" cap="flat">
                <a:solidFill>
                  <a:schemeClr val="accent5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4400" dirty="0">
                    <a:solidFill>
                      <a:srgbClr val="7030A0"/>
                    </a:solidFill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4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</m:ctrlPr>
                          </m:sSubPr>
                          <m:e>
                            <m:r>
                              <a:rPr lang="en-US" sz="4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  <m:t>𝑥</m:t>
                            </m:r>
                          </m:e>
                          <m:sub>
                            <m:r>
                              <a:rPr lang="en-US" sz="4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  <m:t>4</m:t>
                            </m:r>
                          </m:sub>
                        </m:sSub>
                      </m:e>
                    </m:acc>
                  </m:oMath>
                </a14:m>
                <a:endParaRPr kumimoji="0" lang="en-US" sz="44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668006DB-9222-86B7-CA35-5AD674EF885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06800" y="6309796"/>
                <a:ext cx="1188720" cy="1096407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 w="63500" cap="flat">
                <a:solidFill>
                  <a:schemeClr val="accent5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4253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6" grpId="0" animBg="1"/>
      <p:bldP spid="17" grpId="0" animBg="1"/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B22BFB-5367-F9F1-705E-183770D9F7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F7CA917-E07F-FA0D-F1E3-7D6366EA0D1E}"/>
              </a:ext>
            </a:extLst>
          </p:cNvPr>
          <p:cNvSpPr/>
          <p:nvPr/>
        </p:nvSpPr>
        <p:spPr>
          <a:xfrm>
            <a:off x="913283" y="672535"/>
            <a:ext cx="23014631" cy="227498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Lemma: If there is an independent set of size 1, then there is a satisfiable assignment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BD527BE0-DAF0-C4FB-5C7A-48EA88706D7D}"/>
                  </a:ext>
                </a:extLst>
              </p:cNvPr>
              <p:cNvSpPr/>
              <p:nvPr/>
            </p:nvSpPr>
            <p:spPr>
              <a:xfrm>
                <a:off x="1124874" y="4611303"/>
                <a:ext cx="6585123" cy="1298531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3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4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13BC4F1E-82BE-9F10-0294-69159F0E5C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4874" y="4611303"/>
                <a:ext cx="6585123" cy="1298531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CA54765C-CA17-5A4F-CE02-5F6396E777E3}"/>
                  </a:ext>
                </a:extLst>
              </p:cNvPr>
              <p:cNvSpPr/>
              <p:nvPr/>
            </p:nvSpPr>
            <p:spPr>
              <a:xfrm>
                <a:off x="13967460" y="3886637"/>
                <a:ext cx="1188720" cy="1096407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63500" cap="flat">
                <a:solidFill>
                  <a:schemeClr val="accent5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4400" dirty="0">
                    <a:solidFill>
                      <a:srgbClr val="7030A0"/>
                    </a:solidFill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𝑥</m:t>
                        </m:r>
                      </m:e>
                      <m:sub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1</m:t>
                        </m:r>
                      </m:sub>
                    </m:sSub>
                  </m:oMath>
                </a14:m>
                <a:endParaRPr kumimoji="0" lang="en-US" sz="44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8C69AF9B-8270-D42F-5576-803694FD73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67460" y="3886637"/>
                <a:ext cx="1188720" cy="1096407"/>
              </a:xfrm>
              <a:prstGeom prst="ellipse">
                <a:avLst/>
              </a:prstGeom>
              <a:blipFill>
                <a:blip r:embed="rId3"/>
                <a:stretch>
                  <a:fillRect l="-5051" b="-8696"/>
                </a:stretch>
              </a:blipFill>
              <a:ln w="63500" cap="flat">
                <a:solidFill>
                  <a:schemeClr val="accent5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500EB0A3-AF09-0A03-2631-7B10D1E16BC6}"/>
                  </a:ext>
                </a:extLst>
              </p:cNvPr>
              <p:cNvSpPr/>
              <p:nvPr/>
            </p:nvSpPr>
            <p:spPr>
              <a:xfrm>
                <a:off x="18417540" y="3886636"/>
                <a:ext cx="1188720" cy="1096407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63500" cap="flat">
                <a:solidFill>
                  <a:schemeClr val="accent5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4400" dirty="0">
                    <a:solidFill>
                      <a:srgbClr val="7030A0"/>
                    </a:solidFill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𝑥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3</m:t>
                        </m:r>
                      </m:sub>
                    </m:sSub>
                  </m:oMath>
                </a14:m>
                <a:endParaRPr kumimoji="0" lang="en-US" sz="44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5DBE118F-82F2-841E-85ED-A702695BA5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17540" y="3886636"/>
                <a:ext cx="1188720" cy="10964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63500" cap="flat">
                <a:solidFill>
                  <a:schemeClr val="accent5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606F71FD-15E9-D6AA-FCAE-DB022C42E876}"/>
                  </a:ext>
                </a:extLst>
              </p:cNvPr>
              <p:cNvSpPr/>
              <p:nvPr/>
            </p:nvSpPr>
            <p:spPr>
              <a:xfrm>
                <a:off x="16306800" y="6309796"/>
                <a:ext cx="1188720" cy="1096407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63500" cap="flat">
                <a:solidFill>
                  <a:schemeClr val="accent5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4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4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4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4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kumimoji="0" lang="en-US" sz="44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2C81B190-56E5-799B-6E2F-273977D9A3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06800" y="6309796"/>
                <a:ext cx="1188720" cy="10964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63500" cap="flat">
                <a:solidFill>
                  <a:schemeClr val="accent5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3C56DDB-8501-7350-C490-3F1496FA7D89}"/>
              </a:ext>
            </a:extLst>
          </p:cNvPr>
          <p:cNvCxnSpPr>
            <a:stCxn id="4" idx="5"/>
            <a:endCxn id="6" idx="1"/>
          </p:cNvCxnSpPr>
          <p:nvPr/>
        </p:nvCxnSpPr>
        <p:spPr>
          <a:xfrm>
            <a:off x="14982096" y="4822479"/>
            <a:ext cx="1498788" cy="1647882"/>
          </a:xfrm>
          <a:prstGeom prst="line">
            <a:avLst/>
          </a:prstGeom>
          <a:noFill/>
          <a:ln w="63500" cap="flat">
            <a:solidFill>
              <a:srgbClr val="00B05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E064BAC-966E-BE10-BB55-4FA311883A43}"/>
              </a:ext>
            </a:extLst>
          </p:cNvPr>
          <p:cNvCxnSpPr>
            <a:cxnSpLocks/>
            <a:stCxn id="5" idx="3"/>
            <a:endCxn id="6" idx="7"/>
          </p:cNvCxnSpPr>
          <p:nvPr/>
        </p:nvCxnSpPr>
        <p:spPr>
          <a:xfrm flipH="1">
            <a:off x="17321436" y="4822478"/>
            <a:ext cx="1270188" cy="1647883"/>
          </a:xfrm>
          <a:prstGeom prst="line">
            <a:avLst/>
          </a:prstGeom>
          <a:noFill/>
          <a:ln w="63500" cap="flat">
            <a:solidFill>
              <a:srgbClr val="00B05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2B03346-25E4-7FD3-658D-C4D1E9236B75}"/>
              </a:ext>
            </a:extLst>
          </p:cNvPr>
          <p:cNvCxnSpPr>
            <a:cxnSpLocks/>
            <a:stCxn id="5" idx="2"/>
            <a:endCxn id="4" idx="6"/>
          </p:cNvCxnSpPr>
          <p:nvPr/>
        </p:nvCxnSpPr>
        <p:spPr>
          <a:xfrm flipH="1">
            <a:off x="15156180" y="4434840"/>
            <a:ext cx="3261360" cy="1"/>
          </a:xfrm>
          <a:prstGeom prst="line">
            <a:avLst/>
          </a:prstGeom>
          <a:noFill/>
          <a:ln w="63500" cap="flat">
            <a:solidFill>
              <a:srgbClr val="00B05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!!b">
                <a:extLst>
                  <a:ext uri="{FF2B5EF4-FFF2-40B4-BE49-F238E27FC236}">
                    <a16:creationId xmlns:a16="http://schemas.microsoft.com/office/drawing/2014/main" id="{A6095F62-B16E-7EEA-8DB2-F0C365759E48}"/>
                  </a:ext>
                </a:extLst>
              </p:cNvPr>
              <p:cNvSpPr/>
              <p:nvPr/>
            </p:nvSpPr>
            <p:spPr>
              <a:xfrm>
                <a:off x="16306800" y="6309794"/>
                <a:ext cx="1188720" cy="1096407"/>
              </a:xfrm>
              <a:prstGeom prst="ellipse">
                <a:avLst/>
              </a:prstGeom>
              <a:solidFill>
                <a:srgbClr val="FFC000"/>
              </a:solidFill>
              <a:ln w="63500" cap="flat">
                <a:solidFill>
                  <a:schemeClr val="accent5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4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4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4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4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kumimoji="0" lang="en-US" sz="44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7" name="!!b">
                <a:extLst>
                  <a:ext uri="{FF2B5EF4-FFF2-40B4-BE49-F238E27FC236}">
                    <a16:creationId xmlns:a16="http://schemas.microsoft.com/office/drawing/2014/main" id="{105A4955-11A6-6DBF-FDE1-FF10D1ACAC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06800" y="6309794"/>
                <a:ext cx="1188720" cy="1096407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 w="63500" cap="flat">
                <a:solidFill>
                  <a:schemeClr val="accent5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58707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A7132A-21FE-1E96-89F2-DCEC7A99E7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4AABA9C-7644-5F05-F889-C1F9D66E3BC8}"/>
              </a:ext>
            </a:extLst>
          </p:cNvPr>
          <p:cNvSpPr/>
          <p:nvPr/>
        </p:nvSpPr>
        <p:spPr>
          <a:xfrm>
            <a:off x="913283" y="672535"/>
            <a:ext cx="23014631" cy="227498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Lemma: If there is an independent set of size 1, then there is a satisfiable assignment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E3480D88-2D0C-374B-049B-9CEF83B5BAE8}"/>
                  </a:ext>
                </a:extLst>
              </p:cNvPr>
              <p:cNvSpPr/>
              <p:nvPr/>
            </p:nvSpPr>
            <p:spPr>
              <a:xfrm>
                <a:off x="1124874" y="4611303"/>
                <a:ext cx="6585123" cy="1298531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3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4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E3480D88-2D0C-374B-049B-9CEF83B5BA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4874" y="4611303"/>
                <a:ext cx="6585123" cy="1298531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5B7C5C71-273F-C9BF-2663-E89DBED55785}"/>
                  </a:ext>
                </a:extLst>
              </p:cNvPr>
              <p:cNvSpPr/>
              <p:nvPr/>
            </p:nvSpPr>
            <p:spPr>
              <a:xfrm>
                <a:off x="13967460" y="3886637"/>
                <a:ext cx="1188720" cy="1096407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63500" cap="flat">
                <a:solidFill>
                  <a:schemeClr val="accent5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4400" dirty="0">
                    <a:solidFill>
                      <a:srgbClr val="7030A0"/>
                    </a:solidFill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𝑥</m:t>
                        </m:r>
                      </m:e>
                      <m:sub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1</m:t>
                        </m:r>
                      </m:sub>
                    </m:sSub>
                  </m:oMath>
                </a14:m>
                <a:endParaRPr kumimoji="0" lang="en-US" sz="44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5B7C5C71-273F-C9BF-2663-E89DBED557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67460" y="3886637"/>
                <a:ext cx="1188720" cy="1096407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 w="63500" cap="flat">
                <a:solidFill>
                  <a:schemeClr val="accent5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DE8FB3E9-F854-FB5E-56A5-443F79B7A2B7}"/>
                  </a:ext>
                </a:extLst>
              </p:cNvPr>
              <p:cNvSpPr/>
              <p:nvPr/>
            </p:nvSpPr>
            <p:spPr>
              <a:xfrm>
                <a:off x="18417540" y="3886636"/>
                <a:ext cx="1188720" cy="1096407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63500" cap="flat">
                <a:solidFill>
                  <a:schemeClr val="accent5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4400" dirty="0">
                    <a:solidFill>
                      <a:srgbClr val="7030A0"/>
                    </a:solidFill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𝑥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3</m:t>
                        </m:r>
                      </m:sub>
                    </m:sSub>
                  </m:oMath>
                </a14:m>
                <a:endParaRPr kumimoji="0" lang="en-US" sz="44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DE8FB3E9-F854-FB5E-56A5-443F79B7A2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17540" y="3886636"/>
                <a:ext cx="1188720" cy="10964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63500" cap="flat">
                <a:solidFill>
                  <a:schemeClr val="accent5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539CEEBB-F704-C4E8-8082-F5D75C54ABE3}"/>
                  </a:ext>
                </a:extLst>
              </p:cNvPr>
              <p:cNvSpPr/>
              <p:nvPr/>
            </p:nvSpPr>
            <p:spPr>
              <a:xfrm>
                <a:off x="16306800" y="6309796"/>
                <a:ext cx="1188720" cy="1096407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63500" cap="flat">
                <a:solidFill>
                  <a:schemeClr val="accent5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4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4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4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4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kumimoji="0" lang="en-US" sz="44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539CEEBB-F704-C4E8-8082-F5D75C54AB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06800" y="6309796"/>
                <a:ext cx="1188720" cy="10964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63500" cap="flat">
                <a:solidFill>
                  <a:schemeClr val="accent5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8857D18-06B4-D91C-B69E-F83E02939476}"/>
              </a:ext>
            </a:extLst>
          </p:cNvPr>
          <p:cNvCxnSpPr>
            <a:stCxn id="4" idx="5"/>
            <a:endCxn id="6" idx="1"/>
          </p:cNvCxnSpPr>
          <p:nvPr/>
        </p:nvCxnSpPr>
        <p:spPr>
          <a:xfrm>
            <a:off x="14982096" y="4822479"/>
            <a:ext cx="1498788" cy="1647882"/>
          </a:xfrm>
          <a:prstGeom prst="line">
            <a:avLst/>
          </a:prstGeom>
          <a:noFill/>
          <a:ln w="63500" cap="flat">
            <a:solidFill>
              <a:srgbClr val="00B05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77A34F0-8789-70AF-7DC8-A3081F5F7BBF}"/>
              </a:ext>
            </a:extLst>
          </p:cNvPr>
          <p:cNvCxnSpPr>
            <a:cxnSpLocks/>
            <a:stCxn id="5" idx="3"/>
            <a:endCxn id="6" idx="7"/>
          </p:cNvCxnSpPr>
          <p:nvPr/>
        </p:nvCxnSpPr>
        <p:spPr>
          <a:xfrm flipH="1">
            <a:off x="17321436" y="4822478"/>
            <a:ext cx="1270188" cy="1647883"/>
          </a:xfrm>
          <a:prstGeom prst="line">
            <a:avLst/>
          </a:prstGeom>
          <a:noFill/>
          <a:ln w="63500" cap="flat">
            <a:solidFill>
              <a:srgbClr val="00B05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66EAA6C-49B6-4B4A-6A4C-6C9C0AA02686}"/>
              </a:ext>
            </a:extLst>
          </p:cNvPr>
          <p:cNvCxnSpPr>
            <a:cxnSpLocks/>
            <a:stCxn id="5" idx="2"/>
            <a:endCxn id="4" idx="6"/>
          </p:cNvCxnSpPr>
          <p:nvPr/>
        </p:nvCxnSpPr>
        <p:spPr>
          <a:xfrm flipH="1">
            <a:off x="15156180" y="4434840"/>
            <a:ext cx="3261360" cy="1"/>
          </a:xfrm>
          <a:prstGeom prst="line">
            <a:avLst/>
          </a:prstGeom>
          <a:noFill/>
          <a:ln w="63500" cap="flat">
            <a:solidFill>
              <a:srgbClr val="00B05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" name="!!b">
            <a:extLst>
              <a:ext uri="{FF2B5EF4-FFF2-40B4-BE49-F238E27FC236}">
                <a16:creationId xmlns:a16="http://schemas.microsoft.com/office/drawing/2014/main" id="{D98424AC-DD25-6F19-5756-FB9B9BE4D8E9}"/>
              </a:ext>
            </a:extLst>
          </p:cNvPr>
          <p:cNvSpPr/>
          <p:nvPr/>
        </p:nvSpPr>
        <p:spPr>
          <a:xfrm>
            <a:off x="6057178" y="4965451"/>
            <a:ext cx="754380" cy="590233"/>
          </a:xfrm>
          <a:prstGeom prst="roundRect">
            <a:avLst/>
          </a:prstGeom>
          <a:solidFill>
            <a:srgbClr val="FFC000"/>
          </a:solidFill>
          <a:ln w="63500" cap="flat">
            <a:solidFill>
              <a:schemeClr val="accent5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28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1</a:t>
            </a:r>
            <a:endParaRPr lang="en-US" sz="28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!!b">
                <a:extLst>
                  <a:ext uri="{FF2B5EF4-FFF2-40B4-BE49-F238E27FC236}">
                    <a16:creationId xmlns:a16="http://schemas.microsoft.com/office/drawing/2014/main" id="{4F03747C-6118-0FBF-9676-036E87C2CE3C}"/>
                  </a:ext>
                </a:extLst>
              </p:cNvPr>
              <p:cNvSpPr/>
              <p:nvPr/>
            </p:nvSpPr>
            <p:spPr>
              <a:xfrm>
                <a:off x="16306800" y="6309794"/>
                <a:ext cx="1188720" cy="1096407"/>
              </a:xfrm>
              <a:prstGeom prst="ellipse">
                <a:avLst/>
              </a:prstGeom>
              <a:solidFill>
                <a:srgbClr val="FFC000"/>
              </a:solidFill>
              <a:ln w="63500" cap="flat">
                <a:solidFill>
                  <a:schemeClr val="accent5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4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4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4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4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kumimoji="0" lang="en-US" sz="44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7" name="!!b">
                <a:extLst>
                  <a:ext uri="{FF2B5EF4-FFF2-40B4-BE49-F238E27FC236}">
                    <a16:creationId xmlns:a16="http://schemas.microsoft.com/office/drawing/2014/main" id="{4F03747C-6118-0FBF-9676-036E87C2CE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06800" y="6309794"/>
                <a:ext cx="1188720" cy="1096407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 w="63500" cap="flat">
                <a:solidFill>
                  <a:schemeClr val="accent5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828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6A3B77-6AC4-20BC-DC7B-7940042F61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3EAE459-ED09-3A44-B854-D29A785CE9DC}"/>
              </a:ext>
            </a:extLst>
          </p:cNvPr>
          <p:cNvSpPr/>
          <p:nvPr/>
        </p:nvSpPr>
        <p:spPr>
          <a:xfrm>
            <a:off x="913283" y="672535"/>
            <a:ext cx="23014631" cy="227498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Lemma: If there is a satisfiable assignment, then there is an independent set of size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C8DDCFD5-ACA8-C2A8-E9E2-8E084F6B1018}"/>
                  </a:ext>
                </a:extLst>
              </p:cNvPr>
              <p:cNvSpPr/>
              <p:nvPr/>
            </p:nvSpPr>
            <p:spPr>
              <a:xfrm>
                <a:off x="1124874" y="4611303"/>
                <a:ext cx="6585123" cy="1298531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3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4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E3480D88-2D0C-374B-049B-9CEF83B5BA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4874" y="4611303"/>
                <a:ext cx="6585123" cy="1298531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B3BD694E-A145-54AC-C6CA-049147076902}"/>
                  </a:ext>
                </a:extLst>
              </p:cNvPr>
              <p:cNvSpPr/>
              <p:nvPr/>
            </p:nvSpPr>
            <p:spPr>
              <a:xfrm>
                <a:off x="13967460" y="3886637"/>
                <a:ext cx="1188720" cy="1096407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63500" cap="flat">
                <a:solidFill>
                  <a:schemeClr val="accent5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4400" dirty="0">
                    <a:solidFill>
                      <a:srgbClr val="7030A0"/>
                    </a:solidFill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𝑥</m:t>
                        </m:r>
                      </m:e>
                      <m:sub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1</m:t>
                        </m:r>
                      </m:sub>
                    </m:sSub>
                  </m:oMath>
                </a14:m>
                <a:endParaRPr kumimoji="0" lang="en-US" sz="44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5B7C5C71-273F-C9BF-2663-E89DBED557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67460" y="3886637"/>
                <a:ext cx="1188720" cy="1096407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 w="63500" cap="flat">
                <a:solidFill>
                  <a:schemeClr val="accent5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649BF140-93D7-2FCC-7381-0A11AF0BF48C}"/>
                  </a:ext>
                </a:extLst>
              </p:cNvPr>
              <p:cNvSpPr/>
              <p:nvPr/>
            </p:nvSpPr>
            <p:spPr>
              <a:xfrm>
                <a:off x="18417540" y="3886636"/>
                <a:ext cx="1188720" cy="1096407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63500" cap="flat">
                <a:solidFill>
                  <a:schemeClr val="accent5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4400" dirty="0">
                    <a:solidFill>
                      <a:srgbClr val="7030A0"/>
                    </a:solidFill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𝑥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3</m:t>
                        </m:r>
                      </m:sub>
                    </m:sSub>
                  </m:oMath>
                </a14:m>
                <a:endParaRPr kumimoji="0" lang="en-US" sz="44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DE8FB3E9-F854-FB5E-56A5-443F79B7A2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17540" y="3886636"/>
                <a:ext cx="1188720" cy="10964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63500" cap="flat">
                <a:solidFill>
                  <a:schemeClr val="accent5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A6858AFC-DB1A-BFB8-4EAF-18183242D22C}"/>
                  </a:ext>
                </a:extLst>
              </p:cNvPr>
              <p:cNvSpPr/>
              <p:nvPr/>
            </p:nvSpPr>
            <p:spPr>
              <a:xfrm>
                <a:off x="16306800" y="6309796"/>
                <a:ext cx="1188720" cy="1096407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63500" cap="flat">
                <a:solidFill>
                  <a:schemeClr val="accent5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4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4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4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4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kumimoji="0" lang="en-US" sz="44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539CEEBB-F704-C4E8-8082-F5D75C54AB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06800" y="6309796"/>
                <a:ext cx="1188720" cy="10964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63500" cap="flat">
                <a:solidFill>
                  <a:schemeClr val="accent5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2A39481-FEDB-7391-CA15-856B6DD56960}"/>
              </a:ext>
            </a:extLst>
          </p:cNvPr>
          <p:cNvCxnSpPr>
            <a:stCxn id="4" idx="5"/>
            <a:endCxn id="6" idx="1"/>
          </p:cNvCxnSpPr>
          <p:nvPr/>
        </p:nvCxnSpPr>
        <p:spPr>
          <a:xfrm>
            <a:off x="14982096" y="4822479"/>
            <a:ext cx="1498788" cy="1647882"/>
          </a:xfrm>
          <a:prstGeom prst="line">
            <a:avLst/>
          </a:prstGeom>
          <a:noFill/>
          <a:ln w="63500" cap="flat">
            <a:solidFill>
              <a:srgbClr val="00B05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5347D5A-E2B1-3684-BEE6-E03F5BA9B3A6}"/>
              </a:ext>
            </a:extLst>
          </p:cNvPr>
          <p:cNvCxnSpPr>
            <a:cxnSpLocks/>
            <a:stCxn id="5" idx="3"/>
            <a:endCxn id="6" idx="7"/>
          </p:cNvCxnSpPr>
          <p:nvPr/>
        </p:nvCxnSpPr>
        <p:spPr>
          <a:xfrm flipH="1">
            <a:off x="17321436" y="4822478"/>
            <a:ext cx="1270188" cy="1647883"/>
          </a:xfrm>
          <a:prstGeom prst="line">
            <a:avLst/>
          </a:prstGeom>
          <a:noFill/>
          <a:ln w="63500" cap="flat">
            <a:solidFill>
              <a:srgbClr val="00B05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FF2B3F8-835B-F44E-CB99-F37B6BEA6FB4}"/>
              </a:ext>
            </a:extLst>
          </p:cNvPr>
          <p:cNvCxnSpPr>
            <a:cxnSpLocks/>
            <a:stCxn id="5" idx="2"/>
            <a:endCxn id="4" idx="6"/>
          </p:cNvCxnSpPr>
          <p:nvPr/>
        </p:nvCxnSpPr>
        <p:spPr>
          <a:xfrm flipH="1">
            <a:off x="15156180" y="4434840"/>
            <a:ext cx="3261360" cy="1"/>
          </a:xfrm>
          <a:prstGeom prst="line">
            <a:avLst/>
          </a:prstGeom>
          <a:noFill/>
          <a:ln w="63500" cap="flat">
            <a:solidFill>
              <a:srgbClr val="00B05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" name="!!b">
            <a:extLst>
              <a:ext uri="{FF2B5EF4-FFF2-40B4-BE49-F238E27FC236}">
                <a16:creationId xmlns:a16="http://schemas.microsoft.com/office/drawing/2014/main" id="{46F3F02B-5284-B7FA-C1F7-C11454681615}"/>
              </a:ext>
            </a:extLst>
          </p:cNvPr>
          <p:cNvSpPr/>
          <p:nvPr/>
        </p:nvSpPr>
        <p:spPr>
          <a:xfrm>
            <a:off x="6057178" y="4965451"/>
            <a:ext cx="754380" cy="590233"/>
          </a:xfrm>
          <a:prstGeom prst="roundRect">
            <a:avLst/>
          </a:prstGeom>
          <a:solidFill>
            <a:srgbClr val="FFC000"/>
          </a:solidFill>
          <a:ln w="63500" cap="flat">
            <a:solidFill>
              <a:schemeClr val="accent5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28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1</a:t>
            </a:r>
            <a:endParaRPr lang="en-US" sz="28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11" name="!!b">
            <a:extLst>
              <a:ext uri="{FF2B5EF4-FFF2-40B4-BE49-F238E27FC236}">
                <a16:creationId xmlns:a16="http://schemas.microsoft.com/office/drawing/2014/main" id="{4462A36D-0309-8391-4C39-31882F26852A}"/>
              </a:ext>
            </a:extLst>
          </p:cNvPr>
          <p:cNvSpPr/>
          <p:nvPr/>
        </p:nvSpPr>
        <p:spPr>
          <a:xfrm>
            <a:off x="4474226" y="4965451"/>
            <a:ext cx="754380" cy="590233"/>
          </a:xfrm>
          <a:prstGeom prst="roundRect">
            <a:avLst/>
          </a:prstGeom>
          <a:solidFill>
            <a:srgbClr val="FFC000"/>
          </a:solidFill>
          <a:ln w="63500" cap="flat">
            <a:solidFill>
              <a:schemeClr val="accent5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28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0</a:t>
            </a:r>
          </a:p>
        </p:txBody>
      </p:sp>
      <p:sp>
        <p:nvSpPr>
          <p:cNvPr id="12" name="!!b">
            <a:extLst>
              <a:ext uri="{FF2B5EF4-FFF2-40B4-BE49-F238E27FC236}">
                <a16:creationId xmlns:a16="http://schemas.microsoft.com/office/drawing/2014/main" id="{CDDD26AF-1B8E-370E-F769-530F9DFDA87C}"/>
              </a:ext>
            </a:extLst>
          </p:cNvPr>
          <p:cNvSpPr/>
          <p:nvPr/>
        </p:nvSpPr>
        <p:spPr>
          <a:xfrm>
            <a:off x="3000932" y="4983043"/>
            <a:ext cx="754380" cy="590233"/>
          </a:xfrm>
          <a:prstGeom prst="roundRect">
            <a:avLst/>
          </a:prstGeom>
          <a:solidFill>
            <a:srgbClr val="FFC000"/>
          </a:solidFill>
          <a:ln w="63500" cap="flat">
            <a:solidFill>
              <a:schemeClr val="accent5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28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1</a:t>
            </a:r>
            <a:endParaRPr lang="en-US" sz="28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id="{6CA7AF4E-1306-7210-E841-CEC5649B205E}"/>
                  </a:ext>
                </a:extLst>
              </p:cNvPr>
              <p:cNvSpPr/>
              <p:nvPr/>
            </p:nvSpPr>
            <p:spPr>
              <a:xfrm>
                <a:off x="913283" y="8893519"/>
                <a:ext cx="23014631" cy="4510247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Fix a satisfiable assignment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Take any one </a:t>
                </a:r>
                <a:r>
                  <a:rPr lang="en-US" sz="6000" dirty="0" err="1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boolean</a:t>
                </a: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variable which is set to 1 in the assignment, say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6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</m:ctrlPr>
                          </m:sSubPr>
                          <m:e>
                            <m:r>
                              <a:rPr lang="en-US" sz="6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  <m:t>𝑥</m:t>
                            </m:r>
                          </m:e>
                          <m:sub>
                            <m:r>
                              <a:rPr lang="en-US" sz="6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  <m:t>4</m:t>
                            </m:r>
                          </m:sub>
                        </m:sSub>
                      </m:e>
                    </m:acc>
                  </m:oMath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Add the corresponding vertex in G to independent set</a:t>
                </a:r>
              </a:p>
            </p:txBody>
          </p:sp>
        </mc:Choice>
        <mc:Fallback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id="{6CA7AF4E-1306-7210-E841-CEC5649B20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283" y="8893519"/>
                <a:ext cx="23014631" cy="4510247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4715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4" grpId="1" uiExpand="1" build="allAtOnce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DA4AE3-EECB-7B0F-CF03-5B78C9F59C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0339A35-E70D-3C11-6965-6FC928D7BA7F}"/>
              </a:ext>
            </a:extLst>
          </p:cNvPr>
          <p:cNvSpPr/>
          <p:nvPr/>
        </p:nvSpPr>
        <p:spPr>
          <a:xfrm>
            <a:off x="913283" y="672535"/>
            <a:ext cx="23014631" cy="227498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Lemma: If there is a satisfiable assignment, then there is an independent set of size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A2CDF8BD-689E-F1BC-C1C5-10D70DAC2A89}"/>
                  </a:ext>
                </a:extLst>
              </p:cNvPr>
              <p:cNvSpPr/>
              <p:nvPr/>
            </p:nvSpPr>
            <p:spPr>
              <a:xfrm>
                <a:off x="1124874" y="4611303"/>
                <a:ext cx="6585123" cy="1298531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3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4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E3480D88-2D0C-374B-049B-9CEF83B5BA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4874" y="4611303"/>
                <a:ext cx="6585123" cy="1298531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6BAD1AEA-93F0-7D48-B63B-322542645AE4}"/>
                  </a:ext>
                </a:extLst>
              </p:cNvPr>
              <p:cNvSpPr/>
              <p:nvPr/>
            </p:nvSpPr>
            <p:spPr>
              <a:xfrm>
                <a:off x="13967460" y="3886637"/>
                <a:ext cx="1188720" cy="1096407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63500" cap="flat">
                <a:solidFill>
                  <a:schemeClr val="accent5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4400" dirty="0">
                    <a:solidFill>
                      <a:srgbClr val="7030A0"/>
                    </a:solidFill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𝑥</m:t>
                        </m:r>
                      </m:e>
                      <m:sub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1</m:t>
                        </m:r>
                      </m:sub>
                    </m:sSub>
                  </m:oMath>
                </a14:m>
                <a:endParaRPr kumimoji="0" lang="en-US" sz="44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5B7C5C71-273F-C9BF-2663-E89DBED557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67460" y="3886637"/>
                <a:ext cx="1188720" cy="1096407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 w="63500" cap="flat">
                <a:solidFill>
                  <a:schemeClr val="accent5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04235672-031B-A16F-5533-959F13681C9C}"/>
                  </a:ext>
                </a:extLst>
              </p:cNvPr>
              <p:cNvSpPr/>
              <p:nvPr/>
            </p:nvSpPr>
            <p:spPr>
              <a:xfrm>
                <a:off x="18417540" y="3886636"/>
                <a:ext cx="1188720" cy="1096407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63500" cap="flat">
                <a:solidFill>
                  <a:schemeClr val="accent5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4400" dirty="0">
                    <a:solidFill>
                      <a:srgbClr val="7030A0"/>
                    </a:solidFill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𝑥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3</m:t>
                        </m:r>
                      </m:sub>
                    </m:sSub>
                  </m:oMath>
                </a14:m>
                <a:endParaRPr kumimoji="0" lang="en-US" sz="44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DE8FB3E9-F854-FB5E-56A5-443F79B7A2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17540" y="3886636"/>
                <a:ext cx="1188720" cy="10964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63500" cap="flat">
                <a:solidFill>
                  <a:schemeClr val="accent5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0995C80C-B8D1-2DDA-EC8C-7A810B84A41B}"/>
                  </a:ext>
                </a:extLst>
              </p:cNvPr>
              <p:cNvSpPr/>
              <p:nvPr/>
            </p:nvSpPr>
            <p:spPr>
              <a:xfrm>
                <a:off x="16306800" y="6309796"/>
                <a:ext cx="1188720" cy="1096407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63500" cap="flat">
                <a:solidFill>
                  <a:schemeClr val="accent5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4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4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4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4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kumimoji="0" lang="en-US" sz="44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539CEEBB-F704-C4E8-8082-F5D75C54AB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06800" y="6309796"/>
                <a:ext cx="1188720" cy="10964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63500" cap="flat">
                <a:solidFill>
                  <a:schemeClr val="accent5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2F72FEB-E43A-CDB5-E149-344639B799B6}"/>
              </a:ext>
            </a:extLst>
          </p:cNvPr>
          <p:cNvCxnSpPr>
            <a:stCxn id="4" idx="5"/>
            <a:endCxn id="6" idx="1"/>
          </p:cNvCxnSpPr>
          <p:nvPr/>
        </p:nvCxnSpPr>
        <p:spPr>
          <a:xfrm>
            <a:off x="14982096" y="4822479"/>
            <a:ext cx="1498788" cy="1647882"/>
          </a:xfrm>
          <a:prstGeom prst="line">
            <a:avLst/>
          </a:prstGeom>
          <a:noFill/>
          <a:ln w="63500" cap="flat">
            <a:solidFill>
              <a:srgbClr val="00B05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B49B381-6EE9-EE25-488E-FF9AE5860E21}"/>
              </a:ext>
            </a:extLst>
          </p:cNvPr>
          <p:cNvCxnSpPr>
            <a:cxnSpLocks/>
            <a:stCxn id="5" idx="3"/>
            <a:endCxn id="6" idx="7"/>
          </p:cNvCxnSpPr>
          <p:nvPr/>
        </p:nvCxnSpPr>
        <p:spPr>
          <a:xfrm flipH="1">
            <a:off x="17321436" y="4822478"/>
            <a:ext cx="1270188" cy="1647883"/>
          </a:xfrm>
          <a:prstGeom prst="line">
            <a:avLst/>
          </a:prstGeom>
          <a:noFill/>
          <a:ln w="63500" cap="flat">
            <a:solidFill>
              <a:srgbClr val="00B05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0B62252-D9CB-26F3-1F4D-203DEDB87419}"/>
              </a:ext>
            </a:extLst>
          </p:cNvPr>
          <p:cNvCxnSpPr>
            <a:cxnSpLocks/>
            <a:stCxn id="5" idx="2"/>
            <a:endCxn id="4" idx="6"/>
          </p:cNvCxnSpPr>
          <p:nvPr/>
        </p:nvCxnSpPr>
        <p:spPr>
          <a:xfrm flipH="1">
            <a:off x="15156180" y="4434840"/>
            <a:ext cx="3261360" cy="1"/>
          </a:xfrm>
          <a:prstGeom prst="line">
            <a:avLst/>
          </a:prstGeom>
          <a:noFill/>
          <a:ln w="63500" cap="flat">
            <a:solidFill>
              <a:srgbClr val="00B05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" name="!!b">
            <a:extLst>
              <a:ext uri="{FF2B5EF4-FFF2-40B4-BE49-F238E27FC236}">
                <a16:creationId xmlns:a16="http://schemas.microsoft.com/office/drawing/2014/main" id="{BC210FDB-2C3B-0345-A330-79F693C42555}"/>
              </a:ext>
            </a:extLst>
          </p:cNvPr>
          <p:cNvSpPr/>
          <p:nvPr/>
        </p:nvSpPr>
        <p:spPr>
          <a:xfrm>
            <a:off x="6057178" y="4965451"/>
            <a:ext cx="754380" cy="590233"/>
          </a:xfrm>
          <a:prstGeom prst="roundRect">
            <a:avLst/>
          </a:prstGeom>
          <a:solidFill>
            <a:srgbClr val="FFC000"/>
          </a:solidFill>
          <a:ln w="63500" cap="flat">
            <a:solidFill>
              <a:schemeClr val="accent5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28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1</a:t>
            </a:r>
            <a:endParaRPr lang="en-US" sz="28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p:sp>
        <p:nvSpPr>
          <p:cNvPr id="11" name="!!b">
            <a:extLst>
              <a:ext uri="{FF2B5EF4-FFF2-40B4-BE49-F238E27FC236}">
                <a16:creationId xmlns:a16="http://schemas.microsoft.com/office/drawing/2014/main" id="{83AF4F5E-574A-9054-C2B1-99788D82C20D}"/>
              </a:ext>
            </a:extLst>
          </p:cNvPr>
          <p:cNvSpPr/>
          <p:nvPr/>
        </p:nvSpPr>
        <p:spPr>
          <a:xfrm>
            <a:off x="4474226" y="4965451"/>
            <a:ext cx="754380" cy="590233"/>
          </a:xfrm>
          <a:prstGeom prst="roundRect">
            <a:avLst/>
          </a:prstGeom>
          <a:solidFill>
            <a:srgbClr val="FFC000"/>
          </a:solidFill>
          <a:ln w="63500" cap="flat">
            <a:solidFill>
              <a:schemeClr val="accent5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28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0</a:t>
            </a:r>
          </a:p>
        </p:txBody>
      </p:sp>
      <p:sp>
        <p:nvSpPr>
          <p:cNvPr id="12" name="!!b">
            <a:extLst>
              <a:ext uri="{FF2B5EF4-FFF2-40B4-BE49-F238E27FC236}">
                <a16:creationId xmlns:a16="http://schemas.microsoft.com/office/drawing/2014/main" id="{5F098713-9D9D-9BC8-FCF1-0FAB2CF1DCA4}"/>
              </a:ext>
            </a:extLst>
          </p:cNvPr>
          <p:cNvSpPr/>
          <p:nvPr/>
        </p:nvSpPr>
        <p:spPr>
          <a:xfrm>
            <a:off x="3000932" y="4983043"/>
            <a:ext cx="754380" cy="590233"/>
          </a:xfrm>
          <a:prstGeom prst="roundRect">
            <a:avLst/>
          </a:prstGeom>
          <a:solidFill>
            <a:srgbClr val="FFC000"/>
          </a:solidFill>
          <a:ln w="63500" cap="flat">
            <a:solidFill>
              <a:schemeClr val="accent5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280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1</a:t>
            </a:r>
            <a:endParaRPr lang="en-US" sz="28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!!b">
                <a:extLst>
                  <a:ext uri="{FF2B5EF4-FFF2-40B4-BE49-F238E27FC236}">
                    <a16:creationId xmlns:a16="http://schemas.microsoft.com/office/drawing/2014/main" id="{41754122-5AA6-24E2-4714-7B79155ABCB2}"/>
                  </a:ext>
                </a:extLst>
              </p:cNvPr>
              <p:cNvSpPr/>
              <p:nvPr/>
            </p:nvSpPr>
            <p:spPr>
              <a:xfrm>
                <a:off x="16306800" y="6309794"/>
                <a:ext cx="1188720" cy="1096407"/>
              </a:xfrm>
              <a:prstGeom prst="ellipse">
                <a:avLst/>
              </a:prstGeom>
              <a:solidFill>
                <a:srgbClr val="FFC000"/>
              </a:solidFill>
              <a:ln w="63500" cap="flat">
                <a:solidFill>
                  <a:schemeClr val="accent5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4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4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4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4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kumimoji="0" lang="en-US" sz="44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>
          <p:sp>
            <p:nvSpPr>
              <p:cNvPr id="7" name="!!b">
                <a:extLst>
                  <a:ext uri="{FF2B5EF4-FFF2-40B4-BE49-F238E27FC236}">
                    <a16:creationId xmlns:a16="http://schemas.microsoft.com/office/drawing/2014/main" id="{41754122-5AA6-24E2-4714-7B79155ABC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06800" y="6309794"/>
                <a:ext cx="1188720" cy="1096407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 w="63500" cap="flat">
                <a:solidFill>
                  <a:schemeClr val="accent5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7374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DF97DD-BA52-1E5E-8DCD-B20EF3421E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7A8C75F7-E815-CCEC-3F5B-673714732EC3}"/>
                  </a:ext>
                </a:extLst>
              </p:cNvPr>
              <p:cNvSpPr/>
              <p:nvPr/>
            </p:nvSpPr>
            <p:spPr>
              <a:xfrm>
                <a:off x="684684" y="501909"/>
                <a:ext cx="23014631" cy="1901050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SAT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≤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3-SAT</a:t>
                </a:r>
              </a:p>
            </p:txBody>
          </p:sp>
        </mc:Choice>
        <mc:Fallback xmlns="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7A8C75F7-E815-CCEC-3F5B-673714732E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4" y="501909"/>
                <a:ext cx="23014631" cy="1901050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4B5E476-5918-EA79-0BC8-5DD4F7AC58BA}"/>
              </a:ext>
            </a:extLst>
          </p:cNvPr>
          <p:cNvSpPr/>
          <p:nvPr/>
        </p:nvSpPr>
        <p:spPr>
          <a:xfrm>
            <a:off x="13438444" y="2961048"/>
            <a:ext cx="10260871" cy="3280633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Step 1) Construct an instance of 3-SAT using an instance of SAT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63369A86-B1FF-7301-3EBE-87EBE2A684AB}"/>
                  </a:ext>
                </a:extLst>
              </p:cNvPr>
              <p:cNvSpPr/>
              <p:nvPr/>
            </p:nvSpPr>
            <p:spPr>
              <a:xfrm>
                <a:off x="684686" y="3113448"/>
                <a:ext cx="10670886" cy="9177789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3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3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4</m:t>
                              </m:r>
                            </m:sub>
                          </m:sSub>
                        </m:e>
                      </m:acc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4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6</m:t>
                              </m:r>
                            </m:sub>
                          </m:sSub>
                        </m:e>
                      </m:acc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7</m:t>
                          </m:r>
                        </m:sub>
                      </m:sSub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…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…</m:t>
                      </m:r>
                    </m:oMath>
                  </m:oMathPara>
                </a14:m>
                <a:endParaRPr lang="en-US" sz="6000" b="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…</m:t>
                      </m:r>
                    </m:oMath>
                  </m:oMathPara>
                </a14:m>
                <a:endParaRPr lang="en-US" sz="6000" b="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63369A86-B1FF-7301-3EBE-87EBE2A684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6" y="3113448"/>
                <a:ext cx="10670886" cy="9177789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andy: A problem on leetcode">
            <a:extLst>
              <a:ext uri="{FF2B5EF4-FFF2-40B4-BE49-F238E27FC236}">
                <a16:creationId xmlns:a16="http://schemas.microsoft.com/office/drawing/2014/main" id="{2B3AEB64-A034-BE91-6073-5CFC1D393190}"/>
              </a:ext>
            </a:extLst>
          </p:cNvPr>
          <p:cNvSpPr/>
          <p:nvPr/>
        </p:nvSpPr>
        <p:spPr>
          <a:xfrm>
            <a:off x="12384355" y="8820212"/>
            <a:ext cx="11507319" cy="2777056"/>
          </a:xfrm>
          <a:prstGeom prst="roundRect">
            <a:avLst>
              <a:gd name="adj" fmla="val 1661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0000" scaled="0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4800" dirty="0"/>
              <a:t>How do you convert an instance of SAT to an equivalent 3-SAT instance?</a:t>
            </a:r>
            <a:endParaRPr sz="4800" dirty="0"/>
          </a:p>
        </p:txBody>
      </p:sp>
    </p:spTree>
    <p:extLst>
      <p:ext uri="{BB962C8B-B14F-4D97-AF65-F5344CB8AC3E}">
        <p14:creationId xmlns:p14="http://schemas.microsoft.com/office/powerpoint/2010/main" val="9904960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2C378E-31AF-53CB-2329-62B22DCD4E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B9EFDA8-6794-6955-D11B-1B27828A544C}"/>
              </a:ext>
            </a:extLst>
          </p:cNvPr>
          <p:cNvSpPr/>
          <p:nvPr/>
        </p:nvSpPr>
        <p:spPr>
          <a:xfrm>
            <a:off x="913283" y="672535"/>
            <a:ext cx="23014631" cy="227498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Lemma: If there is a satisfiable assignment, then there is an independent set of size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400A90E7-C191-073C-C10C-280C3E96D301}"/>
                  </a:ext>
                </a:extLst>
              </p:cNvPr>
              <p:cNvSpPr/>
              <p:nvPr/>
            </p:nvSpPr>
            <p:spPr>
              <a:xfrm>
                <a:off x="1124874" y="4611303"/>
                <a:ext cx="6585123" cy="1298531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3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4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E3480D88-2D0C-374B-049B-9CEF83B5BA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4874" y="4611303"/>
                <a:ext cx="6585123" cy="1298531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BD625CFE-82E9-094C-082C-8B5B1D3640EA}"/>
                  </a:ext>
                </a:extLst>
              </p:cNvPr>
              <p:cNvSpPr/>
              <p:nvPr/>
            </p:nvSpPr>
            <p:spPr>
              <a:xfrm>
                <a:off x="13967460" y="3886637"/>
                <a:ext cx="1188720" cy="1096407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63500" cap="flat">
                <a:solidFill>
                  <a:schemeClr val="accent5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4400" dirty="0">
                    <a:solidFill>
                      <a:srgbClr val="7030A0"/>
                    </a:solidFill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𝑥</m:t>
                        </m:r>
                      </m:e>
                      <m:sub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1</m:t>
                        </m:r>
                      </m:sub>
                    </m:sSub>
                  </m:oMath>
                </a14:m>
                <a:endParaRPr kumimoji="0" lang="en-US" sz="44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5B7C5C71-273F-C9BF-2663-E89DBED557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67460" y="3886637"/>
                <a:ext cx="1188720" cy="1096407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 w="63500" cap="flat">
                <a:solidFill>
                  <a:schemeClr val="accent5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58F0EAE8-CEC2-6A3B-8832-B81370FCA586}"/>
                  </a:ext>
                </a:extLst>
              </p:cNvPr>
              <p:cNvSpPr/>
              <p:nvPr/>
            </p:nvSpPr>
            <p:spPr>
              <a:xfrm>
                <a:off x="18417540" y="3886636"/>
                <a:ext cx="1188720" cy="1096407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63500" cap="flat">
                <a:solidFill>
                  <a:schemeClr val="accent5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4400" dirty="0">
                    <a:solidFill>
                      <a:srgbClr val="7030A0"/>
                    </a:solidFill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𝑥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3</m:t>
                        </m:r>
                      </m:sub>
                    </m:sSub>
                  </m:oMath>
                </a14:m>
                <a:endParaRPr kumimoji="0" lang="en-US" sz="44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DE8FB3E9-F854-FB5E-56A5-443F79B7A2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17540" y="3886636"/>
                <a:ext cx="1188720" cy="10964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63500" cap="flat">
                <a:solidFill>
                  <a:schemeClr val="accent5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BD4D5FE2-15E5-B212-1907-3FD747378526}"/>
                  </a:ext>
                </a:extLst>
              </p:cNvPr>
              <p:cNvSpPr/>
              <p:nvPr/>
            </p:nvSpPr>
            <p:spPr>
              <a:xfrm>
                <a:off x="16306800" y="6309796"/>
                <a:ext cx="1188720" cy="1096407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63500" cap="flat">
                <a:solidFill>
                  <a:schemeClr val="accent5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4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4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4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4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kumimoji="0" lang="en-US" sz="44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539CEEBB-F704-C4E8-8082-F5D75C54AB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06800" y="6309796"/>
                <a:ext cx="1188720" cy="10964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63500" cap="flat">
                <a:solidFill>
                  <a:schemeClr val="accent5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7505810-060A-7DCF-A56C-F266F82E0C7F}"/>
              </a:ext>
            </a:extLst>
          </p:cNvPr>
          <p:cNvCxnSpPr>
            <a:stCxn id="4" idx="5"/>
            <a:endCxn id="6" idx="1"/>
          </p:cNvCxnSpPr>
          <p:nvPr/>
        </p:nvCxnSpPr>
        <p:spPr>
          <a:xfrm>
            <a:off x="14982096" y="4822479"/>
            <a:ext cx="1498788" cy="1647882"/>
          </a:xfrm>
          <a:prstGeom prst="line">
            <a:avLst/>
          </a:prstGeom>
          <a:noFill/>
          <a:ln w="63500" cap="flat">
            <a:solidFill>
              <a:srgbClr val="00B05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F87C3FB-FB4E-1BB8-1FE0-F1C9B455A557}"/>
              </a:ext>
            </a:extLst>
          </p:cNvPr>
          <p:cNvCxnSpPr>
            <a:cxnSpLocks/>
            <a:stCxn id="5" idx="3"/>
            <a:endCxn id="6" idx="7"/>
          </p:cNvCxnSpPr>
          <p:nvPr/>
        </p:nvCxnSpPr>
        <p:spPr>
          <a:xfrm flipH="1">
            <a:off x="17321436" y="4822478"/>
            <a:ext cx="1270188" cy="1647883"/>
          </a:xfrm>
          <a:prstGeom prst="line">
            <a:avLst/>
          </a:prstGeom>
          <a:noFill/>
          <a:ln w="63500" cap="flat">
            <a:solidFill>
              <a:srgbClr val="00B05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A866279-CC56-4AF2-B59E-74ECA32ECDDC}"/>
              </a:ext>
            </a:extLst>
          </p:cNvPr>
          <p:cNvCxnSpPr>
            <a:cxnSpLocks/>
            <a:stCxn id="5" idx="2"/>
            <a:endCxn id="4" idx="6"/>
          </p:cNvCxnSpPr>
          <p:nvPr/>
        </p:nvCxnSpPr>
        <p:spPr>
          <a:xfrm flipH="1">
            <a:off x="15156180" y="4434840"/>
            <a:ext cx="3261360" cy="1"/>
          </a:xfrm>
          <a:prstGeom prst="line">
            <a:avLst/>
          </a:prstGeom>
          <a:noFill/>
          <a:ln w="63500" cap="flat">
            <a:solidFill>
              <a:srgbClr val="00B05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id="{54D68C25-28C0-338B-2143-C5C6740578EA}"/>
                  </a:ext>
                </a:extLst>
              </p:cNvPr>
              <p:cNvSpPr/>
              <p:nvPr/>
            </p:nvSpPr>
            <p:spPr>
              <a:xfrm>
                <a:off x="1124873" y="8730846"/>
                <a:ext cx="6585123" cy="1298531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5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6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id="{54D68C25-28C0-338B-2143-C5C6740578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4873" y="8730846"/>
                <a:ext cx="6585123" cy="129853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FAB12547-D84C-1B2C-D6CB-F9B5645CBC05}"/>
                  </a:ext>
                </a:extLst>
              </p:cNvPr>
              <p:cNvSpPr/>
              <p:nvPr/>
            </p:nvSpPr>
            <p:spPr>
              <a:xfrm>
                <a:off x="14141544" y="8182643"/>
                <a:ext cx="1188720" cy="1096407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63500" cap="flat">
                <a:solidFill>
                  <a:schemeClr val="accent5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4400" dirty="0">
                    <a:solidFill>
                      <a:srgbClr val="7030A0"/>
                    </a:solidFill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𝑥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5</m:t>
                        </m:r>
                      </m:sub>
                    </m:sSub>
                  </m:oMath>
                </a14:m>
                <a:endParaRPr kumimoji="0" lang="en-US" sz="44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FAB12547-D84C-1B2C-D6CB-F9B5645CBC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41544" y="8182643"/>
                <a:ext cx="1188720" cy="10964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63500" cap="flat">
                <a:solidFill>
                  <a:schemeClr val="accent5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7D2B0D2F-A47F-AB40-49C6-17A26E0DE292}"/>
                  </a:ext>
                </a:extLst>
              </p:cNvPr>
              <p:cNvSpPr/>
              <p:nvPr/>
            </p:nvSpPr>
            <p:spPr>
              <a:xfrm>
                <a:off x="18591624" y="8182642"/>
                <a:ext cx="1188720" cy="1096407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63500" cap="flat">
                <a:solidFill>
                  <a:schemeClr val="accent5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4400" dirty="0">
                    <a:solidFill>
                      <a:srgbClr val="7030A0"/>
                    </a:solidFill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𝑥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6</m:t>
                        </m:r>
                      </m:sub>
                    </m:sSub>
                  </m:oMath>
                </a14:m>
                <a:endParaRPr kumimoji="0" lang="en-US" sz="44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7D2B0D2F-A47F-AB40-49C6-17A26E0DE2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91624" y="8182642"/>
                <a:ext cx="1188720" cy="1096407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  <a:ln w="63500" cap="flat">
                <a:solidFill>
                  <a:schemeClr val="accent5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14AA2196-9724-1137-F8FE-37D026B46A50}"/>
                  </a:ext>
                </a:extLst>
              </p:cNvPr>
              <p:cNvSpPr/>
              <p:nvPr/>
            </p:nvSpPr>
            <p:spPr>
              <a:xfrm>
                <a:off x="16480884" y="10605802"/>
                <a:ext cx="1188720" cy="1096407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63500" cap="flat">
                <a:solidFill>
                  <a:schemeClr val="accent5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kumimoji="0" lang="en-US" sz="44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14AA2196-9724-1137-F8FE-37D026B46A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80884" y="10605802"/>
                <a:ext cx="1188720" cy="1096407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 w="63500" cap="flat">
                <a:solidFill>
                  <a:schemeClr val="accent5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381D34B-79F5-6CF8-D715-7EB9E916C465}"/>
              </a:ext>
            </a:extLst>
          </p:cNvPr>
          <p:cNvCxnSpPr>
            <a:stCxn id="15" idx="5"/>
            <a:endCxn id="17" idx="1"/>
          </p:cNvCxnSpPr>
          <p:nvPr/>
        </p:nvCxnSpPr>
        <p:spPr>
          <a:xfrm>
            <a:off x="15156180" y="9118485"/>
            <a:ext cx="1498788" cy="1647882"/>
          </a:xfrm>
          <a:prstGeom prst="line">
            <a:avLst/>
          </a:prstGeom>
          <a:noFill/>
          <a:ln w="63500" cap="flat">
            <a:solidFill>
              <a:srgbClr val="00B05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D538085-32D7-DE0A-497D-5E8490BF0A3F}"/>
              </a:ext>
            </a:extLst>
          </p:cNvPr>
          <p:cNvCxnSpPr>
            <a:cxnSpLocks/>
            <a:stCxn id="16" idx="3"/>
            <a:endCxn id="17" idx="7"/>
          </p:cNvCxnSpPr>
          <p:nvPr/>
        </p:nvCxnSpPr>
        <p:spPr>
          <a:xfrm flipH="1">
            <a:off x="17495520" y="9118484"/>
            <a:ext cx="1270188" cy="1647883"/>
          </a:xfrm>
          <a:prstGeom prst="line">
            <a:avLst/>
          </a:prstGeom>
          <a:noFill/>
          <a:ln w="63500" cap="flat">
            <a:solidFill>
              <a:srgbClr val="00B05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0CA09DB-D383-2420-2E3E-D7A63DEC8B3E}"/>
              </a:ext>
            </a:extLst>
          </p:cNvPr>
          <p:cNvCxnSpPr>
            <a:cxnSpLocks/>
            <a:stCxn id="16" idx="2"/>
            <a:endCxn id="15" idx="6"/>
          </p:cNvCxnSpPr>
          <p:nvPr/>
        </p:nvCxnSpPr>
        <p:spPr>
          <a:xfrm flipH="1">
            <a:off x="15330264" y="8730846"/>
            <a:ext cx="3261360" cy="1"/>
          </a:xfrm>
          <a:prstGeom prst="line">
            <a:avLst/>
          </a:prstGeom>
          <a:noFill/>
          <a:ln w="63500" cap="flat">
            <a:solidFill>
              <a:srgbClr val="00B05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77532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0F267E-B4EC-D22D-C3D9-44713F91AD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B7C0CBB-0F9B-686B-5B31-A5B659A3C4AD}"/>
              </a:ext>
            </a:extLst>
          </p:cNvPr>
          <p:cNvSpPr/>
          <p:nvPr/>
        </p:nvSpPr>
        <p:spPr>
          <a:xfrm>
            <a:off x="913283" y="672535"/>
            <a:ext cx="23014631" cy="227498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Lemma: If there is a satisfiable assignment, then there is an independent set of size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E27CC822-C2E1-B9E8-18E6-6D3E19452D7B}"/>
                  </a:ext>
                </a:extLst>
              </p:cNvPr>
              <p:cNvSpPr/>
              <p:nvPr/>
            </p:nvSpPr>
            <p:spPr>
              <a:xfrm>
                <a:off x="1124874" y="4611303"/>
                <a:ext cx="6585123" cy="1298531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3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4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E3480D88-2D0C-374B-049B-9CEF83B5BA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4874" y="4611303"/>
                <a:ext cx="6585123" cy="1298531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0A21B252-FC10-B53B-4F43-064DE8989502}"/>
                  </a:ext>
                </a:extLst>
              </p:cNvPr>
              <p:cNvSpPr/>
              <p:nvPr/>
            </p:nvSpPr>
            <p:spPr>
              <a:xfrm>
                <a:off x="13967460" y="3886637"/>
                <a:ext cx="1188720" cy="1096407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63500" cap="flat">
                <a:solidFill>
                  <a:schemeClr val="accent5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4400" dirty="0">
                    <a:solidFill>
                      <a:srgbClr val="7030A0"/>
                    </a:solidFill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𝑥</m:t>
                        </m:r>
                      </m:e>
                      <m:sub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1</m:t>
                        </m:r>
                      </m:sub>
                    </m:sSub>
                  </m:oMath>
                </a14:m>
                <a:endParaRPr kumimoji="0" lang="en-US" sz="44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5B7C5C71-273F-C9BF-2663-E89DBED557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67460" y="3886637"/>
                <a:ext cx="1188720" cy="1096407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 w="63500" cap="flat">
                <a:solidFill>
                  <a:schemeClr val="accent5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856CB2E3-1AFB-92FC-FB52-E4C64E060E14}"/>
                  </a:ext>
                </a:extLst>
              </p:cNvPr>
              <p:cNvSpPr/>
              <p:nvPr/>
            </p:nvSpPr>
            <p:spPr>
              <a:xfrm>
                <a:off x="18417540" y="3886636"/>
                <a:ext cx="1188720" cy="1096407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63500" cap="flat">
                <a:solidFill>
                  <a:schemeClr val="accent5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4400" dirty="0">
                    <a:solidFill>
                      <a:srgbClr val="7030A0"/>
                    </a:solidFill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𝑥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3</m:t>
                        </m:r>
                      </m:sub>
                    </m:sSub>
                  </m:oMath>
                </a14:m>
                <a:endParaRPr kumimoji="0" lang="en-US" sz="44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DE8FB3E9-F854-FB5E-56A5-443F79B7A2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17540" y="3886636"/>
                <a:ext cx="1188720" cy="10964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63500" cap="flat">
                <a:solidFill>
                  <a:schemeClr val="accent5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E697F8FD-757B-33A2-500C-2F5EC7FC9018}"/>
                  </a:ext>
                </a:extLst>
              </p:cNvPr>
              <p:cNvSpPr/>
              <p:nvPr/>
            </p:nvSpPr>
            <p:spPr>
              <a:xfrm>
                <a:off x="16306800" y="6309796"/>
                <a:ext cx="1188720" cy="1096407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63500" cap="flat">
                <a:solidFill>
                  <a:schemeClr val="accent5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4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4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4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4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kumimoji="0" lang="en-US" sz="44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539CEEBB-F704-C4E8-8082-F5D75C54AB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06800" y="6309796"/>
                <a:ext cx="1188720" cy="10964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63500" cap="flat">
                <a:solidFill>
                  <a:schemeClr val="accent5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DD9FDF5-069D-0CF2-3909-0C2D1442E7F2}"/>
              </a:ext>
            </a:extLst>
          </p:cNvPr>
          <p:cNvCxnSpPr>
            <a:stCxn id="4" idx="5"/>
            <a:endCxn id="6" idx="1"/>
          </p:cNvCxnSpPr>
          <p:nvPr/>
        </p:nvCxnSpPr>
        <p:spPr>
          <a:xfrm>
            <a:off x="14982096" y="4822479"/>
            <a:ext cx="1498788" cy="1647882"/>
          </a:xfrm>
          <a:prstGeom prst="line">
            <a:avLst/>
          </a:prstGeom>
          <a:noFill/>
          <a:ln w="63500" cap="flat">
            <a:solidFill>
              <a:srgbClr val="00B05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1298F6A-D68E-9B20-FCC8-F0F676FB9F8A}"/>
              </a:ext>
            </a:extLst>
          </p:cNvPr>
          <p:cNvCxnSpPr>
            <a:cxnSpLocks/>
            <a:stCxn id="5" idx="3"/>
            <a:endCxn id="6" idx="7"/>
          </p:cNvCxnSpPr>
          <p:nvPr/>
        </p:nvCxnSpPr>
        <p:spPr>
          <a:xfrm flipH="1">
            <a:off x="17321436" y="4822478"/>
            <a:ext cx="1270188" cy="1647883"/>
          </a:xfrm>
          <a:prstGeom prst="line">
            <a:avLst/>
          </a:prstGeom>
          <a:noFill/>
          <a:ln w="63500" cap="flat">
            <a:solidFill>
              <a:srgbClr val="00B05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81627AD-CB4D-AE07-4837-2C0FBDB0EA43}"/>
              </a:ext>
            </a:extLst>
          </p:cNvPr>
          <p:cNvCxnSpPr>
            <a:cxnSpLocks/>
            <a:stCxn id="5" idx="2"/>
            <a:endCxn id="4" idx="6"/>
          </p:cNvCxnSpPr>
          <p:nvPr/>
        </p:nvCxnSpPr>
        <p:spPr>
          <a:xfrm flipH="1">
            <a:off x="15156180" y="4434840"/>
            <a:ext cx="3261360" cy="1"/>
          </a:xfrm>
          <a:prstGeom prst="line">
            <a:avLst/>
          </a:prstGeom>
          <a:noFill/>
          <a:ln w="63500" cap="flat">
            <a:solidFill>
              <a:srgbClr val="00B05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id="{0C6743DC-ABA5-D4DC-A275-CD8D551F1696}"/>
                  </a:ext>
                </a:extLst>
              </p:cNvPr>
              <p:cNvSpPr/>
              <p:nvPr/>
            </p:nvSpPr>
            <p:spPr>
              <a:xfrm>
                <a:off x="1124873" y="8730846"/>
                <a:ext cx="6585123" cy="1298531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5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6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id="{0C6743DC-ABA5-D4DC-A275-CD8D551F16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4873" y="8730846"/>
                <a:ext cx="6585123" cy="129853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5BACB536-CFD2-444A-0A18-171764BB572A}"/>
                  </a:ext>
                </a:extLst>
              </p:cNvPr>
              <p:cNvSpPr/>
              <p:nvPr/>
            </p:nvSpPr>
            <p:spPr>
              <a:xfrm>
                <a:off x="14141544" y="8182643"/>
                <a:ext cx="1188720" cy="1096407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63500" cap="flat">
                <a:solidFill>
                  <a:schemeClr val="accent5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4400" dirty="0">
                    <a:solidFill>
                      <a:srgbClr val="7030A0"/>
                    </a:solidFill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𝑥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5</m:t>
                        </m:r>
                      </m:sub>
                    </m:sSub>
                  </m:oMath>
                </a14:m>
                <a:endParaRPr kumimoji="0" lang="en-US" sz="44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5BACB536-CFD2-444A-0A18-171764BB57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41544" y="8182643"/>
                <a:ext cx="1188720" cy="10964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63500" cap="flat">
                <a:solidFill>
                  <a:schemeClr val="accent5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A70A1D40-5B8D-F4D6-A6DF-5944A0FFD80B}"/>
                  </a:ext>
                </a:extLst>
              </p:cNvPr>
              <p:cNvSpPr/>
              <p:nvPr/>
            </p:nvSpPr>
            <p:spPr>
              <a:xfrm>
                <a:off x="18591624" y="8182642"/>
                <a:ext cx="1188720" cy="1096407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63500" cap="flat">
                <a:solidFill>
                  <a:schemeClr val="accent5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4400" dirty="0">
                    <a:solidFill>
                      <a:srgbClr val="7030A0"/>
                    </a:solidFill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𝑥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6</m:t>
                        </m:r>
                      </m:sub>
                    </m:sSub>
                  </m:oMath>
                </a14:m>
                <a:endParaRPr kumimoji="0" lang="en-US" sz="44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A70A1D40-5B8D-F4D6-A6DF-5944A0FFD8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91624" y="8182642"/>
                <a:ext cx="1188720" cy="1096407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  <a:ln w="63500" cap="flat">
                <a:solidFill>
                  <a:schemeClr val="accent5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08C94D8E-8379-C1E1-2E3C-B0E3E12E74C7}"/>
                  </a:ext>
                </a:extLst>
              </p:cNvPr>
              <p:cNvSpPr/>
              <p:nvPr/>
            </p:nvSpPr>
            <p:spPr>
              <a:xfrm>
                <a:off x="16480884" y="10605802"/>
                <a:ext cx="1188720" cy="1096407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63500" cap="flat">
                <a:solidFill>
                  <a:schemeClr val="accent5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kumimoji="0" lang="en-US" sz="44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08C94D8E-8379-C1E1-2E3C-B0E3E12E74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80884" y="10605802"/>
                <a:ext cx="1188720" cy="1096407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 w="63500" cap="flat">
                <a:solidFill>
                  <a:schemeClr val="accent5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3A6A370-9F20-CFBC-22A4-474D991A7613}"/>
              </a:ext>
            </a:extLst>
          </p:cNvPr>
          <p:cNvCxnSpPr>
            <a:stCxn id="15" idx="5"/>
            <a:endCxn id="17" idx="1"/>
          </p:cNvCxnSpPr>
          <p:nvPr/>
        </p:nvCxnSpPr>
        <p:spPr>
          <a:xfrm>
            <a:off x="15156180" y="9118485"/>
            <a:ext cx="1498788" cy="1647882"/>
          </a:xfrm>
          <a:prstGeom prst="line">
            <a:avLst/>
          </a:prstGeom>
          <a:noFill/>
          <a:ln w="63500" cap="flat">
            <a:solidFill>
              <a:srgbClr val="00B05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BA35CBC-A2DD-C4F5-6B45-AEE7BFCD2989}"/>
              </a:ext>
            </a:extLst>
          </p:cNvPr>
          <p:cNvCxnSpPr>
            <a:cxnSpLocks/>
            <a:stCxn id="16" idx="3"/>
            <a:endCxn id="17" idx="7"/>
          </p:cNvCxnSpPr>
          <p:nvPr/>
        </p:nvCxnSpPr>
        <p:spPr>
          <a:xfrm flipH="1">
            <a:off x="17495520" y="9118484"/>
            <a:ext cx="1270188" cy="1647883"/>
          </a:xfrm>
          <a:prstGeom prst="line">
            <a:avLst/>
          </a:prstGeom>
          <a:noFill/>
          <a:ln w="63500" cap="flat">
            <a:solidFill>
              <a:srgbClr val="00B05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1AF8C80-1971-1DDA-9F0A-CD776AA6A9BD}"/>
              </a:ext>
            </a:extLst>
          </p:cNvPr>
          <p:cNvCxnSpPr>
            <a:cxnSpLocks/>
            <a:stCxn id="16" idx="2"/>
            <a:endCxn id="15" idx="6"/>
          </p:cNvCxnSpPr>
          <p:nvPr/>
        </p:nvCxnSpPr>
        <p:spPr>
          <a:xfrm flipH="1">
            <a:off x="15330264" y="8730846"/>
            <a:ext cx="3261360" cy="1"/>
          </a:xfrm>
          <a:prstGeom prst="line">
            <a:avLst/>
          </a:prstGeom>
          <a:noFill/>
          <a:ln w="63500" cap="flat">
            <a:solidFill>
              <a:srgbClr val="00B05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ounded Rectangle 21">
                <a:extLst>
                  <a:ext uri="{FF2B5EF4-FFF2-40B4-BE49-F238E27FC236}">
                    <a16:creationId xmlns:a16="http://schemas.microsoft.com/office/drawing/2014/main" id="{EC55D94C-915B-4DC1-47EA-575F5D231108}"/>
                  </a:ext>
                </a:extLst>
              </p:cNvPr>
              <p:cNvSpPr/>
              <p:nvPr/>
            </p:nvSpPr>
            <p:spPr>
              <a:xfrm>
                <a:off x="913283" y="8893520"/>
                <a:ext cx="23014631" cy="1527776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chemeClr val="accent6">
                        <a:lumMod val="75000"/>
                      </a:schemeClr>
                    </a:solidFill>
                    <a:latin typeface="Bradley Hand" pitchFamily="2" charset="77"/>
                    <a:sym typeface="Helvetica Neue Medium"/>
                  </a:rPr>
                  <a:t>Is there an independent set of size </a:t>
                </a:r>
                <a14:m>
                  <m:oMath xmlns:m="http://schemas.openxmlformats.org/officeDocument/2006/math">
                    <m:r>
                      <a:rPr lang="en-US" sz="6000" b="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≥2</m:t>
                    </m:r>
                  </m:oMath>
                </a14:m>
                <a:r>
                  <a:rPr lang="en-US" sz="6000" dirty="0">
                    <a:solidFill>
                      <a:schemeClr val="accent6">
                        <a:lumMod val="75000"/>
                      </a:schemeClr>
                    </a:solidFill>
                    <a:latin typeface="Bradley Hand" pitchFamily="2" charset="77"/>
                    <a:sym typeface="Helvetica Neue Medium"/>
                  </a:rPr>
                  <a:t>?</a:t>
                </a:r>
              </a:p>
            </p:txBody>
          </p:sp>
        </mc:Choice>
        <mc:Fallback xmlns="">
          <p:sp>
            <p:nvSpPr>
              <p:cNvPr id="22" name="Rounded Rectangle 21">
                <a:extLst>
                  <a:ext uri="{FF2B5EF4-FFF2-40B4-BE49-F238E27FC236}">
                    <a16:creationId xmlns:a16="http://schemas.microsoft.com/office/drawing/2014/main" id="{EC55D94C-915B-4DC1-47EA-575F5D2311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283" y="8893520"/>
                <a:ext cx="23014631" cy="1527776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9C2D34F2-E53A-75B8-3B45-8DD6346F86E1}"/>
              </a:ext>
            </a:extLst>
          </p:cNvPr>
          <p:cNvSpPr/>
          <p:nvPr/>
        </p:nvSpPr>
        <p:spPr>
          <a:xfrm>
            <a:off x="913282" y="10732809"/>
            <a:ext cx="23014631" cy="1901050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If the oracle says yes, then the answer to 3-SAT is yes</a:t>
            </a:r>
          </a:p>
        </p:txBody>
      </p:sp>
    </p:spTree>
    <p:extLst>
      <p:ext uri="{BB962C8B-B14F-4D97-AF65-F5344CB8AC3E}">
        <p14:creationId xmlns:p14="http://schemas.microsoft.com/office/powerpoint/2010/main" val="154351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8C7CB8-2C90-67C7-A0BC-5DD9640012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730AD23-724C-D1E9-B506-0AC8939C45F7}"/>
              </a:ext>
            </a:extLst>
          </p:cNvPr>
          <p:cNvSpPr/>
          <p:nvPr/>
        </p:nvSpPr>
        <p:spPr>
          <a:xfrm>
            <a:off x="913283" y="672535"/>
            <a:ext cx="23014631" cy="227498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Lemma: If there is an independent set of size 2, then there is a satisfiable assignment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7509AB4A-1F82-3B1C-2FF0-6E0654BC48BC}"/>
                  </a:ext>
                </a:extLst>
              </p:cNvPr>
              <p:cNvSpPr/>
              <p:nvPr/>
            </p:nvSpPr>
            <p:spPr>
              <a:xfrm>
                <a:off x="1124874" y="4611303"/>
                <a:ext cx="6585123" cy="1298531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3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4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13BC4F1E-82BE-9F10-0294-69159F0E5C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4874" y="4611303"/>
                <a:ext cx="6585123" cy="1298531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33801076-0D4F-DAB4-3785-2003EC7119FB}"/>
                  </a:ext>
                </a:extLst>
              </p:cNvPr>
              <p:cNvSpPr/>
              <p:nvPr/>
            </p:nvSpPr>
            <p:spPr>
              <a:xfrm>
                <a:off x="13967460" y="3886637"/>
                <a:ext cx="1188720" cy="1096407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63500" cap="flat">
                <a:solidFill>
                  <a:schemeClr val="accent5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4400" dirty="0">
                    <a:solidFill>
                      <a:srgbClr val="7030A0"/>
                    </a:solidFill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𝑥</m:t>
                        </m:r>
                      </m:e>
                      <m:sub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1</m:t>
                        </m:r>
                      </m:sub>
                    </m:sSub>
                  </m:oMath>
                </a14:m>
                <a:endParaRPr kumimoji="0" lang="en-US" sz="44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8C69AF9B-8270-D42F-5576-803694FD73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67460" y="3886637"/>
                <a:ext cx="1188720" cy="1096407"/>
              </a:xfrm>
              <a:prstGeom prst="ellipse">
                <a:avLst/>
              </a:prstGeom>
              <a:blipFill>
                <a:blip r:embed="rId3"/>
                <a:stretch>
                  <a:fillRect l="-5051" b="-8696"/>
                </a:stretch>
              </a:blipFill>
              <a:ln w="63500" cap="flat">
                <a:solidFill>
                  <a:schemeClr val="accent5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D2FC41A0-75C5-865F-F0BA-FF868DDE158D}"/>
                  </a:ext>
                </a:extLst>
              </p:cNvPr>
              <p:cNvSpPr/>
              <p:nvPr/>
            </p:nvSpPr>
            <p:spPr>
              <a:xfrm>
                <a:off x="18417540" y="3886636"/>
                <a:ext cx="1188720" cy="1096407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63500" cap="flat">
                <a:solidFill>
                  <a:schemeClr val="accent5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4400" dirty="0">
                    <a:solidFill>
                      <a:srgbClr val="7030A0"/>
                    </a:solidFill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𝑥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3</m:t>
                        </m:r>
                      </m:sub>
                    </m:sSub>
                  </m:oMath>
                </a14:m>
                <a:endParaRPr kumimoji="0" lang="en-US" sz="44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5DBE118F-82F2-841E-85ED-A702695BA5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17540" y="3886636"/>
                <a:ext cx="1188720" cy="10964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63500" cap="flat">
                <a:solidFill>
                  <a:schemeClr val="accent5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2FDE3E0B-ACE5-A6AA-A443-E5CE2F7938E2}"/>
                  </a:ext>
                </a:extLst>
              </p:cNvPr>
              <p:cNvSpPr/>
              <p:nvPr/>
            </p:nvSpPr>
            <p:spPr>
              <a:xfrm>
                <a:off x="16306800" y="6309796"/>
                <a:ext cx="1188720" cy="1096407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63500" cap="flat">
                <a:solidFill>
                  <a:schemeClr val="accent5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4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4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4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4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kumimoji="0" lang="en-US" sz="44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2C81B190-56E5-799B-6E2F-273977D9A3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06800" y="6309796"/>
                <a:ext cx="1188720" cy="10964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63500" cap="flat">
                <a:solidFill>
                  <a:schemeClr val="accent5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4AB42F8-6F47-A197-48A7-0BB90CF717B3}"/>
              </a:ext>
            </a:extLst>
          </p:cNvPr>
          <p:cNvCxnSpPr>
            <a:stCxn id="4" idx="5"/>
            <a:endCxn id="6" idx="1"/>
          </p:cNvCxnSpPr>
          <p:nvPr/>
        </p:nvCxnSpPr>
        <p:spPr>
          <a:xfrm>
            <a:off x="14982096" y="4822479"/>
            <a:ext cx="1498788" cy="1647882"/>
          </a:xfrm>
          <a:prstGeom prst="line">
            <a:avLst/>
          </a:prstGeom>
          <a:noFill/>
          <a:ln w="63500" cap="flat">
            <a:solidFill>
              <a:srgbClr val="00B05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E654CD0-0C4C-C0BF-2310-2EE0D52A3990}"/>
              </a:ext>
            </a:extLst>
          </p:cNvPr>
          <p:cNvCxnSpPr>
            <a:cxnSpLocks/>
            <a:stCxn id="5" idx="3"/>
            <a:endCxn id="6" idx="7"/>
          </p:cNvCxnSpPr>
          <p:nvPr/>
        </p:nvCxnSpPr>
        <p:spPr>
          <a:xfrm flipH="1">
            <a:off x="17321436" y="4822478"/>
            <a:ext cx="1270188" cy="1647883"/>
          </a:xfrm>
          <a:prstGeom prst="line">
            <a:avLst/>
          </a:prstGeom>
          <a:noFill/>
          <a:ln w="63500" cap="flat">
            <a:solidFill>
              <a:srgbClr val="00B05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C011407-B373-2333-CFF4-DE9CF332EF13}"/>
              </a:ext>
            </a:extLst>
          </p:cNvPr>
          <p:cNvCxnSpPr>
            <a:cxnSpLocks/>
            <a:stCxn id="5" idx="2"/>
            <a:endCxn id="4" idx="6"/>
          </p:cNvCxnSpPr>
          <p:nvPr/>
        </p:nvCxnSpPr>
        <p:spPr>
          <a:xfrm flipH="1">
            <a:off x="15156180" y="4434840"/>
            <a:ext cx="3261360" cy="1"/>
          </a:xfrm>
          <a:prstGeom prst="line">
            <a:avLst/>
          </a:prstGeom>
          <a:noFill/>
          <a:ln w="63500" cap="flat">
            <a:solidFill>
              <a:srgbClr val="00B05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3BF5D80D-E2C9-BBED-DF33-D48492098E9E}"/>
                  </a:ext>
                </a:extLst>
              </p:cNvPr>
              <p:cNvSpPr/>
              <p:nvPr/>
            </p:nvSpPr>
            <p:spPr>
              <a:xfrm>
                <a:off x="1124873" y="8730846"/>
                <a:ext cx="6585123" cy="1298531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5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6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3BF5D80D-E2C9-BBED-DF33-D48492098E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4873" y="8730846"/>
                <a:ext cx="6585123" cy="129853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5ABFE5BB-AF95-5CBB-8590-A9BC2A8E0AAF}"/>
                  </a:ext>
                </a:extLst>
              </p:cNvPr>
              <p:cNvSpPr/>
              <p:nvPr/>
            </p:nvSpPr>
            <p:spPr>
              <a:xfrm>
                <a:off x="14141544" y="8182643"/>
                <a:ext cx="1188720" cy="1096407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63500" cap="flat">
                <a:solidFill>
                  <a:schemeClr val="accent5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4400" dirty="0">
                    <a:solidFill>
                      <a:srgbClr val="7030A0"/>
                    </a:solidFill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𝑥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5</m:t>
                        </m:r>
                      </m:sub>
                    </m:sSub>
                  </m:oMath>
                </a14:m>
                <a:endParaRPr kumimoji="0" lang="en-US" sz="44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5ABFE5BB-AF95-5CBB-8590-A9BC2A8E0A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41544" y="8182643"/>
                <a:ext cx="1188720" cy="10964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63500" cap="flat">
                <a:solidFill>
                  <a:schemeClr val="accent5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E56442AF-90BE-9C0A-D141-8896F702D21D}"/>
                  </a:ext>
                </a:extLst>
              </p:cNvPr>
              <p:cNvSpPr/>
              <p:nvPr/>
            </p:nvSpPr>
            <p:spPr>
              <a:xfrm>
                <a:off x="18591624" y="8182642"/>
                <a:ext cx="1188720" cy="1096407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63500" cap="flat">
                <a:solidFill>
                  <a:schemeClr val="accent5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4400" dirty="0">
                    <a:solidFill>
                      <a:srgbClr val="7030A0"/>
                    </a:solidFill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𝑥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6</m:t>
                        </m:r>
                      </m:sub>
                    </m:sSub>
                  </m:oMath>
                </a14:m>
                <a:endParaRPr kumimoji="0" lang="en-US" sz="44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E56442AF-90BE-9C0A-D141-8896F702D2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91624" y="8182642"/>
                <a:ext cx="1188720" cy="1096407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  <a:ln w="63500" cap="flat">
                <a:solidFill>
                  <a:schemeClr val="accent5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5F33A828-EB30-6C6F-503F-F741913791B9}"/>
                  </a:ext>
                </a:extLst>
              </p:cNvPr>
              <p:cNvSpPr/>
              <p:nvPr/>
            </p:nvSpPr>
            <p:spPr>
              <a:xfrm>
                <a:off x="16480884" y="10605802"/>
                <a:ext cx="1188720" cy="1096407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63500" cap="flat">
                <a:solidFill>
                  <a:schemeClr val="accent5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kumimoji="0" lang="en-US" sz="44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5F33A828-EB30-6C6F-503F-F741913791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80884" y="10605802"/>
                <a:ext cx="1188720" cy="1096407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 w="63500" cap="flat">
                <a:solidFill>
                  <a:schemeClr val="accent5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4992AD3-05F2-6467-F503-244D70D446D5}"/>
              </a:ext>
            </a:extLst>
          </p:cNvPr>
          <p:cNvCxnSpPr>
            <a:stCxn id="11" idx="5"/>
            <a:endCxn id="14" idx="1"/>
          </p:cNvCxnSpPr>
          <p:nvPr/>
        </p:nvCxnSpPr>
        <p:spPr>
          <a:xfrm>
            <a:off x="15156180" y="9118485"/>
            <a:ext cx="1498788" cy="1647882"/>
          </a:xfrm>
          <a:prstGeom prst="line">
            <a:avLst/>
          </a:prstGeom>
          <a:noFill/>
          <a:ln w="63500" cap="flat">
            <a:solidFill>
              <a:srgbClr val="00B05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C156632-F1D3-1E9F-B7CF-5656DF1DD920}"/>
              </a:ext>
            </a:extLst>
          </p:cNvPr>
          <p:cNvCxnSpPr>
            <a:cxnSpLocks/>
            <a:stCxn id="12" idx="3"/>
            <a:endCxn id="14" idx="7"/>
          </p:cNvCxnSpPr>
          <p:nvPr/>
        </p:nvCxnSpPr>
        <p:spPr>
          <a:xfrm flipH="1">
            <a:off x="17495520" y="9118484"/>
            <a:ext cx="1270188" cy="1647883"/>
          </a:xfrm>
          <a:prstGeom prst="line">
            <a:avLst/>
          </a:prstGeom>
          <a:noFill/>
          <a:ln w="63500" cap="flat">
            <a:solidFill>
              <a:srgbClr val="00B05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3AE7858-5F63-5CDE-A71A-ECD21CCE19BB}"/>
              </a:ext>
            </a:extLst>
          </p:cNvPr>
          <p:cNvCxnSpPr>
            <a:cxnSpLocks/>
            <a:stCxn id="12" idx="2"/>
            <a:endCxn id="11" idx="6"/>
          </p:cNvCxnSpPr>
          <p:nvPr/>
        </p:nvCxnSpPr>
        <p:spPr>
          <a:xfrm flipH="1">
            <a:off x="15330264" y="8730846"/>
            <a:ext cx="3261360" cy="1"/>
          </a:xfrm>
          <a:prstGeom prst="line">
            <a:avLst/>
          </a:prstGeom>
          <a:noFill/>
          <a:ln w="63500" cap="flat">
            <a:solidFill>
              <a:srgbClr val="00B05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98634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ED4C47-EB47-373A-F3EE-834E946681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A8C5D03-D6E4-9244-5DE8-02CC2AD1CB96}"/>
              </a:ext>
            </a:extLst>
          </p:cNvPr>
          <p:cNvSpPr/>
          <p:nvPr/>
        </p:nvSpPr>
        <p:spPr>
          <a:xfrm>
            <a:off x="913283" y="672535"/>
            <a:ext cx="23014631" cy="227498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Lemma: If there is an independent set of size 2, then there is a satisfiable assignment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072AABB9-D337-E030-7E7D-C09CC5C79BFD}"/>
                  </a:ext>
                </a:extLst>
              </p:cNvPr>
              <p:cNvSpPr/>
              <p:nvPr/>
            </p:nvSpPr>
            <p:spPr>
              <a:xfrm>
                <a:off x="1124874" y="4611303"/>
                <a:ext cx="6585123" cy="1298531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3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4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13BC4F1E-82BE-9F10-0294-69159F0E5C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4874" y="4611303"/>
                <a:ext cx="6585123" cy="1298531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0519CA2C-E438-4E57-3F30-E61391E5A2E5}"/>
                  </a:ext>
                </a:extLst>
              </p:cNvPr>
              <p:cNvSpPr/>
              <p:nvPr/>
            </p:nvSpPr>
            <p:spPr>
              <a:xfrm>
                <a:off x="13967460" y="3886637"/>
                <a:ext cx="1188720" cy="1096407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63500" cap="flat">
                <a:solidFill>
                  <a:schemeClr val="accent5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4400" dirty="0">
                    <a:solidFill>
                      <a:srgbClr val="7030A0"/>
                    </a:solidFill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𝑥</m:t>
                        </m:r>
                      </m:e>
                      <m:sub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1</m:t>
                        </m:r>
                      </m:sub>
                    </m:sSub>
                  </m:oMath>
                </a14:m>
                <a:endParaRPr kumimoji="0" lang="en-US" sz="44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8C69AF9B-8270-D42F-5576-803694FD73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67460" y="3886637"/>
                <a:ext cx="1188720" cy="1096407"/>
              </a:xfrm>
              <a:prstGeom prst="ellipse">
                <a:avLst/>
              </a:prstGeom>
              <a:blipFill>
                <a:blip r:embed="rId3"/>
                <a:stretch>
                  <a:fillRect l="-5051" b="-8696"/>
                </a:stretch>
              </a:blipFill>
              <a:ln w="63500" cap="flat">
                <a:solidFill>
                  <a:schemeClr val="accent5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964BD903-74E2-A684-56DD-1742BC75697A}"/>
                  </a:ext>
                </a:extLst>
              </p:cNvPr>
              <p:cNvSpPr/>
              <p:nvPr/>
            </p:nvSpPr>
            <p:spPr>
              <a:xfrm>
                <a:off x="18417540" y="3886636"/>
                <a:ext cx="1188720" cy="1096407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63500" cap="flat">
                <a:solidFill>
                  <a:schemeClr val="accent5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4400" dirty="0">
                    <a:solidFill>
                      <a:srgbClr val="7030A0"/>
                    </a:solidFill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𝑥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3</m:t>
                        </m:r>
                      </m:sub>
                    </m:sSub>
                  </m:oMath>
                </a14:m>
                <a:endParaRPr kumimoji="0" lang="en-US" sz="44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5DBE118F-82F2-841E-85ED-A702695BA5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17540" y="3886636"/>
                <a:ext cx="1188720" cy="10964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63500" cap="flat">
                <a:solidFill>
                  <a:schemeClr val="accent5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EFA1E96F-6785-834A-3609-1A932C866813}"/>
                  </a:ext>
                </a:extLst>
              </p:cNvPr>
              <p:cNvSpPr/>
              <p:nvPr/>
            </p:nvSpPr>
            <p:spPr>
              <a:xfrm>
                <a:off x="16306800" y="6309796"/>
                <a:ext cx="1188720" cy="1096407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63500" cap="flat">
                <a:solidFill>
                  <a:schemeClr val="accent5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4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4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4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4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kumimoji="0" lang="en-US" sz="44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2C81B190-56E5-799B-6E2F-273977D9A3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06800" y="6309796"/>
                <a:ext cx="1188720" cy="10964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63500" cap="flat">
                <a:solidFill>
                  <a:schemeClr val="accent5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C031406-1FF5-D366-2C14-8FC843B0C0EA}"/>
              </a:ext>
            </a:extLst>
          </p:cNvPr>
          <p:cNvCxnSpPr>
            <a:stCxn id="4" idx="5"/>
            <a:endCxn id="6" idx="1"/>
          </p:cNvCxnSpPr>
          <p:nvPr/>
        </p:nvCxnSpPr>
        <p:spPr>
          <a:xfrm>
            <a:off x="14982096" y="4822479"/>
            <a:ext cx="1498788" cy="1647882"/>
          </a:xfrm>
          <a:prstGeom prst="line">
            <a:avLst/>
          </a:prstGeom>
          <a:noFill/>
          <a:ln w="63500" cap="flat">
            <a:solidFill>
              <a:srgbClr val="00B05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3E35069-8E33-B5AF-0441-37CFFBC9C0F8}"/>
              </a:ext>
            </a:extLst>
          </p:cNvPr>
          <p:cNvCxnSpPr>
            <a:cxnSpLocks/>
            <a:stCxn id="5" idx="3"/>
            <a:endCxn id="6" idx="7"/>
          </p:cNvCxnSpPr>
          <p:nvPr/>
        </p:nvCxnSpPr>
        <p:spPr>
          <a:xfrm flipH="1">
            <a:off x="17321436" y="4822478"/>
            <a:ext cx="1270188" cy="1647883"/>
          </a:xfrm>
          <a:prstGeom prst="line">
            <a:avLst/>
          </a:prstGeom>
          <a:noFill/>
          <a:ln w="63500" cap="flat">
            <a:solidFill>
              <a:srgbClr val="00B05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99836A3-5193-F1FD-67B8-665A69DFD263}"/>
              </a:ext>
            </a:extLst>
          </p:cNvPr>
          <p:cNvCxnSpPr>
            <a:cxnSpLocks/>
            <a:stCxn id="5" idx="2"/>
            <a:endCxn id="4" idx="6"/>
          </p:cNvCxnSpPr>
          <p:nvPr/>
        </p:nvCxnSpPr>
        <p:spPr>
          <a:xfrm flipH="1">
            <a:off x="15156180" y="4434840"/>
            <a:ext cx="3261360" cy="1"/>
          </a:xfrm>
          <a:prstGeom prst="line">
            <a:avLst/>
          </a:prstGeom>
          <a:noFill/>
          <a:ln w="63500" cap="flat">
            <a:solidFill>
              <a:srgbClr val="00B05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514AE458-A7E1-E0BB-8C33-F55EC5903DC1}"/>
                  </a:ext>
                </a:extLst>
              </p:cNvPr>
              <p:cNvSpPr/>
              <p:nvPr/>
            </p:nvSpPr>
            <p:spPr>
              <a:xfrm>
                <a:off x="1124873" y="8730846"/>
                <a:ext cx="6585123" cy="1298531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5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6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514AE458-A7E1-E0BB-8C33-F55EC5903D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4873" y="8730846"/>
                <a:ext cx="6585123" cy="129853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4D01E283-D4AA-24DF-6233-97B302E3DFF1}"/>
                  </a:ext>
                </a:extLst>
              </p:cNvPr>
              <p:cNvSpPr/>
              <p:nvPr/>
            </p:nvSpPr>
            <p:spPr>
              <a:xfrm>
                <a:off x="14141544" y="8182643"/>
                <a:ext cx="1188720" cy="1096407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63500" cap="flat">
                <a:solidFill>
                  <a:schemeClr val="accent5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4400" dirty="0">
                    <a:solidFill>
                      <a:srgbClr val="7030A0"/>
                    </a:solidFill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𝑥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5</m:t>
                        </m:r>
                      </m:sub>
                    </m:sSub>
                  </m:oMath>
                </a14:m>
                <a:endParaRPr kumimoji="0" lang="en-US" sz="44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4D01E283-D4AA-24DF-6233-97B302E3DF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41544" y="8182643"/>
                <a:ext cx="1188720" cy="10964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63500" cap="flat">
                <a:solidFill>
                  <a:schemeClr val="accent5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97E23386-1AEE-2990-3738-D6DF61B684D6}"/>
                  </a:ext>
                </a:extLst>
              </p:cNvPr>
              <p:cNvSpPr/>
              <p:nvPr/>
            </p:nvSpPr>
            <p:spPr>
              <a:xfrm>
                <a:off x="18591624" y="8182642"/>
                <a:ext cx="1188720" cy="1096407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63500" cap="flat">
                <a:solidFill>
                  <a:schemeClr val="accent5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4400" dirty="0">
                    <a:solidFill>
                      <a:srgbClr val="7030A0"/>
                    </a:solidFill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𝑥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6</m:t>
                        </m:r>
                      </m:sub>
                    </m:sSub>
                  </m:oMath>
                </a14:m>
                <a:endParaRPr kumimoji="0" lang="en-US" sz="44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97E23386-1AEE-2990-3738-D6DF61B684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91624" y="8182642"/>
                <a:ext cx="1188720" cy="1096407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  <a:ln w="63500" cap="flat">
                <a:solidFill>
                  <a:schemeClr val="accent5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87D1A01E-A01C-DCDD-DED7-ADC39E3E4635}"/>
                  </a:ext>
                </a:extLst>
              </p:cNvPr>
              <p:cNvSpPr/>
              <p:nvPr/>
            </p:nvSpPr>
            <p:spPr>
              <a:xfrm>
                <a:off x="16480884" y="10605802"/>
                <a:ext cx="1188720" cy="1096407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63500" cap="flat">
                <a:solidFill>
                  <a:schemeClr val="accent5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kumimoji="0" lang="en-US" sz="44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87D1A01E-A01C-DCDD-DED7-ADC39E3E46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80884" y="10605802"/>
                <a:ext cx="1188720" cy="1096407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 w="63500" cap="flat">
                <a:solidFill>
                  <a:schemeClr val="accent5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55B7564-1020-1C6E-E680-9272562BEBBF}"/>
              </a:ext>
            </a:extLst>
          </p:cNvPr>
          <p:cNvCxnSpPr>
            <a:stCxn id="11" idx="5"/>
            <a:endCxn id="14" idx="1"/>
          </p:cNvCxnSpPr>
          <p:nvPr/>
        </p:nvCxnSpPr>
        <p:spPr>
          <a:xfrm>
            <a:off x="15156180" y="9118485"/>
            <a:ext cx="1498788" cy="1647882"/>
          </a:xfrm>
          <a:prstGeom prst="line">
            <a:avLst/>
          </a:prstGeom>
          <a:noFill/>
          <a:ln w="63500" cap="flat">
            <a:solidFill>
              <a:srgbClr val="00B05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16DE889-6B53-4DD0-4D0B-3FA4588E0924}"/>
              </a:ext>
            </a:extLst>
          </p:cNvPr>
          <p:cNvCxnSpPr>
            <a:cxnSpLocks/>
            <a:stCxn id="12" idx="3"/>
            <a:endCxn id="14" idx="7"/>
          </p:cNvCxnSpPr>
          <p:nvPr/>
        </p:nvCxnSpPr>
        <p:spPr>
          <a:xfrm flipH="1">
            <a:off x="17495520" y="9118484"/>
            <a:ext cx="1270188" cy="1647883"/>
          </a:xfrm>
          <a:prstGeom prst="line">
            <a:avLst/>
          </a:prstGeom>
          <a:noFill/>
          <a:ln w="63500" cap="flat">
            <a:solidFill>
              <a:srgbClr val="00B05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0FFA431-9C0D-7760-71F2-1582AD23550B}"/>
              </a:ext>
            </a:extLst>
          </p:cNvPr>
          <p:cNvCxnSpPr>
            <a:cxnSpLocks/>
            <a:stCxn id="12" idx="2"/>
            <a:endCxn id="11" idx="6"/>
          </p:cNvCxnSpPr>
          <p:nvPr/>
        </p:nvCxnSpPr>
        <p:spPr>
          <a:xfrm flipH="1">
            <a:off x="15330264" y="8730846"/>
            <a:ext cx="3261360" cy="1"/>
          </a:xfrm>
          <a:prstGeom prst="line">
            <a:avLst/>
          </a:prstGeom>
          <a:noFill/>
          <a:ln w="63500" cap="flat">
            <a:solidFill>
              <a:srgbClr val="00B05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!!b">
                <a:extLst>
                  <a:ext uri="{FF2B5EF4-FFF2-40B4-BE49-F238E27FC236}">
                    <a16:creationId xmlns:a16="http://schemas.microsoft.com/office/drawing/2014/main" id="{D4E7E04F-65E2-502A-706F-2C29EA37B984}"/>
                  </a:ext>
                </a:extLst>
              </p:cNvPr>
              <p:cNvSpPr/>
              <p:nvPr/>
            </p:nvSpPr>
            <p:spPr>
              <a:xfrm>
                <a:off x="16306800" y="6309794"/>
                <a:ext cx="1188720" cy="1096407"/>
              </a:xfrm>
              <a:prstGeom prst="ellipse">
                <a:avLst/>
              </a:prstGeom>
              <a:solidFill>
                <a:srgbClr val="FFC000"/>
              </a:solidFill>
              <a:ln w="63500" cap="flat">
                <a:solidFill>
                  <a:schemeClr val="accent5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4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4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4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4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kumimoji="0" lang="en-US" sz="44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8" name="!!b">
                <a:extLst>
                  <a:ext uri="{FF2B5EF4-FFF2-40B4-BE49-F238E27FC236}">
                    <a16:creationId xmlns:a16="http://schemas.microsoft.com/office/drawing/2014/main" id="{D4E7E04F-65E2-502A-706F-2C29EA37B9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06800" y="6309794"/>
                <a:ext cx="1188720" cy="1096407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  <a:ln w="63500" cap="flat">
                <a:solidFill>
                  <a:schemeClr val="accent5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!!b">
                <a:extLst>
                  <a:ext uri="{FF2B5EF4-FFF2-40B4-BE49-F238E27FC236}">
                    <a16:creationId xmlns:a16="http://schemas.microsoft.com/office/drawing/2014/main" id="{BF526BFD-7ADA-914A-B6F1-6BA23341D0F3}"/>
                  </a:ext>
                </a:extLst>
              </p:cNvPr>
              <p:cNvSpPr/>
              <p:nvPr/>
            </p:nvSpPr>
            <p:spPr>
              <a:xfrm>
                <a:off x="16480884" y="10608025"/>
                <a:ext cx="1188720" cy="1096407"/>
              </a:xfrm>
              <a:prstGeom prst="ellipse">
                <a:avLst/>
              </a:prstGeom>
              <a:solidFill>
                <a:srgbClr val="FFC000"/>
              </a:solidFill>
              <a:ln w="63500" cap="flat">
                <a:solidFill>
                  <a:schemeClr val="accent5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4400" i="1" dirty="0">
                  <a:solidFill>
                    <a:srgbClr val="7030A0"/>
                  </a:solidFill>
                  <a:latin typeface="Cambria Math" panose="02040503050406030204" pitchFamily="18" charset="0"/>
                  <a:sym typeface="Helvetica Neue Medium"/>
                </a:endParaRPr>
              </a:p>
            </p:txBody>
          </p:sp>
        </mc:Choice>
        <mc:Fallback xmlns="">
          <p:sp>
            <p:nvSpPr>
              <p:cNvPr id="19" name="!!b">
                <a:extLst>
                  <a:ext uri="{FF2B5EF4-FFF2-40B4-BE49-F238E27FC236}">
                    <a16:creationId xmlns:a16="http://schemas.microsoft.com/office/drawing/2014/main" id="{BF526BFD-7ADA-914A-B6F1-6BA23341D0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80884" y="10608025"/>
                <a:ext cx="1188720" cy="1096407"/>
              </a:xfrm>
              <a:prstGeom prst="ellipse">
                <a:avLst/>
              </a:prstGeom>
              <a:blipFill>
                <a:blip r:embed="rId11"/>
                <a:stretch>
                  <a:fillRect/>
                </a:stretch>
              </a:blipFill>
              <a:ln w="63500" cap="flat">
                <a:solidFill>
                  <a:schemeClr val="accent5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Rounded Rectangle 19">
                <a:extLst>
                  <a:ext uri="{FF2B5EF4-FFF2-40B4-BE49-F238E27FC236}">
                    <a16:creationId xmlns:a16="http://schemas.microsoft.com/office/drawing/2014/main" id="{D554FFC8-ECFB-3B8F-B237-61EAC3854FEF}"/>
                  </a:ext>
                </a:extLst>
              </p:cNvPr>
              <p:cNvSpPr/>
              <p:nvPr/>
            </p:nvSpPr>
            <p:spPr>
              <a:xfrm>
                <a:off x="913282" y="10732809"/>
                <a:ext cx="15211381" cy="1901050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We cannot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  <m:t>4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to 1 in our answer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Somehow, we should not allow such answers</a:t>
                </a:r>
              </a:p>
            </p:txBody>
          </p:sp>
        </mc:Choice>
        <mc:Fallback>
          <p:sp>
            <p:nvSpPr>
              <p:cNvPr id="20" name="Rounded Rectangle 19">
                <a:extLst>
                  <a:ext uri="{FF2B5EF4-FFF2-40B4-BE49-F238E27FC236}">
                    <a16:creationId xmlns:a16="http://schemas.microsoft.com/office/drawing/2014/main" id="{D554FFC8-ECFB-3B8F-B237-61EAC3854F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282" y="10732809"/>
                <a:ext cx="15211381" cy="1901050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Candy: A problem on leetcode">
            <a:extLst>
              <a:ext uri="{FF2B5EF4-FFF2-40B4-BE49-F238E27FC236}">
                <a16:creationId xmlns:a16="http://schemas.microsoft.com/office/drawing/2014/main" id="{61AF2988-741D-B738-7C71-B87F5FA2A77C}"/>
              </a:ext>
            </a:extLst>
          </p:cNvPr>
          <p:cNvSpPr/>
          <p:nvPr/>
        </p:nvSpPr>
        <p:spPr>
          <a:xfrm>
            <a:off x="11225406" y="6548101"/>
            <a:ext cx="11699676" cy="1934740"/>
          </a:xfrm>
          <a:prstGeom prst="roundRect">
            <a:avLst>
              <a:gd name="adj" fmla="val 1661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0000" scaled="0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4800" dirty="0"/>
              <a:t>So, what should we do?</a:t>
            </a:r>
            <a:endParaRPr sz="4800" dirty="0"/>
          </a:p>
        </p:txBody>
      </p:sp>
    </p:spTree>
    <p:extLst>
      <p:ext uri="{BB962C8B-B14F-4D97-AF65-F5344CB8AC3E}">
        <p14:creationId xmlns:p14="http://schemas.microsoft.com/office/powerpoint/2010/main" val="193742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uiExpand="1" build="allAtOnce" animBg="1"/>
      <p:bldP spid="2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5B339B-7FED-072E-8644-3C6070564F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BCBE8F0-46BB-5B0E-081C-CB0F33AA8252}"/>
              </a:ext>
            </a:extLst>
          </p:cNvPr>
          <p:cNvSpPr/>
          <p:nvPr/>
        </p:nvSpPr>
        <p:spPr>
          <a:xfrm>
            <a:off x="913283" y="672535"/>
            <a:ext cx="23014631" cy="2274988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Lemma: If there is an independent set of size 2, then there is a satisfiable assignment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2D654B40-7BB6-FEA0-7A67-A17AEE2B4F71}"/>
                  </a:ext>
                </a:extLst>
              </p:cNvPr>
              <p:cNvSpPr/>
              <p:nvPr/>
            </p:nvSpPr>
            <p:spPr>
              <a:xfrm>
                <a:off x="1124874" y="4611303"/>
                <a:ext cx="6585123" cy="1298531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3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4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13BC4F1E-82BE-9F10-0294-69159F0E5C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4874" y="4611303"/>
                <a:ext cx="6585123" cy="1298531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97743BDD-EDEF-F4B4-C745-4A93DC91ABD0}"/>
                  </a:ext>
                </a:extLst>
              </p:cNvPr>
              <p:cNvSpPr/>
              <p:nvPr/>
            </p:nvSpPr>
            <p:spPr>
              <a:xfrm>
                <a:off x="13967460" y="3886637"/>
                <a:ext cx="1188720" cy="1096407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63500" cap="flat">
                <a:solidFill>
                  <a:schemeClr val="accent5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4400" dirty="0">
                    <a:solidFill>
                      <a:srgbClr val="7030A0"/>
                    </a:solidFill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𝑥</m:t>
                        </m:r>
                      </m:e>
                      <m:sub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1</m:t>
                        </m:r>
                      </m:sub>
                    </m:sSub>
                  </m:oMath>
                </a14:m>
                <a:endParaRPr kumimoji="0" lang="en-US" sz="44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8C69AF9B-8270-D42F-5576-803694FD73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67460" y="3886637"/>
                <a:ext cx="1188720" cy="1096407"/>
              </a:xfrm>
              <a:prstGeom prst="ellipse">
                <a:avLst/>
              </a:prstGeom>
              <a:blipFill>
                <a:blip r:embed="rId3"/>
                <a:stretch>
                  <a:fillRect l="-5051" b="-8696"/>
                </a:stretch>
              </a:blipFill>
              <a:ln w="63500" cap="flat">
                <a:solidFill>
                  <a:schemeClr val="accent5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310A69DA-610A-E9C1-1172-E8D1410ABD1A}"/>
                  </a:ext>
                </a:extLst>
              </p:cNvPr>
              <p:cNvSpPr/>
              <p:nvPr/>
            </p:nvSpPr>
            <p:spPr>
              <a:xfrm>
                <a:off x="18417540" y="3886636"/>
                <a:ext cx="1188720" cy="1096407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63500" cap="flat">
                <a:solidFill>
                  <a:schemeClr val="accent5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4400" dirty="0">
                    <a:solidFill>
                      <a:srgbClr val="7030A0"/>
                    </a:solidFill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𝑥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3</m:t>
                        </m:r>
                      </m:sub>
                    </m:sSub>
                  </m:oMath>
                </a14:m>
                <a:endParaRPr kumimoji="0" lang="en-US" sz="44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5DBE118F-82F2-841E-85ED-A702695BA5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17540" y="3886636"/>
                <a:ext cx="1188720" cy="10964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63500" cap="flat">
                <a:solidFill>
                  <a:schemeClr val="accent5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F46A129C-9E66-8F8E-F8AD-25124705AD87}"/>
                  </a:ext>
                </a:extLst>
              </p:cNvPr>
              <p:cNvSpPr/>
              <p:nvPr/>
            </p:nvSpPr>
            <p:spPr>
              <a:xfrm>
                <a:off x="16306800" y="6309796"/>
                <a:ext cx="1188720" cy="1096407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63500" cap="flat">
                <a:solidFill>
                  <a:schemeClr val="accent5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4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4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4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4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4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kumimoji="0" lang="en-US" sz="44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2C81B190-56E5-799B-6E2F-273977D9A3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06800" y="6309796"/>
                <a:ext cx="1188720" cy="10964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63500" cap="flat">
                <a:solidFill>
                  <a:schemeClr val="accent5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76996C3-051E-EAB2-C1B6-55A0E13B6DBC}"/>
              </a:ext>
            </a:extLst>
          </p:cNvPr>
          <p:cNvCxnSpPr>
            <a:stCxn id="4" idx="5"/>
            <a:endCxn id="6" idx="1"/>
          </p:cNvCxnSpPr>
          <p:nvPr/>
        </p:nvCxnSpPr>
        <p:spPr>
          <a:xfrm>
            <a:off x="14982096" y="4822479"/>
            <a:ext cx="1498788" cy="1647882"/>
          </a:xfrm>
          <a:prstGeom prst="line">
            <a:avLst/>
          </a:prstGeom>
          <a:noFill/>
          <a:ln w="63500" cap="flat">
            <a:solidFill>
              <a:srgbClr val="00B05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38AF2DE-981D-2411-CD46-3189C75FF834}"/>
              </a:ext>
            </a:extLst>
          </p:cNvPr>
          <p:cNvCxnSpPr>
            <a:cxnSpLocks/>
            <a:stCxn id="5" idx="3"/>
            <a:endCxn id="6" idx="7"/>
          </p:cNvCxnSpPr>
          <p:nvPr/>
        </p:nvCxnSpPr>
        <p:spPr>
          <a:xfrm flipH="1">
            <a:off x="17321436" y="4822478"/>
            <a:ext cx="1270188" cy="1647883"/>
          </a:xfrm>
          <a:prstGeom prst="line">
            <a:avLst/>
          </a:prstGeom>
          <a:noFill/>
          <a:ln w="63500" cap="flat">
            <a:solidFill>
              <a:srgbClr val="00B05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506035B-4864-E53F-BF46-24C8F9DABAA4}"/>
              </a:ext>
            </a:extLst>
          </p:cNvPr>
          <p:cNvCxnSpPr>
            <a:cxnSpLocks/>
            <a:stCxn id="5" idx="2"/>
            <a:endCxn id="4" idx="6"/>
          </p:cNvCxnSpPr>
          <p:nvPr/>
        </p:nvCxnSpPr>
        <p:spPr>
          <a:xfrm flipH="1">
            <a:off x="15156180" y="4434840"/>
            <a:ext cx="3261360" cy="1"/>
          </a:xfrm>
          <a:prstGeom prst="line">
            <a:avLst/>
          </a:prstGeom>
          <a:noFill/>
          <a:ln w="63500" cap="flat">
            <a:solidFill>
              <a:srgbClr val="00B05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D9C85532-0454-B2A0-E694-6CFB809350DB}"/>
                  </a:ext>
                </a:extLst>
              </p:cNvPr>
              <p:cNvSpPr/>
              <p:nvPr/>
            </p:nvSpPr>
            <p:spPr>
              <a:xfrm>
                <a:off x="1124873" y="8730846"/>
                <a:ext cx="6585123" cy="1298531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5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6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D9C85532-0454-B2A0-E694-6CFB809350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4873" y="8730846"/>
                <a:ext cx="6585123" cy="129853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1C9209D0-10FC-D405-C5C2-181A0B3D8567}"/>
                  </a:ext>
                </a:extLst>
              </p:cNvPr>
              <p:cNvSpPr/>
              <p:nvPr/>
            </p:nvSpPr>
            <p:spPr>
              <a:xfrm>
                <a:off x="14141544" y="8182643"/>
                <a:ext cx="1188720" cy="1096407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63500" cap="flat">
                <a:solidFill>
                  <a:schemeClr val="accent5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4400" dirty="0">
                    <a:solidFill>
                      <a:srgbClr val="7030A0"/>
                    </a:solidFill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𝑥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5</m:t>
                        </m:r>
                      </m:sub>
                    </m:sSub>
                  </m:oMath>
                </a14:m>
                <a:endParaRPr kumimoji="0" lang="en-US" sz="44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1C9209D0-10FC-D405-C5C2-181A0B3D85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41544" y="8182643"/>
                <a:ext cx="1188720" cy="10964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63500" cap="flat">
                <a:solidFill>
                  <a:schemeClr val="accent5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7BE11E78-E671-98E5-4B75-429F1F16C4A7}"/>
                  </a:ext>
                </a:extLst>
              </p:cNvPr>
              <p:cNvSpPr/>
              <p:nvPr/>
            </p:nvSpPr>
            <p:spPr>
              <a:xfrm>
                <a:off x="18591624" y="8182642"/>
                <a:ext cx="1188720" cy="1096407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63500" cap="flat">
                <a:solidFill>
                  <a:schemeClr val="accent5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4400" dirty="0">
                    <a:solidFill>
                      <a:srgbClr val="7030A0"/>
                    </a:solidFill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𝑥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6</m:t>
                        </m:r>
                      </m:sub>
                    </m:sSub>
                  </m:oMath>
                </a14:m>
                <a:endParaRPr kumimoji="0" lang="en-US" sz="44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7BE11E78-E671-98E5-4B75-429F1F16C4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91624" y="8182642"/>
                <a:ext cx="1188720" cy="1096407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  <a:ln w="63500" cap="flat">
                <a:solidFill>
                  <a:schemeClr val="accent5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44856CA2-49DF-1616-A7BD-D711DAB49AB2}"/>
                  </a:ext>
                </a:extLst>
              </p:cNvPr>
              <p:cNvSpPr/>
              <p:nvPr/>
            </p:nvSpPr>
            <p:spPr>
              <a:xfrm>
                <a:off x="16480884" y="10605802"/>
                <a:ext cx="1188720" cy="1096407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63500" cap="flat">
                <a:solidFill>
                  <a:schemeClr val="accent5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kumimoji="0" lang="en-US" sz="44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44856CA2-49DF-1616-A7BD-D711DAB49A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80884" y="10605802"/>
                <a:ext cx="1188720" cy="1096407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 w="63500" cap="flat">
                <a:solidFill>
                  <a:schemeClr val="accent5">
                    <a:lumMod val="50000"/>
                  </a:schemeClr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280E465-B63A-41FC-4EAC-D98C876E6106}"/>
              </a:ext>
            </a:extLst>
          </p:cNvPr>
          <p:cNvCxnSpPr>
            <a:stCxn id="11" idx="5"/>
            <a:endCxn id="14" idx="1"/>
          </p:cNvCxnSpPr>
          <p:nvPr/>
        </p:nvCxnSpPr>
        <p:spPr>
          <a:xfrm>
            <a:off x="15156180" y="9118485"/>
            <a:ext cx="1498788" cy="1647882"/>
          </a:xfrm>
          <a:prstGeom prst="line">
            <a:avLst/>
          </a:prstGeom>
          <a:noFill/>
          <a:ln w="63500" cap="flat">
            <a:solidFill>
              <a:srgbClr val="00B05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7C56BD7-54F7-72B8-8B90-6CAD519CBEDE}"/>
              </a:ext>
            </a:extLst>
          </p:cNvPr>
          <p:cNvCxnSpPr>
            <a:cxnSpLocks/>
            <a:stCxn id="12" idx="3"/>
            <a:endCxn id="14" idx="7"/>
          </p:cNvCxnSpPr>
          <p:nvPr/>
        </p:nvCxnSpPr>
        <p:spPr>
          <a:xfrm flipH="1">
            <a:off x="17495520" y="9118484"/>
            <a:ext cx="1270188" cy="1647883"/>
          </a:xfrm>
          <a:prstGeom prst="line">
            <a:avLst/>
          </a:prstGeom>
          <a:noFill/>
          <a:ln w="63500" cap="flat">
            <a:solidFill>
              <a:srgbClr val="00B05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D57A18E-A1C7-78ED-C495-1E0C8A3C307D}"/>
              </a:ext>
            </a:extLst>
          </p:cNvPr>
          <p:cNvCxnSpPr>
            <a:cxnSpLocks/>
            <a:stCxn id="12" idx="2"/>
            <a:endCxn id="11" idx="6"/>
          </p:cNvCxnSpPr>
          <p:nvPr/>
        </p:nvCxnSpPr>
        <p:spPr>
          <a:xfrm flipH="1">
            <a:off x="15330264" y="8730846"/>
            <a:ext cx="3261360" cy="1"/>
          </a:xfrm>
          <a:prstGeom prst="line">
            <a:avLst/>
          </a:prstGeom>
          <a:noFill/>
          <a:ln w="63500" cap="flat">
            <a:solidFill>
              <a:srgbClr val="00B05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9AA2393-2080-EB54-B44D-B76AE5FA8943}"/>
              </a:ext>
            </a:extLst>
          </p:cNvPr>
          <p:cNvCxnSpPr>
            <a:cxnSpLocks/>
            <a:stCxn id="14" idx="0"/>
            <a:endCxn id="6" idx="4"/>
          </p:cNvCxnSpPr>
          <p:nvPr/>
        </p:nvCxnSpPr>
        <p:spPr>
          <a:xfrm flipH="1" flipV="1">
            <a:off x="16901160" y="7406203"/>
            <a:ext cx="174084" cy="3199599"/>
          </a:xfrm>
          <a:prstGeom prst="line">
            <a:avLst/>
          </a:prstGeom>
          <a:noFill/>
          <a:ln w="63500" cap="flat">
            <a:solidFill>
              <a:srgbClr val="00B05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20007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F88A08-7482-DA23-7C77-141AD35F93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81F40B6A-52FA-AFC0-B335-BB2ADF83F831}"/>
                  </a:ext>
                </a:extLst>
              </p:cNvPr>
              <p:cNvSpPr/>
              <p:nvPr/>
            </p:nvSpPr>
            <p:spPr>
              <a:xfrm>
                <a:off x="913283" y="672535"/>
                <a:ext cx="23014631" cy="1901050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3-SAT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≤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Independent Set</a:t>
                </a:r>
              </a:p>
            </p:txBody>
          </p:sp>
        </mc:Choice>
        <mc:Fallback xmlns="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7FB87927-0181-8874-16C9-AA68F157EE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283" y="672535"/>
                <a:ext cx="23014631" cy="1901050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0F6BC012-4B38-9B2E-711F-9FE1316BECCA}"/>
                  </a:ext>
                </a:extLst>
              </p:cNvPr>
              <p:cNvSpPr/>
              <p:nvPr/>
            </p:nvSpPr>
            <p:spPr>
              <a:xfrm>
                <a:off x="684686" y="3113448"/>
                <a:ext cx="10670886" cy="9177789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3</m:t>
                          </m:r>
                        </m:sub>
                      </m:sSub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4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3</m:t>
                              </m:r>
                            </m:sub>
                          </m:sSub>
                        </m:e>
                      </m:acc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3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4</m:t>
                              </m:r>
                            </m:sub>
                          </m:sSub>
                        </m:e>
                      </m:acc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4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6</m:t>
                              </m:r>
                            </m:sub>
                          </m:sSub>
                        </m:e>
                      </m:acc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…</m:t>
                      </m:r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…</m:t>
                      </m:r>
                    </m:oMath>
                  </m:oMathPara>
                </a14:m>
                <a:endParaRPr lang="en-US" sz="6000" b="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…</m:t>
                      </m:r>
                    </m:oMath>
                  </m:oMathPara>
                </a14:m>
                <a:endParaRPr lang="en-US" sz="6000" b="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17AFFDDA-65D4-6C6E-9B0F-7F6C54BE4B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6" y="3113448"/>
                <a:ext cx="10670886" cy="9177789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BC83BCF-828E-F93B-B526-495912F72DF2}"/>
              </a:ext>
            </a:extLst>
          </p:cNvPr>
          <p:cNvSpPr/>
          <p:nvPr/>
        </p:nvSpPr>
        <p:spPr>
          <a:xfrm>
            <a:off x="12191999" y="3255471"/>
            <a:ext cx="11507318" cy="3280633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Step 1) Construct a graph using an instance of 3-SAT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F0CA3A46-364B-B426-860F-D1E9A2DD3EF2}"/>
                  </a:ext>
                </a:extLst>
              </p:cNvPr>
              <p:cNvSpPr/>
              <p:nvPr/>
            </p:nvSpPr>
            <p:spPr>
              <a:xfrm>
                <a:off x="12191999" y="7377705"/>
                <a:ext cx="11507318" cy="5847641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For each clause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𝐶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𝑖</m:t>
                        </m:r>
                      </m:sub>
                    </m:sSub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=</m:t>
                    </m:r>
                    <m:sSub>
                      <m:sSub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𝑥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𝑝</m:t>
                        </m:r>
                      </m:sub>
                    </m:sSub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∨</m:t>
                    </m:r>
                    <m:acc>
                      <m:accPr>
                        <m:chr m:val="̅"/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4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</m:ctrlPr>
                          </m:sSubPr>
                          <m:e>
                            <m:r>
                              <a:rPr lang="en-US" sz="4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  <m:t>𝑥</m:t>
                            </m:r>
                          </m:e>
                          <m:sub>
                            <m:r>
                              <a:rPr lang="en-US" sz="4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  <m:t>𝑞</m:t>
                            </m:r>
                          </m:sub>
                        </m:sSub>
                      </m:e>
                    </m:acc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∨</m:t>
                    </m:r>
                    <m:sSub>
                      <m:sSub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𝑥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, make a triangle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𝑣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𝑖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1</m:t>
                        </m:r>
                      </m:sub>
                    </m:sSub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,</m:t>
                    </m:r>
                    <m:sSub>
                      <m:sSub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𝑣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𝑖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2</m:t>
                        </m:r>
                      </m:sub>
                    </m:sSub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,</m:t>
                    </m:r>
                    <m:sSub>
                      <m:sSub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𝑣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𝑖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𝑣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𝑖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represents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𝑥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𝑣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𝑖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represent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4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</m:ctrlPr>
                          </m:sSubPr>
                          <m:e>
                            <m:r>
                              <a:rPr lang="en-US" sz="4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  <m:t>𝑥</m:t>
                            </m:r>
                          </m:e>
                          <m:sub>
                            <m:r>
                              <a:rPr lang="en-US" sz="4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  <m:t>𝑞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𝑣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𝑖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represent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𝑥</m:t>
                        </m:r>
                      </m:e>
                      <m:sub>
                        <m: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𝑟</m:t>
                        </m:r>
                      </m:sub>
                    </m:sSub>
                  </m:oMath>
                </a14:m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Add an edge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𝑣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𝑖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and all other nodes that represent</a:t>
                </a:r>
                <a:r>
                  <a:rPr lang="en-US" sz="4400" dirty="0">
                    <a:solidFill>
                      <a:srgbClr val="7030A0"/>
                    </a:solidFill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4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4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</m:ctrlPr>
                          </m:sSubPr>
                          <m:e>
                            <m:r>
                              <a:rPr lang="en-US" sz="4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  <m:t>𝑥</m:t>
                            </m:r>
                          </m:e>
                          <m:sub>
                            <m:r>
                              <a:rPr lang="en-US" sz="4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  <m:t>𝑝</m:t>
                            </m:r>
                          </m:sub>
                        </m:sSub>
                      </m:e>
                    </m:acc>
                  </m:oMath>
                </a14:m>
                <a:endParaRPr lang="en-US" sz="44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44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This completes the construction of the graph G</a:t>
                </a:r>
              </a:p>
            </p:txBody>
          </p:sp>
        </mc:Choice>
        <mc:Fallback xmlns=""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F0CA3A46-364B-B426-860F-D1E9A2DD3E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1999" y="7377705"/>
                <a:ext cx="11507318" cy="5847641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1502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E120A5-2EED-7768-CA2D-9FB7F10CE4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ADD520F6-8352-DC1D-8A1A-36A91C4DF922}"/>
                  </a:ext>
                </a:extLst>
              </p:cNvPr>
              <p:cNvSpPr/>
              <p:nvPr/>
            </p:nvSpPr>
            <p:spPr>
              <a:xfrm>
                <a:off x="913283" y="672535"/>
                <a:ext cx="23014631" cy="1901050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3-SAT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≤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Independent Set</a:t>
                </a:r>
              </a:p>
            </p:txBody>
          </p:sp>
        </mc:Choice>
        <mc:Fallback xmlns="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7FB87927-0181-8874-16C9-AA68F157EE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283" y="672535"/>
                <a:ext cx="23014631" cy="1901050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!!box">
                <a:extLst>
                  <a:ext uri="{FF2B5EF4-FFF2-40B4-BE49-F238E27FC236}">
                    <a16:creationId xmlns:a16="http://schemas.microsoft.com/office/drawing/2014/main" id="{AD318457-4C00-052D-4D48-B4B52C6DE603}"/>
                  </a:ext>
                </a:extLst>
              </p:cNvPr>
              <p:cNvSpPr/>
              <p:nvPr/>
            </p:nvSpPr>
            <p:spPr>
              <a:xfrm>
                <a:off x="684686" y="7377705"/>
                <a:ext cx="23014631" cy="5847641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rgbClr val="FF0000"/>
                    </a:solidFill>
                    <a:latin typeface="Bradley Hand" pitchFamily="2" charset="77"/>
                    <a:sym typeface="Helvetica Neue Medium"/>
                  </a:rPr>
                  <a:t>What question will you ask this oracle?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Remember that in your 3-SAT instance there are m clauses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Thus, in G, there are m triangles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Question: Is there an independent set of size </a:t>
                </a:r>
                <a14:m>
                  <m:oMath xmlns:m="http://schemas.openxmlformats.org/officeDocument/2006/math"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≥</m:t>
                    </m:r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m in G?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>
          <p:sp>
            <p:nvSpPr>
              <p:cNvPr id="6" name="!!box">
                <a:extLst>
                  <a:ext uri="{FF2B5EF4-FFF2-40B4-BE49-F238E27FC236}">
                    <a16:creationId xmlns:a16="http://schemas.microsoft.com/office/drawing/2014/main" id="{AD318457-4C00-052D-4D48-B4B52C6DE6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6" y="7377705"/>
                <a:ext cx="23014631" cy="5847641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3FBEDE1-10F1-FF14-4D0C-093300F19866}"/>
              </a:ext>
            </a:extLst>
          </p:cNvPr>
          <p:cNvSpPr/>
          <p:nvPr/>
        </p:nvSpPr>
        <p:spPr>
          <a:xfrm>
            <a:off x="7290162" y="3338426"/>
            <a:ext cx="10260871" cy="3343356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Step 2) Assume that an oracle solves the Independent Set instance</a:t>
            </a:r>
          </a:p>
        </p:txBody>
      </p:sp>
    </p:spTree>
    <p:extLst>
      <p:ext uri="{BB962C8B-B14F-4D97-AF65-F5344CB8AC3E}">
        <p14:creationId xmlns:p14="http://schemas.microsoft.com/office/powerpoint/2010/main" val="107125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C3BCA8-E5FC-EA2B-65F5-19ACB2DA51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B4EF689A-D735-4754-C120-BA8EA2D6B60D}"/>
                  </a:ext>
                </a:extLst>
              </p:cNvPr>
              <p:cNvSpPr/>
              <p:nvPr/>
            </p:nvSpPr>
            <p:spPr>
              <a:xfrm>
                <a:off x="913283" y="672535"/>
                <a:ext cx="23014631" cy="1901050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3-SAT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≤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Independent Set</a:t>
                </a:r>
              </a:p>
            </p:txBody>
          </p:sp>
        </mc:Choice>
        <mc:Fallback xmlns="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7FB87927-0181-8874-16C9-AA68F157EE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283" y="672535"/>
                <a:ext cx="23014631" cy="1901050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!!box">
                <a:extLst>
                  <a:ext uri="{FF2B5EF4-FFF2-40B4-BE49-F238E27FC236}">
                    <a16:creationId xmlns:a16="http://schemas.microsoft.com/office/drawing/2014/main" id="{6E9915E5-BD6F-34FC-F850-4FE5546AC709}"/>
                  </a:ext>
                </a:extLst>
              </p:cNvPr>
              <p:cNvSpPr/>
              <p:nvPr/>
            </p:nvSpPr>
            <p:spPr>
              <a:xfrm>
                <a:off x="684686" y="7377705"/>
                <a:ext cx="23014631" cy="5847641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rgbClr val="FF0000"/>
                    </a:solidFill>
                    <a:latin typeface="Bradley Hand" pitchFamily="2" charset="77"/>
                    <a:sym typeface="Helvetica Neue Medium"/>
                  </a:rPr>
                  <a:t>What question will you ask this oracle?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Remember that in your 3-SAT instance there are m clauses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Thus, in G, there are m triangles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Question: Is there an independent set of size </a:t>
                </a:r>
                <a14:m>
                  <m:oMath xmlns:m="http://schemas.openxmlformats.org/officeDocument/2006/math"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≥</m:t>
                    </m:r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m in G?</a:t>
                </a:r>
              </a:p>
              <a:p>
                <a:pPr marL="571500" indent="-5715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If the oracle says Yes, the the answer to 3-SAT is yes, else no</a:t>
                </a:r>
              </a:p>
            </p:txBody>
          </p:sp>
        </mc:Choice>
        <mc:Fallback>
          <p:sp>
            <p:nvSpPr>
              <p:cNvPr id="6" name="!!box">
                <a:extLst>
                  <a:ext uri="{FF2B5EF4-FFF2-40B4-BE49-F238E27FC236}">
                    <a16:creationId xmlns:a16="http://schemas.microsoft.com/office/drawing/2014/main" id="{6E9915E5-BD6F-34FC-F850-4FE5546AC7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6" y="7377705"/>
                <a:ext cx="23014631" cy="5847641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2680FD7-F2E7-94CD-5804-F660CF996163}"/>
              </a:ext>
            </a:extLst>
          </p:cNvPr>
          <p:cNvSpPr/>
          <p:nvPr/>
        </p:nvSpPr>
        <p:spPr>
          <a:xfrm>
            <a:off x="6235094" y="3499322"/>
            <a:ext cx="10260871" cy="2735469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Step 3) Recover the 3-SAT answer using Independent Set answer</a:t>
            </a:r>
          </a:p>
        </p:txBody>
      </p:sp>
    </p:spTree>
    <p:extLst>
      <p:ext uri="{BB962C8B-B14F-4D97-AF65-F5344CB8AC3E}">
        <p14:creationId xmlns:p14="http://schemas.microsoft.com/office/powerpoint/2010/main" val="27370624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C06D46-AE5E-E71B-EF5A-90263BAFFF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E7E6B70A-F160-9105-A852-79C86A0C9570}"/>
                  </a:ext>
                </a:extLst>
              </p:cNvPr>
              <p:cNvSpPr/>
              <p:nvPr/>
            </p:nvSpPr>
            <p:spPr>
              <a:xfrm>
                <a:off x="913283" y="672535"/>
                <a:ext cx="23014631" cy="1901050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3-SAT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≤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Independent Set</a:t>
                </a:r>
              </a:p>
            </p:txBody>
          </p:sp>
        </mc:Choice>
        <mc:Fallback xmlns="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7FB87927-0181-8874-16C9-AA68F157EE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283" y="672535"/>
                <a:ext cx="23014631" cy="1901050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C6C8DB3-105D-C59A-8BDC-B10344803F03}"/>
              </a:ext>
            </a:extLst>
          </p:cNvPr>
          <p:cNvSpPr/>
          <p:nvPr/>
        </p:nvSpPr>
        <p:spPr>
          <a:xfrm>
            <a:off x="6664523" y="3779839"/>
            <a:ext cx="10260871" cy="1962057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Step 4) Prove that your answer is correct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7B089647-AED7-67F4-0465-E134DA034D5A}"/>
                  </a:ext>
                </a:extLst>
              </p:cNvPr>
              <p:cNvSpPr/>
              <p:nvPr/>
            </p:nvSpPr>
            <p:spPr>
              <a:xfrm>
                <a:off x="684684" y="9028085"/>
                <a:ext cx="23014631" cy="2903719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Lemma: There is satisfiable assignment for 3-SAT instance, </a:t>
                </a:r>
                <a:r>
                  <a:rPr lang="en-US" sz="6000" dirty="0" err="1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iff</a:t>
                </a: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there is an independent set of size </a:t>
                </a:r>
                <a14:m>
                  <m:oMath xmlns:m="http://schemas.openxmlformats.org/officeDocument/2006/math">
                    <m:r>
                      <a:rPr lang="en-US" sz="600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≥</m:t>
                    </m:r>
                    <m:r>
                      <a:rPr lang="en-US" sz="600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𝑚</m:t>
                    </m:r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in G</a:t>
                </a:r>
              </a:p>
            </p:txBody>
          </p:sp>
        </mc:Choice>
        <mc:Fallback xmlns="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7B089647-AED7-67F4-0465-E134DA034D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4" y="9028085"/>
                <a:ext cx="23014631" cy="2903719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887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F5902057-211C-FA85-1DA0-97ABADC3EF5B}"/>
                  </a:ext>
                </a:extLst>
              </p:cNvPr>
              <p:cNvSpPr/>
              <p:nvPr/>
            </p:nvSpPr>
            <p:spPr>
              <a:xfrm>
                <a:off x="684684" y="508553"/>
                <a:ext cx="23014631" cy="2903719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Lemma: If there is an independent set of size </a:t>
                </a:r>
                <a14:m>
                  <m:oMath xmlns:m="http://schemas.openxmlformats.org/officeDocument/2006/math">
                    <m:r>
                      <a:rPr lang="en-US" sz="600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≥</m:t>
                    </m:r>
                    <m:r>
                      <a:rPr lang="en-US" sz="600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𝑚</m:t>
                    </m:r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in G, then there is satisfiable assignment for 3-SAT instance</a:t>
                </a:r>
              </a:p>
            </p:txBody>
          </p:sp>
        </mc:Choice>
        <mc:Fallback xmlns="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F5902057-211C-FA85-1DA0-97ABADC3EF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4" y="508553"/>
                <a:ext cx="23014631" cy="2903719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!!box">
                <a:extLst>
                  <a:ext uri="{FF2B5EF4-FFF2-40B4-BE49-F238E27FC236}">
                    <a16:creationId xmlns:a16="http://schemas.microsoft.com/office/drawing/2014/main" id="{C5DA988E-C553-D224-7C69-F5B7FEFDFEFE}"/>
                  </a:ext>
                </a:extLst>
              </p:cNvPr>
              <p:cNvSpPr/>
              <p:nvPr/>
            </p:nvSpPr>
            <p:spPr>
              <a:xfrm>
                <a:off x="684684" y="3686652"/>
                <a:ext cx="23014631" cy="8713504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Proof (without pictures): 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Fix an independent set of size </a:t>
                </a:r>
                <a14:m>
                  <m:oMath xmlns:m="http://schemas.openxmlformats.org/officeDocument/2006/math"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≥</m:t>
                    </m:r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m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In each triangle, we can choose only one vertex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Thus, independent set = m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Exactly one vertex is chosen from each triangle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𝑣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representing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𝑥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is in the independent set, then we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𝑥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=1,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𝑣</m:t>
                        </m:r>
                      </m:e>
                      <m:sub>
                        <m:r>
                          <a:rPr lang="en-US" sz="6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representing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60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6000" b="0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</m:ctrlPr>
                          </m:sSubPr>
                          <m:e>
                            <m:r>
                              <a:rPr lang="en-US" sz="6000" b="0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  <m:t>𝑥</m:t>
                            </m:r>
                          </m:e>
                          <m:sub>
                            <m:r>
                              <a:rPr lang="en-US" sz="6000" b="0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  <m:t>𝑝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, then we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𝑥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=0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All the other unset variable are set to 0 </a:t>
                </a:r>
              </a:p>
            </p:txBody>
          </p:sp>
        </mc:Choice>
        <mc:Fallback>
          <p:sp>
            <p:nvSpPr>
              <p:cNvPr id="3" name="!!box">
                <a:extLst>
                  <a:ext uri="{FF2B5EF4-FFF2-40B4-BE49-F238E27FC236}">
                    <a16:creationId xmlns:a16="http://schemas.microsoft.com/office/drawing/2014/main" id="{C5DA988E-C553-D224-7C69-F5B7FEFDFE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4" y="3686652"/>
                <a:ext cx="23014631" cy="8713504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591466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0CACD2-DBB3-7A39-57C8-765200D2F2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84C29D93-282F-0C8C-EDF8-9E120B55ABBD}"/>
                  </a:ext>
                </a:extLst>
              </p:cNvPr>
              <p:cNvSpPr/>
              <p:nvPr/>
            </p:nvSpPr>
            <p:spPr>
              <a:xfrm>
                <a:off x="684684" y="501909"/>
                <a:ext cx="23014631" cy="1901050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SAT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≤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3-SAT</a:t>
                </a:r>
              </a:p>
            </p:txBody>
          </p:sp>
        </mc:Choice>
        <mc:Fallback xmlns="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84C29D93-282F-0C8C-EDF8-9E120B55AB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4" y="501909"/>
                <a:ext cx="23014631" cy="1901050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2ABFE120-C08E-DD8C-F7D6-CE8C0F3826F5}"/>
                  </a:ext>
                </a:extLst>
              </p:cNvPr>
              <p:cNvSpPr/>
              <p:nvPr/>
            </p:nvSpPr>
            <p:spPr>
              <a:xfrm>
                <a:off x="6856557" y="2770549"/>
                <a:ext cx="10670886" cy="1298531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3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2ABFE120-C08E-DD8C-F7D6-CE8C0F3826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6557" y="2770549"/>
                <a:ext cx="10670886" cy="1298531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B0A86FA2-315E-84A1-44D3-A4160FDA4F1F}"/>
                  </a:ext>
                </a:extLst>
              </p:cNvPr>
              <p:cNvSpPr/>
              <p:nvPr/>
            </p:nvSpPr>
            <p:spPr>
              <a:xfrm>
                <a:off x="684684" y="4436670"/>
                <a:ext cx="23014630" cy="5667450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Each SAT clause is replaced by several 3-SAT clauses that preserve its meaning.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chemeClr val="accent6">
                        <a:lumMod val="75000"/>
                      </a:schemeClr>
                    </a:solidFill>
                    <a:latin typeface="Bradley Hand" pitchFamily="2" charset="77"/>
                    <a:sym typeface="Helvetica Neue Medium"/>
                  </a:rPr>
                  <a:t>How to do that?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Introduce two new </a:t>
                </a:r>
                <a:r>
                  <a:rPr lang="en-US" sz="6000" dirty="0" err="1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boolean</a:t>
                </a: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variable </a:t>
                </a:r>
                <a14:m>
                  <m:oMath xmlns:m="http://schemas.openxmlformats.org/officeDocument/2006/math"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𝑦</m:t>
                    </m:r>
                  </m:oMath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Add y to the clause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At the same time, we should preserve the meaning of the clause</a:t>
                </a:r>
              </a:p>
            </p:txBody>
          </p:sp>
        </mc:Choice>
        <mc:Fallback xmlns="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B0A86FA2-315E-84A1-44D3-A4160FDA4F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4" y="4436670"/>
                <a:ext cx="23014630" cy="5667450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211751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3840D6-5ED6-A23C-81AE-AF4521D636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9A91939C-5F44-7FE7-A329-0E10FF32A934}"/>
                  </a:ext>
                </a:extLst>
              </p:cNvPr>
              <p:cNvSpPr/>
              <p:nvPr/>
            </p:nvSpPr>
            <p:spPr>
              <a:xfrm>
                <a:off x="684684" y="508553"/>
                <a:ext cx="23014631" cy="2903719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Lemma: If there is an independent set of size </a:t>
                </a:r>
                <a14:m>
                  <m:oMath xmlns:m="http://schemas.openxmlformats.org/officeDocument/2006/math">
                    <m:r>
                      <a:rPr lang="en-US" sz="600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≥</m:t>
                    </m:r>
                    <m:r>
                      <a:rPr lang="en-US" sz="600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𝑚</m:t>
                    </m:r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in G, then there is satisfiable assignment for 3-SAT instance</a:t>
                </a:r>
              </a:p>
            </p:txBody>
          </p:sp>
        </mc:Choice>
        <mc:Fallback xmlns="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9A91939C-5F44-7FE7-A329-0E10FF32A9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4" y="508553"/>
                <a:ext cx="23014631" cy="2903719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!!box">
                <a:extLst>
                  <a:ext uri="{FF2B5EF4-FFF2-40B4-BE49-F238E27FC236}">
                    <a16:creationId xmlns:a16="http://schemas.microsoft.com/office/drawing/2014/main" id="{1D0A9C63-6CB0-E55C-EEE2-88D22DFC5FA8}"/>
                  </a:ext>
                </a:extLst>
              </p:cNvPr>
              <p:cNvSpPr/>
              <p:nvPr/>
            </p:nvSpPr>
            <p:spPr>
              <a:xfrm>
                <a:off x="684684" y="3686652"/>
                <a:ext cx="23014631" cy="8713504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Proof (without pictures): 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Condition 1: Each clause </a:t>
                </a:r>
                <a14:m>
                  <m:oMath xmlns:m="http://schemas.openxmlformats.org/officeDocument/2006/math"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𝐶</m:t>
                    </m:r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is satisfied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In the triangle corresponding to </a:t>
                </a:r>
                <a14:m>
                  <m:oMath xmlns:m="http://schemas.openxmlformats.org/officeDocument/2006/math"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𝐶</m:t>
                    </m:r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, there is a vertex, say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𝑣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, in the independent set and we have set the corresponding variable to 1 in the clause </a:t>
                </a:r>
                <a14:m>
                  <m:oMath xmlns:m="http://schemas.openxmlformats.org/officeDocument/2006/math"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𝐶</m:t>
                    </m:r>
                  </m:oMath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>
          <p:sp>
            <p:nvSpPr>
              <p:cNvPr id="3" name="!!box">
                <a:extLst>
                  <a:ext uri="{FF2B5EF4-FFF2-40B4-BE49-F238E27FC236}">
                    <a16:creationId xmlns:a16="http://schemas.microsoft.com/office/drawing/2014/main" id="{1D0A9C63-6CB0-E55C-EEE2-88D22DFC5F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4" y="3686652"/>
                <a:ext cx="23014631" cy="8713504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164540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CE15D7-4B5B-068B-4ABB-7CE7F18006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890C53F7-981D-7132-2DF1-6E1911D43F51}"/>
                  </a:ext>
                </a:extLst>
              </p:cNvPr>
              <p:cNvSpPr/>
              <p:nvPr/>
            </p:nvSpPr>
            <p:spPr>
              <a:xfrm>
                <a:off x="684684" y="508553"/>
                <a:ext cx="23014631" cy="2903719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Lemma: If there is an independent set of size </a:t>
                </a:r>
                <a14:m>
                  <m:oMath xmlns:m="http://schemas.openxmlformats.org/officeDocument/2006/math">
                    <m:r>
                      <a:rPr lang="en-US" sz="600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≥</m:t>
                    </m:r>
                    <m:r>
                      <a:rPr lang="en-US" sz="600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𝑚</m:t>
                    </m:r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in G, then there is satisfiable assignment for 3-SAT instance</a:t>
                </a:r>
              </a:p>
            </p:txBody>
          </p:sp>
        </mc:Choice>
        <mc:Fallback xmlns="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890C53F7-981D-7132-2DF1-6E1911D43F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4" y="508553"/>
                <a:ext cx="23014631" cy="2903719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!!box">
                <a:extLst>
                  <a:ext uri="{FF2B5EF4-FFF2-40B4-BE49-F238E27FC236}">
                    <a16:creationId xmlns:a16="http://schemas.microsoft.com/office/drawing/2014/main" id="{85E66466-7048-F2AF-DE41-79F890F46806}"/>
                  </a:ext>
                </a:extLst>
              </p:cNvPr>
              <p:cNvSpPr/>
              <p:nvPr/>
            </p:nvSpPr>
            <p:spPr>
              <a:xfrm>
                <a:off x="684684" y="3686652"/>
                <a:ext cx="23014631" cy="8713504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Proof (without pictures): 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Condition 2: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𝑥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6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</m:ctrlPr>
                          </m:sSubPr>
                          <m:e>
                            <m:r>
                              <a:rPr lang="en-US" sz="6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  <m:t>𝑥</m:t>
                            </m:r>
                          </m:e>
                          <m:sub>
                            <m:r>
                              <a:rPr lang="en-US" sz="6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  <m:t>𝑝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both are not set to 1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𝑣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be a node representing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𝑥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𝑣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be a node corresponding to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6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</m:ctrlPr>
                          </m:sSubPr>
                          <m:e>
                            <m:r>
                              <a:rPr lang="en-US" sz="6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  <m:t>𝑥</m:t>
                            </m:r>
                          </m:e>
                          <m:sub>
                            <m:r>
                              <a:rPr lang="en-US" sz="6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  <m:t>𝑝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.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Since, there is an edge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𝑣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𝑣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, both cannot lie in the independent set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Thus, both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𝑥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6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</m:ctrlPr>
                          </m:sSubPr>
                          <m:e>
                            <m:r>
                              <a:rPr lang="en-US" sz="6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  <m:t>𝑥</m:t>
                            </m:r>
                          </m:e>
                          <m:sub>
                            <m:r>
                              <a:rPr lang="en-US" sz="6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Helvetica Neue Medium"/>
                              </a:rPr>
                              <m:t>𝑝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cannot be set to 1</a:t>
                </a:r>
              </a:p>
            </p:txBody>
          </p:sp>
        </mc:Choice>
        <mc:Fallback>
          <p:sp>
            <p:nvSpPr>
              <p:cNvPr id="3" name="!!box">
                <a:extLst>
                  <a:ext uri="{FF2B5EF4-FFF2-40B4-BE49-F238E27FC236}">
                    <a16:creationId xmlns:a16="http://schemas.microsoft.com/office/drawing/2014/main" id="{85E66466-7048-F2AF-DE41-79F890F468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4" y="3686652"/>
                <a:ext cx="23014631" cy="8713504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818476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CD85A8-4B9C-DA8F-5B51-6E30053D00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5A3F8FEA-FD80-8F8E-BF68-1B51D2C3EBD9}"/>
                  </a:ext>
                </a:extLst>
              </p:cNvPr>
              <p:cNvSpPr/>
              <p:nvPr/>
            </p:nvSpPr>
            <p:spPr>
              <a:xfrm>
                <a:off x="684684" y="508553"/>
                <a:ext cx="23014631" cy="2903719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Lemma: If there is satisfiable assignment for 3-SAT instance, then there is an independent set of size </a:t>
                </a:r>
                <a14:m>
                  <m:oMath xmlns:m="http://schemas.openxmlformats.org/officeDocument/2006/math">
                    <m:r>
                      <a:rPr lang="en-US" sz="600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≥</m:t>
                    </m:r>
                    <m:r>
                      <a:rPr lang="en-US" sz="600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𝑚</m:t>
                    </m:r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in G, </a:t>
                </a:r>
              </a:p>
            </p:txBody>
          </p:sp>
        </mc:Choice>
        <mc:Fallback xmlns="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5A3F8FEA-FD80-8F8E-BF68-1B51D2C3EB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4" y="508553"/>
                <a:ext cx="23014631" cy="2903719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4E1B0BC2-B475-E848-3D43-669BCD29086F}"/>
                  </a:ext>
                </a:extLst>
              </p:cNvPr>
              <p:cNvSpPr/>
              <p:nvPr/>
            </p:nvSpPr>
            <p:spPr>
              <a:xfrm>
                <a:off x="684684" y="3686652"/>
                <a:ext cx="23014631" cy="8713504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Proof (without pictures): 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Fix a satisfiable assignment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In each clause C, pick exactly one </a:t>
                </a:r>
                <a:r>
                  <a:rPr lang="en-US" sz="6000" dirty="0" err="1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boolean</a:t>
                </a: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variable which is equal to 1 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 err="1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Wlog</a:t>
                </a: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, let us assume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𝑥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𝑝</m:t>
                        </m:r>
                      </m:sub>
                    </m:sSub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=1</m:t>
                    </m:r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in clause C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There is a triangle corresponding to C in G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In that triangle, there is a vertex corresponding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𝑥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𝑝</m:t>
                        </m:r>
                      </m:sub>
                    </m:sSub>
                  </m:oMath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Add it to the independent set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All other vertices are not in the independent set</a:t>
                </a:r>
              </a:p>
            </p:txBody>
          </p:sp>
        </mc:Choice>
        <mc:Fallback xmlns="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4E1B0BC2-B475-E848-3D43-669BCD2908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4" y="3686652"/>
                <a:ext cx="23014631" cy="8713504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063765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E27DD3EF-E497-1D1D-AC20-D6825F773203}"/>
                  </a:ext>
                </a:extLst>
              </p:cNvPr>
              <p:cNvSpPr/>
              <p:nvPr/>
            </p:nvSpPr>
            <p:spPr>
              <a:xfrm>
                <a:off x="684684" y="508553"/>
                <a:ext cx="23014631" cy="2903719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Lemma: If there is satisfiable assignment for 3-SAT instance, then there is an independent set of size </a:t>
                </a:r>
                <a14:m>
                  <m:oMath xmlns:m="http://schemas.openxmlformats.org/officeDocument/2006/math">
                    <m:r>
                      <a:rPr lang="en-US" sz="600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≥</m:t>
                    </m:r>
                    <m:r>
                      <a:rPr lang="en-US" sz="600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𝑚</m:t>
                    </m:r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in G, </a:t>
                </a:r>
              </a:p>
            </p:txBody>
          </p:sp>
        </mc:Choice>
        <mc:Fallback xmlns="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E27DD3EF-E497-1D1D-AC20-D6825F7732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4" y="508553"/>
                <a:ext cx="23014631" cy="2903719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5BDD700-2A52-A435-786C-4A95E991EFD6}"/>
              </a:ext>
            </a:extLst>
          </p:cNvPr>
          <p:cNvSpPr/>
          <p:nvPr/>
        </p:nvSpPr>
        <p:spPr>
          <a:xfrm>
            <a:off x="684684" y="3686652"/>
            <a:ext cx="23014631" cy="871350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Proof (without pictures): 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Condition 1: Size of the independent set = m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In each triangle, we pick exactly one vertex in the independent set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Thus, the size of the set is = m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60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60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60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60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2119132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C0642C-BAC0-0D1A-6B88-9953D5767F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6B9D7108-199A-AF48-F354-E91644D61C28}"/>
                  </a:ext>
                </a:extLst>
              </p:cNvPr>
              <p:cNvSpPr/>
              <p:nvPr/>
            </p:nvSpPr>
            <p:spPr>
              <a:xfrm>
                <a:off x="684684" y="508553"/>
                <a:ext cx="23014631" cy="2903719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Lemma: If there is satisfiable assignment for 3-SAT instance, then there is an independent set of size </a:t>
                </a:r>
                <a14:m>
                  <m:oMath xmlns:m="http://schemas.openxmlformats.org/officeDocument/2006/math">
                    <m:r>
                      <a:rPr lang="en-US" sz="600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≥</m:t>
                    </m:r>
                    <m:r>
                      <a:rPr lang="en-US" sz="600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𝑚</m:t>
                    </m:r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in G, </a:t>
                </a:r>
              </a:p>
            </p:txBody>
          </p:sp>
        </mc:Choice>
        <mc:Fallback xmlns="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6B9D7108-199A-AF48-F354-E91644D61C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4" y="508553"/>
                <a:ext cx="23014631" cy="2903719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15F9C24D-210E-97C9-21CE-B7223249AE8B}"/>
                  </a:ext>
                </a:extLst>
              </p:cNvPr>
              <p:cNvSpPr/>
              <p:nvPr/>
            </p:nvSpPr>
            <p:spPr>
              <a:xfrm>
                <a:off x="684684" y="3686652"/>
                <a:ext cx="23014631" cy="8713504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Proof (without pictures): 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Condition 2: we have chosen a valid independent set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We did not pick two adjacent vertices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𝑣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𝑣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in the independent set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Try to write it as a homework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15F9C24D-210E-97C9-21CE-B7223249AE8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4" y="3686652"/>
                <a:ext cx="23014631" cy="8713504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414650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C1F62D-31E5-7F96-F547-D095815890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9E2F7D13-D90D-02D7-52EE-E7889BE1D6DD}"/>
                  </a:ext>
                </a:extLst>
              </p:cNvPr>
              <p:cNvSpPr/>
              <p:nvPr/>
            </p:nvSpPr>
            <p:spPr>
              <a:xfrm>
                <a:off x="684684" y="501909"/>
                <a:ext cx="23014631" cy="1901050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SAT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≤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3-SAT</a:t>
                </a:r>
              </a:p>
            </p:txBody>
          </p:sp>
        </mc:Choice>
        <mc:Fallback xmlns="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9E2F7D13-D90D-02D7-52EE-E7889BE1D6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4" y="501909"/>
                <a:ext cx="23014631" cy="1901050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C2F5EE4C-5811-80E8-D689-7BA917032681}"/>
                  </a:ext>
                </a:extLst>
              </p:cNvPr>
              <p:cNvSpPr/>
              <p:nvPr/>
            </p:nvSpPr>
            <p:spPr>
              <a:xfrm>
                <a:off x="1507317" y="4588443"/>
                <a:ext cx="5807883" cy="1298531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3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C2F5EE4C-5811-80E8-D689-7BA91703268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7317" y="4588443"/>
                <a:ext cx="5807883" cy="1298531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091A8F9C-120D-F3CF-82F3-A7B998FA2B8E}"/>
                  </a:ext>
                </a:extLst>
              </p:cNvPr>
              <p:cNvSpPr/>
              <p:nvPr/>
            </p:nvSpPr>
            <p:spPr>
              <a:xfrm>
                <a:off x="16061517" y="4588443"/>
                <a:ext cx="5807883" cy="1298531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𝑦</m:t>
                          </m:r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∨</m:t>
                          </m:r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3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091A8F9C-120D-F3CF-82F3-A7B998FA2B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61517" y="4588443"/>
                <a:ext cx="5807883" cy="1298531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Arc 5">
            <a:extLst>
              <a:ext uri="{FF2B5EF4-FFF2-40B4-BE49-F238E27FC236}">
                <a16:creationId xmlns:a16="http://schemas.microsoft.com/office/drawing/2014/main" id="{F71A5A97-E919-2C2C-1E63-34C4E4FD18A9}"/>
              </a:ext>
            </a:extLst>
          </p:cNvPr>
          <p:cNvSpPr/>
          <p:nvPr/>
        </p:nvSpPr>
        <p:spPr>
          <a:xfrm>
            <a:off x="7709997" y="4013200"/>
            <a:ext cx="8351520" cy="2844800"/>
          </a:xfrm>
          <a:prstGeom prst="arc">
            <a:avLst>
              <a:gd name="adj1" fmla="val 11058962"/>
              <a:gd name="adj2" fmla="val 21282757"/>
            </a:avLst>
          </a:prstGeom>
          <a:noFill/>
          <a:ln w="127000" cap="flat">
            <a:solidFill>
              <a:schemeClr val="accent6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D1BB4CBB-B81A-FD93-5E12-805CEF7C402C}"/>
                  </a:ext>
                </a:extLst>
              </p:cNvPr>
              <p:cNvSpPr/>
              <p:nvPr/>
            </p:nvSpPr>
            <p:spPr>
              <a:xfrm>
                <a:off x="684685" y="7037545"/>
                <a:ext cx="23014630" cy="6176546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Oracle Ans: Yes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chemeClr val="accent6">
                        <a:lumMod val="75000"/>
                      </a:schemeClr>
                    </a:solidFill>
                    <a:latin typeface="Bradley Hand" pitchFamily="2" charset="77"/>
                    <a:sym typeface="Helvetica Neue Medium"/>
                  </a:rPr>
                  <a:t>Can we conclude that the SAT instance is also a Yes-instance? 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Maybe no, new variables might make 3-SAT satisfiable without satisfying the original SAT instance.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Add </a:t>
                </a:r>
                <a14:m>
                  <m:oMath xmlns:m="http://schemas.openxmlformats.org/officeDocument/2006/math"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𝑦</m:t>
                    </m:r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carefully so the original SAT instance is faithfully represented</a:t>
                </a:r>
              </a:p>
            </p:txBody>
          </p:sp>
        </mc:Choice>
        <mc:Fallback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D1BB4CBB-B81A-FD93-5E12-805CEF7C40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5" y="7037545"/>
                <a:ext cx="23014630" cy="6176546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314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D5A08F-D625-E104-2FCE-323FD685DD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8E28EDB2-C5EB-6D20-938D-A6AABD511AB7}"/>
                  </a:ext>
                </a:extLst>
              </p:cNvPr>
              <p:cNvSpPr/>
              <p:nvPr/>
            </p:nvSpPr>
            <p:spPr>
              <a:xfrm>
                <a:off x="684684" y="501909"/>
                <a:ext cx="23014631" cy="1901050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SAT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≤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3-SAT</a:t>
                </a:r>
              </a:p>
            </p:txBody>
          </p:sp>
        </mc:Choice>
        <mc:Fallback xmlns="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8E28EDB2-C5EB-6D20-938D-A6AABD511A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4" y="501909"/>
                <a:ext cx="23014631" cy="1901050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B7EB7027-3AC0-0ED5-8707-70B0B17F19B4}"/>
                  </a:ext>
                </a:extLst>
              </p:cNvPr>
              <p:cNvSpPr/>
              <p:nvPr/>
            </p:nvSpPr>
            <p:spPr>
              <a:xfrm>
                <a:off x="1507317" y="4588443"/>
                <a:ext cx="5807883" cy="1298531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3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B7EB7027-3AC0-0ED5-8707-70B0B17F19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7317" y="4588443"/>
                <a:ext cx="5807883" cy="1298531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EC3389E4-0788-68A6-0C67-8F046F16B8A7}"/>
                  </a:ext>
                </a:extLst>
              </p:cNvPr>
              <p:cNvSpPr/>
              <p:nvPr/>
            </p:nvSpPr>
            <p:spPr>
              <a:xfrm>
                <a:off x="16061517" y="3376863"/>
                <a:ext cx="7278543" cy="3138237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𝑦</m:t>
                          </m:r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∨</m:t>
                          </m:r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3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𝑦</m:t>
                          </m:r>
                        </m:e>
                      </m:acc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∨</m:t>
                          </m:r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3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EC3389E4-0788-68A6-0C67-8F046F16B8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61517" y="3376863"/>
                <a:ext cx="7278543" cy="3138237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Arc 5">
            <a:extLst>
              <a:ext uri="{FF2B5EF4-FFF2-40B4-BE49-F238E27FC236}">
                <a16:creationId xmlns:a16="http://schemas.microsoft.com/office/drawing/2014/main" id="{61553B54-0743-079A-8979-3E6CB50489C0}"/>
              </a:ext>
            </a:extLst>
          </p:cNvPr>
          <p:cNvSpPr/>
          <p:nvPr/>
        </p:nvSpPr>
        <p:spPr>
          <a:xfrm>
            <a:off x="7709997" y="4013200"/>
            <a:ext cx="8351520" cy="2844800"/>
          </a:xfrm>
          <a:prstGeom prst="arc">
            <a:avLst>
              <a:gd name="adj1" fmla="val 11058962"/>
              <a:gd name="adj2" fmla="val 21282757"/>
            </a:avLst>
          </a:prstGeom>
          <a:noFill/>
          <a:ln w="127000" cap="flat">
            <a:solidFill>
              <a:schemeClr val="accent6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5A1D8FA-5969-626A-0645-B1C1E2B9B3C6}"/>
              </a:ext>
            </a:extLst>
          </p:cNvPr>
          <p:cNvSpPr/>
          <p:nvPr/>
        </p:nvSpPr>
        <p:spPr>
          <a:xfrm>
            <a:off x="684685" y="7037545"/>
            <a:ext cx="23014630" cy="6176546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0000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</p:spPr>
        <p:txBody>
          <a:bodyPr lIns="50800" tIns="50800" rIns="50800" bIns="50800" anchor="ctr"/>
          <a:lstStyle/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6000" dirty="0">
              <a:solidFill>
                <a:srgbClr val="7030A0"/>
              </a:solidFill>
              <a:latin typeface="Bradley Hand" pitchFamily="2" charset="77"/>
              <a:sym typeface="Helvetica Neue Medium"/>
            </a:endParaRP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Oracle Ans: Yes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Bradley Hand" pitchFamily="2" charset="77"/>
                <a:sym typeface="Helvetica Neue Medium"/>
              </a:rPr>
              <a:t>Can we conclude that the SAT instance is also a Yes-instance? 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7030A0"/>
                </a:solidFill>
                <a:latin typeface="Bradley Hand" pitchFamily="2" charset="77"/>
                <a:sym typeface="Helvetica Neue Medium"/>
              </a:rPr>
              <a:t>Yes, now the variable y is irrelevant in the 3-SAT instance</a:t>
            </a:r>
          </a:p>
        </p:txBody>
      </p:sp>
    </p:spTree>
    <p:extLst>
      <p:ext uri="{BB962C8B-B14F-4D97-AF65-F5344CB8AC3E}">
        <p14:creationId xmlns:p14="http://schemas.microsoft.com/office/powerpoint/2010/main" val="414499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F241DF-6E7C-639C-4133-C95DD335D5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9E508C6F-0CAB-A47C-D7CC-DFDB50496A71}"/>
                  </a:ext>
                </a:extLst>
              </p:cNvPr>
              <p:cNvSpPr/>
              <p:nvPr/>
            </p:nvSpPr>
            <p:spPr>
              <a:xfrm>
                <a:off x="684684" y="501909"/>
                <a:ext cx="23014631" cy="1901050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SAT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≤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3-SAT</a:t>
                </a:r>
              </a:p>
            </p:txBody>
          </p:sp>
        </mc:Choice>
        <mc:Fallback xmlns="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9E508C6F-0CAB-A47C-D7CC-DFDB50496A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4" y="501909"/>
                <a:ext cx="23014631" cy="1901050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6F377B1F-8B5D-FF4C-FCA1-FE3773C53933}"/>
                  </a:ext>
                </a:extLst>
              </p:cNvPr>
              <p:cNvSpPr/>
              <p:nvPr/>
            </p:nvSpPr>
            <p:spPr>
              <a:xfrm>
                <a:off x="1507317" y="4588443"/>
                <a:ext cx="5807883" cy="1298531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6F377B1F-8B5D-FF4C-FCA1-FE3773C539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7317" y="4588443"/>
                <a:ext cx="5807883" cy="1298531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CE0BEFA8-CC1B-AB28-7CBD-80BA77ABEBD6}"/>
                  </a:ext>
                </a:extLst>
              </p:cNvPr>
              <p:cNvSpPr/>
              <p:nvPr/>
            </p:nvSpPr>
            <p:spPr>
              <a:xfrm>
                <a:off x="16061517" y="3376863"/>
                <a:ext cx="7278543" cy="6750117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11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∨</m:t>
                          </m:r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𝑦</m:t>
                          </m:r>
                        </m:e>
                        <m:sub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12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60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sym typeface="Helvetica Neue Medium"/>
                                    </a:rPr>
                                  </m:ctrlPr>
                                </m:sSubPr>
                                <m:e>
                                  <m:r>
                                    <a:rPr lang="en-US" sz="60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sym typeface="Helvetica Neue Medium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60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sym typeface="Helvetica Neue Medium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acc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∨</m:t>
                          </m:r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𝑦</m:t>
                          </m:r>
                        </m:e>
                        <m:sub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3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𝑦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4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CE0BEFA8-CC1B-AB28-7CBD-80BA77ABEB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61517" y="3376863"/>
                <a:ext cx="7278543" cy="6750117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Arc 5">
            <a:extLst>
              <a:ext uri="{FF2B5EF4-FFF2-40B4-BE49-F238E27FC236}">
                <a16:creationId xmlns:a16="http://schemas.microsoft.com/office/drawing/2014/main" id="{8BDCC7F0-D9ED-DBE8-51DD-EF2367789F49}"/>
              </a:ext>
            </a:extLst>
          </p:cNvPr>
          <p:cNvSpPr/>
          <p:nvPr/>
        </p:nvSpPr>
        <p:spPr>
          <a:xfrm>
            <a:off x="7709997" y="4013200"/>
            <a:ext cx="8351520" cy="2844800"/>
          </a:xfrm>
          <a:prstGeom prst="arc">
            <a:avLst>
              <a:gd name="adj1" fmla="val 11058962"/>
              <a:gd name="adj2" fmla="val 21282757"/>
            </a:avLst>
          </a:prstGeom>
          <a:noFill/>
          <a:ln w="127000" cap="flat">
            <a:solidFill>
              <a:schemeClr val="accent6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3C5F2021-4191-0130-A0FB-C4B424721740}"/>
                  </a:ext>
                </a:extLst>
              </p:cNvPr>
              <p:cNvSpPr/>
              <p:nvPr/>
            </p:nvSpPr>
            <p:spPr>
              <a:xfrm>
                <a:off x="684685" y="11299391"/>
                <a:ext cx="23014630" cy="1730943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Use two new Boolean variables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𝑦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1</m:t>
                        </m:r>
                      </m:sub>
                    </m:sSub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,</m:t>
                    </m:r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𝑦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2</m:t>
                        </m:r>
                      </m:sub>
                    </m:sSub>
                  </m:oMath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3C5F2021-4191-0130-A0FB-C4B4247217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5" y="11299391"/>
                <a:ext cx="23014630" cy="1730943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888451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D24E0F-2F43-DC9D-62E0-7EBF88BE96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F7791466-9D34-F639-C95E-5C5A3F26D50A}"/>
                  </a:ext>
                </a:extLst>
              </p:cNvPr>
              <p:cNvSpPr/>
              <p:nvPr/>
            </p:nvSpPr>
            <p:spPr>
              <a:xfrm>
                <a:off x="684684" y="501909"/>
                <a:ext cx="23014631" cy="1901050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SAT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≤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3-SAT</a:t>
                </a:r>
              </a:p>
            </p:txBody>
          </p:sp>
        </mc:Choice>
        <mc:Fallback xmlns="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F7791466-9D34-F639-C95E-5C5A3F26D5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4" y="501909"/>
                <a:ext cx="23014631" cy="1901050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2DA29CF7-2565-72B1-5051-2698FBDF3C21}"/>
                  </a:ext>
                </a:extLst>
              </p:cNvPr>
              <p:cNvSpPr/>
              <p:nvPr/>
            </p:nvSpPr>
            <p:spPr>
              <a:xfrm>
                <a:off x="1124874" y="4611303"/>
                <a:ext cx="6585123" cy="1298531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3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4</m:t>
                              </m:r>
                            </m:sub>
                          </m:sSub>
                        </m:e>
                      </m:acc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2DA29CF7-2565-72B1-5051-2698FBDF3C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4874" y="4611303"/>
                <a:ext cx="6585123" cy="1298531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Arc 5">
            <a:extLst>
              <a:ext uri="{FF2B5EF4-FFF2-40B4-BE49-F238E27FC236}">
                <a16:creationId xmlns:a16="http://schemas.microsoft.com/office/drawing/2014/main" id="{368EC843-F31B-6DB7-0E01-F5714AF16E0D}"/>
              </a:ext>
            </a:extLst>
          </p:cNvPr>
          <p:cNvSpPr/>
          <p:nvPr/>
        </p:nvSpPr>
        <p:spPr>
          <a:xfrm>
            <a:off x="7709997" y="4013200"/>
            <a:ext cx="8351520" cy="2844800"/>
          </a:xfrm>
          <a:prstGeom prst="arc">
            <a:avLst>
              <a:gd name="adj1" fmla="val 11058962"/>
              <a:gd name="adj2" fmla="val 21282757"/>
            </a:avLst>
          </a:prstGeom>
          <a:noFill/>
          <a:ln w="127000" cap="flat">
            <a:solidFill>
              <a:schemeClr val="accent6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4FB45811-B3C8-672B-1BE0-DE1C5A9F8320}"/>
                  </a:ext>
                </a:extLst>
              </p:cNvPr>
              <p:cNvSpPr/>
              <p:nvPr/>
            </p:nvSpPr>
            <p:spPr>
              <a:xfrm>
                <a:off x="16061517" y="4611302"/>
                <a:ext cx="6585123" cy="1298531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3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4</m:t>
                              </m:r>
                            </m:sub>
                          </m:sSub>
                        </m:e>
                      </m:acc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4FB45811-B3C8-672B-1BE0-DE1C5A9F83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61517" y="4611302"/>
                <a:ext cx="6585123" cy="1298531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624242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9AD531-4740-65A6-B455-26D9D7D0EE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19EC9659-4569-7352-0891-D5BF62F1ABA6}"/>
                  </a:ext>
                </a:extLst>
              </p:cNvPr>
              <p:cNvSpPr/>
              <p:nvPr/>
            </p:nvSpPr>
            <p:spPr>
              <a:xfrm>
                <a:off x="684684" y="501909"/>
                <a:ext cx="23014631" cy="1901050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SAT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≤</m:t>
                        </m:r>
                      </m:e>
                      <m:sub>
                        <m:r>
                          <a:rPr lang="en-US" sz="6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Helvetica Neue Medium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 3-SAT</a:t>
                </a:r>
              </a:p>
            </p:txBody>
          </p:sp>
        </mc:Choice>
        <mc:Fallback xmlns="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19EC9659-4569-7352-0891-D5BF62F1AB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4" y="501909"/>
                <a:ext cx="23014631" cy="1901050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A7966F9E-5734-C3A3-5879-8B719AE1A221}"/>
                  </a:ext>
                </a:extLst>
              </p:cNvPr>
              <p:cNvSpPr/>
              <p:nvPr/>
            </p:nvSpPr>
            <p:spPr>
              <a:xfrm>
                <a:off x="0" y="4611303"/>
                <a:ext cx="8484148" cy="1298531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4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6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6</m:t>
                              </m:r>
                            </m:sub>
                          </m:sSub>
                        </m:e>
                      </m:acc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7</m:t>
                          </m:r>
                        </m:sub>
                      </m:sSub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A7966F9E-5734-C3A3-5879-8B719AE1A2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611303"/>
                <a:ext cx="8484148" cy="1298531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Arc 5">
            <a:extLst>
              <a:ext uri="{FF2B5EF4-FFF2-40B4-BE49-F238E27FC236}">
                <a16:creationId xmlns:a16="http://schemas.microsoft.com/office/drawing/2014/main" id="{67B3949C-9768-0946-34CF-99379BCF47AA}"/>
              </a:ext>
            </a:extLst>
          </p:cNvPr>
          <p:cNvSpPr/>
          <p:nvPr/>
        </p:nvSpPr>
        <p:spPr>
          <a:xfrm>
            <a:off x="8484148" y="4013200"/>
            <a:ext cx="6803217" cy="2844800"/>
          </a:xfrm>
          <a:prstGeom prst="arc">
            <a:avLst>
              <a:gd name="adj1" fmla="val 11058962"/>
              <a:gd name="adj2" fmla="val 21282757"/>
            </a:avLst>
          </a:prstGeom>
          <a:noFill/>
          <a:ln w="127000" cap="flat">
            <a:solidFill>
              <a:schemeClr val="accent6">
                <a:lumMod val="75000"/>
              </a:schemeClr>
            </a:solidFill>
            <a:prstDash val="solid"/>
            <a:miter lim="400000"/>
            <a:headEnd type="non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3861DC56-7ECB-766C-F5E8-318C22252A1D}"/>
                  </a:ext>
                </a:extLst>
              </p:cNvPr>
              <p:cNvSpPr/>
              <p:nvPr/>
            </p:nvSpPr>
            <p:spPr>
              <a:xfrm>
                <a:off x="15512877" y="3651182"/>
                <a:ext cx="6585123" cy="2844800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41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r>
                        <a:rPr lang="en-US" sz="6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𝑦</m:t>
                      </m:r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1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acc>
                        <m:accPr>
                          <m:chr m:val="̅"/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</m:ctrlPr>
                            </m:sSubPr>
                            <m:e>
                              <m: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6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Helvetica Neue Medium"/>
                                </a:rPr>
                                <m:t>6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𝐶</m:t>
                          </m:r>
                        </m:e>
                        <m:sub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4</m:t>
                          </m:r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accPr>
                        <m:e>
                          <m:r>
                            <a:rPr lang="en-US" sz="6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𝑦</m:t>
                          </m:r>
                        </m:e>
                      </m:acc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2</m:t>
                          </m:r>
                        </m:sub>
                      </m:sSub>
                      <m:r>
                        <a:rPr lang="en-US" sz="6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Helvetica Neue Medium"/>
                        </a:rPr>
                        <m:t>∨</m:t>
                      </m:r>
                      <m:sSub>
                        <m:sSubPr>
                          <m:ctrlP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</m:ctrlPr>
                        </m:sSubPr>
                        <m:e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𝑥</m:t>
                          </m:r>
                        </m:e>
                        <m:sub>
                          <m:r>
                            <a:rPr lang="en-US" sz="6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Helvetica Neue Medium"/>
                            </a:rPr>
                            <m:t>7</m:t>
                          </m:r>
                        </m:sub>
                      </m:sSub>
                    </m:oMath>
                  </m:oMathPara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3861DC56-7ECB-766C-F5E8-318C22252A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12877" y="3651182"/>
                <a:ext cx="6585123" cy="2844800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51EEE869-7303-FD11-F320-4DB22F4CDF80}"/>
                  </a:ext>
                </a:extLst>
              </p:cNvPr>
              <p:cNvSpPr/>
              <p:nvPr/>
            </p:nvSpPr>
            <p:spPr>
              <a:xfrm>
                <a:off x="684685" y="11299391"/>
                <a:ext cx="23014630" cy="1730943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0000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  <a:sym typeface="Helvetica Neue Medium"/>
                  </a:rPr>
                  <a:t>Use one new Boolean variables </a:t>
                </a:r>
                <a14:m>
                  <m:oMath xmlns:m="http://schemas.openxmlformats.org/officeDocument/2006/math"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sym typeface="Helvetica Neue Medium"/>
                      </a:rPr>
                      <m:t>𝑦</m:t>
                    </m:r>
                  </m:oMath>
                </a14:m>
                <a:endParaRPr lang="en-US" sz="6000" dirty="0">
                  <a:solidFill>
                    <a:srgbClr val="7030A0"/>
                  </a:solidFill>
                  <a:latin typeface="Bradley Hand" pitchFamily="2" charset="77"/>
                  <a:sym typeface="Helvetica Neue Medium"/>
                </a:endParaRPr>
              </a:p>
            </p:txBody>
          </p:sp>
        </mc:Choice>
        <mc:Fallback xmlns="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51EEE869-7303-FD11-F320-4DB22F4CDF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85" y="11299391"/>
                <a:ext cx="23014630" cy="1730943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196591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3" grpId="0" animBg="1"/>
    </p:bldLst>
  </p:timing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5162</TotalTime>
  <Words>2576</Words>
  <Application>Microsoft Macintosh PowerPoint</Application>
  <PresentationFormat>Custom</PresentationFormat>
  <Paragraphs>393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0" baseType="lpstr">
      <vt:lpstr>Arial</vt:lpstr>
      <vt:lpstr>Bradley Hand</vt:lpstr>
      <vt:lpstr>Cambria Math</vt:lpstr>
      <vt:lpstr>Helvetica Neue</vt:lpstr>
      <vt:lpstr>Helvetica Neue Medium</vt:lpstr>
      <vt:lpstr>21_BasicWhite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Manoj Gupta</cp:lastModifiedBy>
  <cp:revision>1107</cp:revision>
  <dcterms:modified xsi:type="dcterms:W3CDTF">2025-04-11T06:24:53Z</dcterms:modified>
</cp:coreProperties>
</file>