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353" r:id="rId2"/>
    <p:sldId id="466" r:id="rId3"/>
    <p:sldId id="467" r:id="rId4"/>
    <p:sldId id="468" r:id="rId5"/>
    <p:sldId id="470" r:id="rId6"/>
    <p:sldId id="471" r:id="rId7"/>
    <p:sldId id="503" r:id="rId8"/>
    <p:sldId id="502" r:id="rId9"/>
    <p:sldId id="504" r:id="rId10"/>
    <p:sldId id="505" r:id="rId11"/>
    <p:sldId id="506" r:id="rId12"/>
    <p:sldId id="507" r:id="rId13"/>
    <p:sldId id="508" r:id="rId14"/>
    <p:sldId id="509" r:id="rId15"/>
    <p:sldId id="510" r:id="rId16"/>
    <p:sldId id="511" r:id="rId17"/>
    <p:sldId id="512" r:id="rId18"/>
    <p:sldId id="513" r:id="rId19"/>
    <p:sldId id="514" r:id="rId20"/>
    <p:sldId id="515" r:id="rId21"/>
    <p:sldId id="516" r:id="rId22"/>
    <p:sldId id="518" r:id="rId23"/>
    <p:sldId id="517" r:id="rId24"/>
    <p:sldId id="519" r:id="rId25"/>
    <p:sldId id="520" r:id="rId26"/>
    <p:sldId id="521" r:id="rId27"/>
    <p:sldId id="558" r:id="rId28"/>
    <p:sldId id="528" r:id="rId29"/>
    <p:sldId id="529" r:id="rId30"/>
    <p:sldId id="530" r:id="rId31"/>
    <p:sldId id="531" r:id="rId32"/>
    <p:sldId id="522" r:id="rId33"/>
    <p:sldId id="523" r:id="rId34"/>
    <p:sldId id="524" r:id="rId35"/>
    <p:sldId id="525" r:id="rId36"/>
    <p:sldId id="532" r:id="rId37"/>
    <p:sldId id="533" r:id="rId38"/>
    <p:sldId id="534" r:id="rId39"/>
    <p:sldId id="535" r:id="rId40"/>
    <p:sldId id="536" r:id="rId41"/>
    <p:sldId id="537" r:id="rId42"/>
    <p:sldId id="538" r:id="rId43"/>
    <p:sldId id="544" r:id="rId44"/>
    <p:sldId id="545" r:id="rId45"/>
    <p:sldId id="547" r:id="rId46"/>
    <p:sldId id="548" r:id="rId47"/>
    <p:sldId id="549" r:id="rId48"/>
    <p:sldId id="550" r:id="rId49"/>
    <p:sldId id="551" r:id="rId50"/>
    <p:sldId id="552" r:id="rId51"/>
    <p:sldId id="553" r:id="rId52"/>
    <p:sldId id="554" r:id="rId53"/>
    <p:sldId id="555" r:id="rId54"/>
    <p:sldId id="556" r:id="rId55"/>
    <p:sldId id="557" r:id="rId5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58"/>
    <p:restoredTop sz="94793"/>
  </p:normalViewPr>
  <p:slideViewPr>
    <p:cSldViewPr snapToGrid="0">
      <p:cViewPr varScale="1">
        <p:scale>
          <a:sx n="66" d="100"/>
          <a:sy n="66" d="100"/>
        </p:scale>
        <p:origin x="12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0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1.png"/><Relationship Id="rId7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4.png"/><Relationship Id="rId7" Type="http://schemas.openxmlformats.org/officeDocument/2006/relationships/image" Target="../media/image68.png"/><Relationship Id="rId12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11" Type="http://schemas.openxmlformats.org/officeDocument/2006/relationships/image" Target="../media/image72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0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12" Type="http://schemas.openxmlformats.org/officeDocument/2006/relationships/image" Target="../media/image8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11" Type="http://schemas.openxmlformats.org/officeDocument/2006/relationships/image" Target="../media/image72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75.png"/><Relationship Id="rId9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0.png"/><Relationship Id="rId3" Type="http://schemas.openxmlformats.org/officeDocument/2006/relationships/image" Target="../media/image82.png"/><Relationship Id="rId7" Type="http://schemas.openxmlformats.org/officeDocument/2006/relationships/image" Target="../media/image89.png"/><Relationship Id="rId12" Type="http://schemas.openxmlformats.org/officeDocument/2006/relationships/image" Target="../media/image8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11" Type="http://schemas.openxmlformats.org/officeDocument/2006/relationships/image" Target="../media/image72.png"/><Relationship Id="rId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91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0.png"/><Relationship Id="rId3" Type="http://schemas.openxmlformats.org/officeDocument/2006/relationships/image" Target="../media/image82.png"/><Relationship Id="rId7" Type="http://schemas.openxmlformats.org/officeDocument/2006/relationships/image" Target="../media/image89.png"/><Relationship Id="rId12" Type="http://schemas.openxmlformats.org/officeDocument/2006/relationships/image" Target="../media/image8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11" Type="http://schemas.openxmlformats.org/officeDocument/2006/relationships/image" Target="../media/image72.png"/><Relationship Id="rId5" Type="http://schemas.openxmlformats.org/officeDocument/2006/relationships/image" Target="../media/image83.png"/><Relationship Id="rId15" Type="http://schemas.openxmlformats.org/officeDocument/2006/relationships/image" Target="../media/image94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91.png"/><Relationship Id="rId1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0.png"/><Relationship Id="rId3" Type="http://schemas.openxmlformats.org/officeDocument/2006/relationships/image" Target="../media/image82.png"/><Relationship Id="rId7" Type="http://schemas.openxmlformats.org/officeDocument/2006/relationships/image" Target="../media/image89.png"/><Relationship Id="rId12" Type="http://schemas.openxmlformats.org/officeDocument/2006/relationships/image" Target="../media/image8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11" Type="http://schemas.openxmlformats.org/officeDocument/2006/relationships/image" Target="../media/image72.png"/><Relationship Id="rId5" Type="http://schemas.openxmlformats.org/officeDocument/2006/relationships/image" Target="../media/image83.png"/><Relationship Id="rId15" Type="http://schemas.openxmlformats.org/officeDocument/2006/relationships/image" Target="../media/image95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91.png"/><Relationship Id="rId1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FCE5CF3B-DB22-E801-25A8-F3914DD7C7E7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NP-Completeness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1662377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dy: A problem on leetcode">
            <a:extLst>
              <a:ext uri="{FF2B5EF4-FFF2-40B4-BE49-F238E27FC236}">
                <a16:creationId xmlns:a16="http://schemas.microsoft.com/office/drawing/2014/main" id="{BBB562DF-7F65-F088-F552-28C5AA32AA4F}"/>
              </a:ext>
            </a:extLst>
          </p:cNvPr>
          <p:cNvSpPr/>
          <p:nvPr/>
        </p:nvSpPr>
        <p:spPr>
          <a:xfrm>
            <a:off x="667922" y="1135097"/>
            <a:ext cx="23048155" cy="216921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Is there a problem in NP such that all other problems in NP can be reduced to it?</a:t>
            </a:r>
            <a:endParaRPr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0C13AD4-B6DB-DB6E-F5CD-5AAF237405FB}"/>
                  </a:ext>
                </a:extLst>
              </p:cNvPr>
              <p:cNvSpPr/>
              <p:nvPr/>
            </p:nvSpPr>
            <p:spPr>
              <a:xfrm>
                <a:off x="701446" y="4010891"/>
                <a:ext cx="23014631" cy="2992582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Formally, does there exists an X in NP such that for all Y in NP,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X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0C13AD4-B6DB-DB6E-F5CD-5AAF23740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46" y="4010891"/>
                <a:ext cx="23014631" cy="299258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AFC38D0-1AEE-6569-B1AF-168E1587D97D}"/>
              </a:ext>
            </a:extLst>
          </p:cNvPr>
          <p:cNvSpPr/>
          <p:nvPr/>
        </p:nvSpPr>
        <p:spPr>
          <a:xfrm>
            <a:off x="667922" y="8007926"/>
            <a:ext cx="23014631" cy="479367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My intuition would be that such a problem does not exists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There may be crores of problems in NP each with different degree of difficulty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How can all of them reduce to one single problem?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surprisingly, such a problem exists</a:t>
            </a:r>
          </a:p>
        </p:txBody>
      </p:sp>
    </p:spTree>
    <p:extLst>
      <p:ext uri="{BB962C8B-B14F-4D97-AF65-F5344CB8AC3E}">
        <p14:creationId xmlns:p14="http://schemas.microsoft.com/office/powerpoint/2010/main" val="3859385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8768A-59BC-3F57-C251-66073F8F9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dy: A problem on leetcode">
            <a:extLst>
              <a:ext uri="{FF2B5EF4-FFF2-40B4-BE49-F238E27FC236}">
                <a16:creationId xmlns:a16="http://schemas.microsoft.com/office/drawing/2014/main" id="{7E220966-B2F0-C883-DD17-137A665889E6}"/>
              </a:ext>
            </a:extLst>
          </p:cNvPr>
          <p:cNvSpPr/>
          <p:nvPr/>
        </p:nvSpPr>
        <p:spPr>
          <a:xfrm>
            <a:off x="667922" y="1135097"/>
            <a:ext cx="23048155" cy="216921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Is there a problem in NP such that all other problems in NP can be reduced to it?</a:t>
            </a:r>
            <a:endParaRPr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D49C7A33-13B4-4E5C-F983-84FF79D230DC}"/>
                  </a:ext>
                </a:extLst>
              </p:cNvPr>
              <p:cNvSpPr/>
              <p:nvPr/>
            </p:nvSpPr>
            <p:spPr>
              <a:xfrm>
                <a:off x="701446" y="4010891"/>
                <a:ext cx="23014631" cy="2992582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Formally, does there exists an X in NP such that for all Y in NP,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X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D49C7A33-13B4-4E5C-F983-84FF79D230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46" y="4010891"/>
                <a:ext cx="23014631" cy="299258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BB8D066-0D1C-13CD-7F14-FFBA707CA06B}"/>
              </a:ext>
            </a:extLst>
          </p:cNvPr>
          <p:cNvSpPr/>
          <p:nvPr/>
        </p:nvSpPr>
        <p:spPr>
          <a:xfrm>
            <a:off x="667922" y="8007926"/>
            <a:ext cx="23014631" cy="508461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Circuit Satisfiability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remarkable result proved by Cook and Levin (1971)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will not prove this result as it is out of scope of this course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see the problem</a:t>
            </a:r>
          </a:p>
        </p:txBody>
      </p:sp>
    </p:spTree>
    <p:extLst>
      <p:ext uri="{BB962C8B-B14F-4D97-AF65-F5344CB8AC3E}">
        <p14:creationId xmlns:p14="http://schemas.microsoft.com/office/powerpoint/2010/main" val="833006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7DB28D68-E33F-1F0B-4F57-24AB853C46CA}"/>
                  </a:ext>
                </a:extLst>
              </p:cNvPr>
              <p:cNvSpPr/>
              <p:nvPr/>
            </p:nvSpPr>
            <p:spPr>
              <a:xfrm>
                <a:off x="1032857" y="981762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7DB28D68-E33F-1F0B-4F57-24AB853C46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857" y="981762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2FEFFB91-7F6B-191F-2B46-8623FBAA5544}"/>
                  </a:ext>
                </a:extLst>
              </p:cNvPr>
              <p:cNvSpPr/>
              <p:nvPr/>
            </p:nvSpPr>
            <p:spPr>
              <a:xfrm>
                <a:off x="3284221" y="981763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2FEFFB91-7F6B-191F-2B46-8623FBAA55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221" y="981763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1">
                <a:extLst>
                  <a:ext uri="{FF2B5EF4-FFF2-40B4-BE49-F238E27FC236}">
                    <a16:creationId xmlns:a16="http://schemas.microsoft.com/office/drawing/2014/main" id="{67429988-2EAE-EADF-9198-A07684B78331}"/>
                  </a:ext>
                </a:extLst>
              </p:cNvPr>
              <p:cNvSpPr/>
              <p:nvPr/>
            </p:nvSpPr>
            <p:spPr>
              <a:xfrm>
                <a:off x="5535585" y="981762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p1">
                <a:extLst>
                  <a:ext uri="{FF2B5EF4-FFF2-40B4-BE49-F238E27FC236}">
                    <a16:creationId xmlns:a16="http://schemas.microsoft.com/office/drawing/2014/main" id="{67429988-2EAE-EADF-9198-A07684B78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585" y="981762"/>
                <a:ext cx="1440000" cy="11829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p1">
                <a:extLst>
                  <a:ext uri="{FF2B5EF4-FFF2-40B4-BE49-F238E27FC236}">
                    <a16:creationId xmlns:a16="http://schemas.microsoft.com/office/drawing/2014/main" id="{66587DC8-2046-8847-05B6-A58B15CA5AA6}"/>
                  </a:ext>
                </a:extLst>
              </p:cNvPr>
              <p:cNvSpPr/>
              <p:nvPr/>
            </p:nvSpPr>
            <p:spPr>
              <a:xfrm>
                <a:off x="7759061" y="981761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p1">
                <a:extLst>
                  <a:ext uri="{FF2B5EF4-FFF2-40B4-BE49-F238E27FC236}">
                    <a16:creationId xmlns:a16="http://schemas.microsoft.com/office/drawing/2014/main" id="{66587DC8-2046-8847-05B6-A58B15CA5A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061" y="981761"/>
                <a:ext cx="1440000" cy="118296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23C1DFA-FC3A-0BE9-32C3-0912F7298750}"/>
              </a:ext>
            </a:extLst>
          </p:cNvPr>
          <p:cNvSpPr/>
          <p:nvPr/>
        </p:nvSpPr>
        <p:spPr>
          <a:xfrm>
            <a:off x="12192000" y="408137"/>
            <a:ext cx="11507315" cy="599266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You have k Boolean variables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84191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2B89E-768A-015D-14EA-F9AA35CBC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D46604E0-D5FD-42C5-8697-C4C04ED4CA45}"/>
                  </a:ext>
                </a:extLst>
              </p:cNvPr>
              <p:cNvSpPr/>
              <p:nvPr/>
            </p:nvSpPr>
            <p:spPr>
              <a:xfrm>
                <a:off x="1032857" y="981762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D46604E0-D5FD-42C5-8697-C4C04ED4CA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857" y="981762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7FDC955B-8FFE-60EF-F8BC-8E2C73707D83}"/>
                  </a:ext>
                </a:extLst>
              </p:cNvPr>
              <p:cNvSpPr/>
              <p:nvPr/>
            </p:nvSpPr>
            <p:spPr>
              <a:xfrm>
                <a:off x="3284221" y="981763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7FDC955B-8FFE-60EF-F8BC-8E2C73707D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221" y="981763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1">
                <a:extLst>
                  <a:ext uri="{FF2B5EF4-FFF2-40B4-BE49-F238E27FC236}">
                    <a16:creationId xmlns:a16="http://schemas.microsoft.com/office/drawing/2014/main" id="{F022A1F8-5328-1AF6-8ED3-3274D4FA82D4}"/>
                  </a:ext>
                </a:extLst>
              </p:cNvPr>
              <p:cNvSpPr/>
              <p:nvPr/>
            </p:nvSpPr>
            <p:spPr>
              <a:xfrm>
                <a:off x="5535585" y="981762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p1">
                <a:extLst>
                  <a:ext uri="{FF2B5EF4-FFF2-40B4-BE49-F238E27FC236}">
                    <a16:creationId xmlns:a16="http://schemas.microsoft.com/office/drawing/2014/main" id="{F022A1F8-5328-1AF6-8ED3-3274D4FA82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585" y="981762"/>
                <a:ext cx="1440000" cy="11829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p1">
                <a:extLst>
                  <a:ext uri="{FF2B5EF4-FFF2-40B4-BE49-F238E27FC236}">
                    <a16:creationId xmlns:a16="http://schemas.microsoft.com/office/drawing/2014/main" id="{1C941BF1-9362-AA5C-0500-4B9420F67D35}"/>
                  </a:ext>
                </a:extLst>
              </p:cNvPr>
              <p:cNvSpPr/>
              <p:nvPr/>
            </p:nvSpPr>
            <p:spPr>
              <a:xfrm>
                <a:off x="7759061" y="981761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p1">
                <a:extLst>
                  <a:ext uri="{FF2B5EF4-FFF2-40B4-BE49-F238E27FC236}">
                    <a16:creationId xmlns:a16="http://schemas.microsoft.com/office/drawing/2014/main" id="{1C941BF1-9362-AA5C-0500-4B9420F67D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061" y="981761"/>
                <a:ext cx="1440000" cy="118296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!!p1">
                <a:extLst>
                  <a:ext uri="{FF2B5EF4-FFF2-40B4-BE49-F238E27FC236}">
                    <a16:creationId xmlns:a16="http://schemas.microsoft.com/office/drawing/2014/main" id="{0A6342E3-5552-2EB4-0DDC-29F6D417666B}"/>
                  </a:ext>
                </a:extLst>
              </p:cNvPr>
              <p:cNvSpPr/>
              <p:nvPr/>
            </p:nvSpPr>
            <p:spPr>
              <a:xfrm>
                <a:off x="2916540" y="6266519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∧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9" name="!!p1">
                <a:extLst>
                  <a:ext uri="{FF2B5EF4-FFF2-40B4-BE49-F238E27FC236}">
                    <a16:creationId xmlns:a16="http://schemas.microsoft.com/office/drawing/2014/main" id="{0A6342E3-5552-2EB4-0DDC-29F6D41766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540" y="6266519"/>
                <a:ext cx="1440000" cy="118296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!!p1">
                <a:extLst>
                  <a:ext uri="{FF2B5EF4-FFF2-40B4-BE49-F238E27FC236}">
                    <a16:creationId xmlns:a16="http://schemas.microsoft.com/office/drawing/2014/main" id="{10A12E84-FD75-3272-E0F1-095A943A8D59}"/>
                  </a:ext>
                </a:extLst>
              </p:cNvPr>
              <p:cNvSpPr/>
              <p:nvPr/>
            </p:nvSpPr>
            <p:spPr>
              <a:xfrm>
                <a:off x="4987636" y="6266518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!!p1">
                <a:extLst>
                  <a:ext uri="{FF2B5EF4-FFF2-40B4-BE49-F238E27FC236}">
                    <a16:creationId xmlns:a16="http://schemas.microsoft.com/office/drawing/2014/main" id="{10A12E84-FD75-3272-E0F1-095A943A8D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636" y="6266518"/>
                <a:ext cx="1440000" cy="1182965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p1">
                <a:extLst>
                  <a:ext uri="{FF2B5EF4-FFF2-40B4-BE49-F238E27FC236}">
                    <a16:creationId xmlns:a16="http://schemas.microsoft.com/office/drawing/2014/main" id="{CED588B5-084D-553D-470B-911C1281ABE5}"/>
                  </a:ext>
                </a:extLst>
              </p:cNvPr>
              <p:cNvSpPr/>
              <p:nvPr/>
            </p:nvSpPr>
            <p:spPr>
              <a:xfrm>
                <a:off x="7249906" y="6266517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p1">
                <a:extLst>
                  <a:ext uri="{FF2B5EF4-FFF2-40B4-BE49-F238E27FC236}">
                    <a16:creationId xmlns:a16="http://schemas.microsoft.com/office/drawing/2014/main" id="{CED588B5-084D-553D-470B-911C1281AB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906" y="6266517"/>
                <a:ext cx="1440000" cy="118296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6746F3D-0B9B-A345-5DE5-3C217A7B2C8D}"/>
              </a:ext>
            </a:extLst>
          </p:cNvPr>
          <p:cNvSpPr/>
          <p:nvPr/>
        </p:nvSpPr>
        <p:spPr>
          <a:xfrm>
            <a:off x="12192000" y="408137"/>
            <a:ext cx="11507315" cy="599266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You have k Boolean variables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And three gates, AND, OR and NOT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90522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E32D8-45F7-8ABA-5AE2-0D2B6251A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518E97A7-B468-E37D-DF4C-45869A3A510F}"/>
                  </a:ext>
                </a:extLst>
              </p:cNvPr>
              <p:cNvSpPr/>
              <p:nvPr/>
            </p:nvSpPr>
            <p:spPr>
              <a:xfrm>
                <a:off x="1032857" y="981762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518E97A7-B468-E37D-DF4C-45869A3A51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857" y="981762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DB12F14D-86D7-190C-C5B9-1959882BC6FE}"/>
                  </a:ext>
                </a:extLst>
              </p:cNvPr>
              <p:cNvSpPr/>
              <p:nvPr/>
            </p:nvSpPr>
            <p:spPr>
              <a:xfrm>
                <a:off x="3284221" y="981763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DB12F14D-86D7-190C-C5B9-1959882BC6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221" y="981763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1">
                <a:extLst>
                  <a:ext uri="{FF2B5EF4-FFF2-40B4-BE49-F238E27FC236}">
                    <a16:creationId xmlns:a16="http://schemas.microsoft.com/office/drawing/2014/main" id="{F42CB7CB-EE1E-9E7D-054C-9D88BFADE895}"/>
                  </a:ext>
                </a:extLst>
              </p:cNvPr>
              <p:cNvSpPr/>
              <p:nvPr/>
            </p:nvSpPr>
            <p:spPr>
              <a:xfrm>
                <a:off x="5535585" y="981762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p1">
                <a:extLst>
                  <a:ext uri="{FF2B5EF4-FFF2-40B4-BE49-F238E27FC236}">
                    <a16:creationId xmlns:a16="http://schemas.microsoft.com/office/drawing/2014/main" id="{F42CB7CB-EE1E-9E7D-054C-9D88BFADE8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585" y="981762"/>
                <a:ext cx="1440000" cy="11829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p1">
                <a:extLst>
                  <a:ext uri="{FF2B5EF4-FFF2-40B4-BE49-F238E27FC236}">
                    <a16:creationId xmlns:a16="http://schemas.microsoft.com/office/drawing/2014/main" id="{EF9B78A8-389A-D3FE-CDE0-87502C9C02E2}"/>
                  </a:ext>
                </a:extLst>
              </p:cNvPr>
              <p:cNvSpPr/>
              <p:nvPr/>
            </p:nvSpPr>
            <p:spPr>
              <a:xfrm>
                <a:off x="7759061" y="981761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p1">
                <a:extLst>
                  <a:ext uri="{FF2B5EF4-FFF2-40B4-BE49-F238E27FC236}">
                    <a16:creationId xmlns:a16="http://schemas.microsoft.com/office/drawing/2014/main" id="{EF9B78A8-389A-D3FE-CDE0-87502C9C02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061" y="981761"/>
                <a:ext cx="1440000" cy="118296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F3DB88B-3782-B66C-B31B-0A11E174452C}"/>
              </a:ext>
            </a:extLst>
          </p:cNvPr>
          <p:cNvSpPr/>
          <p:nvPr/>
        </p:nvSpPr>
        <p:spPr>
          <a:xfrm>
            <a:off x="12192000" y="408137"/>
            <a:ext cx="11507315" cy="599266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You have k Boolean variables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And three gates, AND, OR and NOT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 variables and gates form a circuit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!!p1">
                <a:extLst>
                  <a:ext uri="{FF2B5EF4-FFF2-40B4-BE49-F238E27FC236}">
                    <a16:creationId xmlns:a16="http://schemas.microsoft.com/office/drawing/2014/main" id="{6D7B557B-8C08-29A1-0CFF-D7D1E04749D0}"/>
                  </a:ext>
                </a:extLst>
              </p:cNvPr>
              <p:cNvSpPr/>
              <p:nvPr/>
            </p:nvSpPr>
            <p:spPr>
              <a:xfrm>
                <a:off x="2158540" y="3492945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∧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9" name="!!p1">
                <a:extLst>
                  <a:ext uri="{FF2B5EF4-FFF2-40B4-BE49-F238E27FC236}">
                    <a16:creationId xmlns:a16="http://schemas.microsoft.com/office/drawing/2014/main" id="{6D7B557B-8C08-29A1-0CFF-D7D1E04749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540" y="3492945"/>
                <a:ext cx="1440000" cy="118296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!!p1">
                <a:extLst>
                  <a:ext uri="{FF2B5EF4-FFF2-40B4-BE49-F238E27FC236}">
                    <a16:creationId xmlns:a16="http://schemas.microsoft.com/office/drawing/2014/main" id="{4BDFA7C7-49BF-8C4D-9D94-3A30DD352DD2}"/>
                  </a:ext>
                </a:extLst>
              </p:cNvPr>
              <p:cNvSpPr/>
              <p:nvPr/>
            </p:nvSpPr>
            <p:spPr>
              <a:xfrm>
                <a:off x="6612429" y="3492945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!!p1">
                <a:extLst>
                  <a:ext uri="{FF2B5EF4-FFF2-40B4-BE49-F238E27FC236}">
                    <a16:creationId xmlns:a16="http://schemas.microsoft.com/office/drawing/2014/main" id="{4BDFA7C7-49BF-8C4D-9D94-3A30DD352D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429" y="3492945"/>
                <a:ext cx="1440000" cy="1182965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p1">
                <a:extLst>
                  <a:ext uri="{FF2B5EF4-FFF2-40B4-BE49-F238E27FC236}">
                    <a16:creationId xmlns:a16="http://schemas.microsoft.com/office/drawing/2014/main" id="{914F1579-C58B-08B9-A2E9-A455958B9C7D}"/>
                  </a:ext>
                </a:extLst>
              </p:cNvPr>
              <p:cNvSpPr/>
              <p:nvPr/>
            </p:nvSpPr>
            <p:spPr>
              <a:xfrm>
                <a:off x="4290487" y="8093768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p1">
                <a:extLst>
                  <a:ext uri="{FF2B5EF4-FFF2-40B4-BE49-F238E27FC236}">
                    <a16:creationId xmlns:a16="http://schemas.microsoft.com/office/drawing/2014/main" id="{914F1579-C58B-08B9-A2E9-A455958B9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487" y="8093768"/>
                <a:ext cx="1440000" cy="118296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C5A2C5-08C3-2316-9601-A2F3E9C8F108}"/>
              </a:ext>
            </a:extLst>
          </p:cNvPr>
          <p:cNvCxnSpPr>
            <a:cxnSpLocks/>
            <a:stCxn id="2" idx="4"/>
            <a:endCxn id="9" idx="0"/>
          </p:cNvCxnSpPr>
          <p:nvPr/>
        </p:nvCxnSpPr>
        <p:spPr>
          <a:xfrm>
            <a:off x="1752857" y="2164727"/>
            <a:ext cx="1125683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51F69C-B749-9BCB-BCFA-4CB276068A5F}"/>
              </a:ext>
            </a:extLst>
          </p:cNvPr>
          <p:cNvCxnSpPr>
            <a:cxnSpLocks/>
            <a:stCxn id="3" idx="4"/>
            <a:endCxn id="9" idx="0"/>
          </p:cNvCxnSpPr>
          <p:nvPr/>
        </p:nvCxnSpPr>
        <p:spPr>
          <a:xfrm flipH="1">
            <a:off x="2878540" y="2164728"/>
            <a:ext cx="1125681" cy="1328217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6957606-1F2D-0F8B-1851-8B33B4EA4C0A}"/>
              </a:ext>
            </a:extLst>
          </p:cNvPr>
          <p:cNvCxnSpPr>
            <a:cxnSpLocks/>
            <a:stCxn id="4" idx="4"/>
            <a:endCxn id="10" idx="0"/>
          </p:cNvCxnSpPr>
          <p:nvPr/>
        </p:nvCxnSpPr>
        <p:spPr>
          <a:xfrm>
            <a:off x="6255585" y="2164727"/>
            <a:ext cx="1076844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4233F5-B313-2979-BFFF-3C286D30629F}"/>
              </a:ext>
            </a:extLst>
          </p:cNvPr>
          <p:cNvCxnSpPr>
            <a:cxnSpLocks/>
            <a:stCxn id="5" idx="4"/>
            <a:endCxn id="10" idx="0"/>
          </p:cNvCxnSpPr>
          <p:nvPr/>
        </p:nvCxnSpPr>
        <p:spPr>
          <a:xfrm flipH="1">
            <a:off x="7332429" y="2164726"/>
            <a:ext cx="1146632" cy="1328219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8D3E6772-E0F4-58B8-4268-D7DB5DDA0FA2}"/>
                  </a:ext>
                </a:extLst>
              </p:cNvPr>
              <p:cNvSpPr/>
              <p:nvPr/>
            </p:nvSpPr>
            <p:spPr>
              <a:xfrm>
                <a:off x="4290487" y="5671284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∧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8D3E6772-E0F4-58B8-4268-D7DB5DDA0F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487" y="5671284"/>
                <a:ext cx="1440000" cy="118296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B7A0471-1B0B-2215-76A1-D2E5307A52E8}"/>
              </a:ext>
            </a:extLst>
          </p:cNvPr>
          <p:cNvCxnSpPr>
            <a:cxnSpLocks/>
            <a:stCxn id="9" idx="4"/>
            <a:endCxn id="23" idx="0"/>
          </p:cNvCxnSpPr>
          <p:nvPr/>
        </p:nvCxnSpPr>
        <p:spPr>
          <a:xfrm>
            <a:off x="2878540" y="4675910"/>
            <a:ext cx="2131947" cy="995374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9B044AC-33C2-0E6A-FFCC-3804E5BCF27E}"/>
              </a:ext>
            </a:extLst>
          </p:cNvPr>
          <p:cNvCxnSpPr>
            <a:cxnSpLocks/>
            <a:stCxn id="10" idx="4"/>
            <a:endCxn id="23" idx="0"/>
          </p:cNvCxnSpPr>
          <p:nvPr/>
        </p:nvCxnSpPr>
        <p:spPr>
          <a:xfrm flipH="1">
            <a:off x="5010487" y="4675910"/>
            <a:ext cx="2321942" cy="995374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F4A14AC-ABAF-98DC-8FE5-3B91123C4017}"/>
              </a:ext>
            </a:extLst>
          </p:cNvPr>
          <p:cNvCxnSpPr>
            <a:cxnSpLocks/>
            <a:stCxn id="23" idx="4"/>
            <a:endCxn id="11" idx="0"/>
          </p:cNvCxnSpPr>
          <p:nvPr/>
        </p:nvCxnSpPr>
        <p:spPr>
          <a:xfrm>
            <a:off x="5010487" y="6854249"/>
            <a:ext cx="0" cy="1239519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839D84A-64E1-D1CC-594B-C8A0FBC7CC51}"/>
              </a:ext>
            </a:extLst>
          </p:cNvPr>
          <p:cNvCxnSpPr>
            <a:cxnSpLocks/>
            <a:stCxn id="11" idx="4"/>
          </p:cNvCxnSpPr>
          <p:nvPr/>
        </p:nvCxnSpPr>
        <p:spPr>
          <a:xfrm>
            <a:off x="5010487" y="9276733"/>
            <a:ext cx="0" cy="1301212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C06E495-EE3A-7039-C772-C32A08BE1642}"/>
              </a:ext>
            </a:extLst>
          </p:cNvPr>
          <p:cNvSpPr/>
          <p:nvPr/>
        </p:nvSpPr>
        <p:spPr>
          <a:xfrm>
            <a:off x="3561940" y="10806545"/>
            <a:ext cx="2897093" cy="1182965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Output</a:t>
            </a:r>
          </a:p>
        </p:txBody>
      </p:sp>
      <p:sp>
        <p:nvSpPr>
          <p:cNvPr id="38" name="Candy: A problem on leetcode">
            <a:extLst>
              <a:ext uri="{FF2B5EF4-FFF2-40B4-BE49-F238E27FC236}">
                <a16:creationId xmlns:a16="http://schemas.microsoft.com/office/drawing/2014/main" id="{F864C003-F138-534E-6ECC-4FAD03470677}"/>
              </a:ext>
            </a:extLst>
          </p:cNvPr>
          <p:cNvSpPr/>
          <p:nvPr/>
        </p:nvSpPr>
        <p:spPr>
          <a:xfrm>
            <a:off x="12175238" y="8408732"/>
            <a:ext cx="11524077" cy="216921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Does there exists an input for which the output=1?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1950588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415AAB7-7651-FF06-371A-4376AED56136}"/>
              </a:ext>
            </a:extLst>
          </p:cNvPr>
          <p:cNvSpPr/>
          <p:nvPr/>
        </p:nvSpPr>
        <p:spPr>
          <a:xfrm>
            <a:off x="684684" y="339436"/>
            <a:ext cx="23014631" cy="29856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Circuit Satisfiability is the most important problem in NP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we use a CS jargon for it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It is NP-complete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90F6E898-0C85-14B7-F645-2086B84191DE}"/>
                  </a:ext>
                </a:extLst>
              </p:cNvPr>
              <p:cNvSpPr/>
              <p:nvPr/>
            </p:nvSpPr>
            <p:spPr>
              <a:xfrm>
                <a:off x="684683" y="4024745"/>
                <a:ext cx="23014631" cy="298565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Def: A problem X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NP is called NP-complete if for all Y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NP, Y</a:t>
                </a:r>
                <a14:m>
                  <m:oMath xmlns:m="http://schemas.openxmlformats.org/officeDocument/2006/math">
                    <m:r>
                      <a:rPr lang="en-US" sz="6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X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90F6E898-0C85-14B7-F645-2086B84191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4024745"/>
                <a:ext cx="23014631" cy="298565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0907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67BDD-166B-86FA-02C1-2847BDCAD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4D95550-7E45-4A36-648A-89BFAD03C3D5}"/>
              </a:ext>
            </a:extLst>
          </p:cNvPr>
          <p:cNvSpPr/>
          <p:nvPr/>
        </p:nvSpPr>
        <p:spPr>
          <a:xfrm>
            <a:off x="684684" y="339436"/>
            <a:ext cx="23014631" cy="29856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Circuit Satisfiability is NP-Complete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we use a CS jargon for it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It is NP-complete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644DCEA-82B6-318D-3966-1B1C3BF07AC6}"/>
                  </a:ext>
                </a:extLst>
              </p:cNvPr>
              <p:cNvSpPr/>
              <p:nvPr/>
            </p:nvSpPr>
            <p:spPr>
              <a:xfrm>
                <a:off x="684683" y="4024745"/>
                <a:ext cx="23014631" cy="298565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Def: A problem X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NP is called NP-complete if for all Y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NP, Y</a:t>
                </a:r>
                <a14:m>
                  <m:oMath xmlns:m="http://schemas.openxmlformats.org/officeDocument/2006/math">
                    <m:r>
                      <a:rPr lang="en-US" sz="6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X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644DCEA-82B6-318D-3966-1B1C3BF07A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4024745"/>
                <a:ext cx="23014631" cy="298565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741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368E1-AF89-1713-B393-12FEFFE36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22AE196-A6E3-5B9C-5CBB-318FBC4498FC}"/>
              </a:ext>
            </a:extLst>
          </p:cNvPr>
          <p:cNvSpPr/>
          <p:nvPr/>
        </p:nvSpPr>
        <p:spPr>
          <a:xfrm>
            <a:off x="684684" y="339436"/>
            <a:ext cx="23014631" cy="29856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Circuit Satisfiability is NP-Complete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we use a CS jargon for it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It is NP-complete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6065745B-B8C0-E23C-9916-49D4912267AE}"/>
                  </a:ext>
                </a:extLst>
              </p:cNvPr>
              <p:cNvSpPr/>
              <p:nvPr/>
            </p:nvSpPr>
            <p:spPr>
              <a:xfrm>
                <a:off x="684683" y="4024745"/>
                <a:ext cx="23014631" cy="298565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Def: A problem X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NP is called NP-complete if for all Y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NP, Y</a:t>
                </a:r>
                <a14:m>
                  <m:oMath xmlns:m="http://schemas.openxmlformats.org/officeDocument/2006/math">
                    <m:r>
                      <a:rPr lang="en-US" sz="6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X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6065745B-B8C0-E23C-9916-49D4912267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4024745"/>
                <a:ext cx="23014631" cy="298565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41A2A0FD-8084-766E-1C1C-53F853DB0C33}"/>
                  </a:ext>
                </a:extLst>
              </p:cNvPr>
              <p:cNvSpPr/>
              <p:nvPr/>
            </p:nvSpPr>
            <p:spPr>
              <a:xfrm>
                <a:off x="684683" y="7502235"/>
                <a:ext cx="23014631" cy="496685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Suppose, I am able to show that Circuit Satisfiability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SAT, then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41A2A0FD-8084-766E-1C1C-53F853DB0C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7502235"/>
                <a:ext cx="23014631" cy="4966855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4385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4F401-7E48-6CBF-7E3E-48224209A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BD5555C-48D0-1DF4-64FA-DED3F62E6965}"/>
              </a:ext>
            </a:extLst>
          </p:cNvPr>
          <p:cNvSpPr/>
          <p:nvPr/>
        </p:nvSpPr>
        <p:spPr>
          <a:xfrm>
            <a:off x="684684" y="339436"/>
            <a:ext cx="23014631" cy="29856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Circuit Satisfiability is NP-Complete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we use a CS jargon for it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It is NP-complete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3BB3A75-AE73-69A9-69AE-C7A2021E3DCF}"/>
                  </a:ext>
                </a:extLst>
              </p:cNvPr>
              <p:cNvSpPr/>
              <p:nvPr/>
            </p:nvSpPr>
            <p:spPr>
              <a:xfrm>
                <a:off x="684683" y="4024745"/>
                <a:ext cx="23014631" cy="298565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Def: A problem X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NP is called NP-complete if for all Y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NP, Y</a:t>
                </a:r>
                <a14:m>
                  <m:oMath xmlns:m="http://schemas.openxmlformats.org/officeDocument/2006/math">
                    <m:r>
                      <a:rPr lang="en-US" sz="6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X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3BB3A75-AE73-69A9-69AE-C7A2021E3D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4024745"/>
                <a:ext cx="23014631" cy="298565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BB87003-A706-4DEA-63FF-218E274BBD8D}"/>
                  </a:ext>
                </a:extLst>
              </p:cNvPr>
              <p:cNvSpPr/>
              <p:nvPr/>
            </p:nvSpPr>
            <p:spPr>
              <a:xfrm>
                <a:off x="684683" y="7502235"/>
                <a:ext cx="23014631" cy="496685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Suppose, I am able to show that Circuit Satisfiability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SAT, then SAT is also NP-Complete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Infact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the above statement is true. We will see the reduction in the class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BB87003-A706-4DEA-63FF-218E274BBD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7502235"/>
                <a:ext cx="23014631" cy="4966855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2964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B43A23B-34B7-DAEA-B4D5-93FBB48F0F67}"/>
              </a:ext>
            </a:extLst>
          </p:cNvPr>
          <p:cNvSpPr/>
          <p:nvPr/>
        </p:nvSpPr>
        <p:spPr>
          <a:xfrm>
            <a:off x="684684" y="374073"/>
            <a:ext cx="7939772" cy="147551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NP-complete Problems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9B187C4-32C7-747F-86E7-F8B630E47BD6}"/>
              </a:ext>
            </a:extLst>
          </p:cNvPr>
          <p:cNvSpPr/>
          <p:nvPr/>
        </p:nvSpPr>
        <p:spPr>
          <a:xfrm>
            <a:off x="684684" y="2209800"/>
            <a:ext cx="7939772" cy="147551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Circuit Satisfiability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0EA5BCA-A667-EFAE-12F0-48086CC68DCF}"/>
              </a:ext>
            </a:extLst>
          </p:cNvPr>
          <p:cNvSpPr/>
          <p:nvPr/>
        </p:nvSpPr>
        <p:spPr>
          <a:xfrm>
            <a:off x="684684" y="4045527"/>
            <a:ext cx="7939772" cy="147551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F9B565-6DFF-EA78-2718-CCB773950E0D}"/>
              </a:ext>
            </a:extLst>
          </p:cNvPr>
          <p:cNvSpPr/>
          <p:nvPr/>
        </p:nvSpPr>
        <p:spPr>
          <a:xfrm>
            <a:off x="10272030" y="4045527"/>
            <a:ext cx="7939772" cy="147551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7F26D1-A83C-D782-0FC5-3A38435CCC09}"/>
                  </a:ext>
                </a:extLst>
              </p:cNvPr>
              <p:cNvSpPr txBox="1"/>
              <p:nvPr/>
            </p:nvSpPr>
            <p:spPr>
              <a:xfrm>
                <a:off x="8923804" y="4373971"/>
                <a:ext cx="1048877" cy="8186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≤</m:t>
                          </m:r>
                        </m:e>
                        <m:sub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7F26D1-A83C-D782-0FC5-3A38435CC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804" y="4373971"/>
                <a:ext cx="1048877" cy="818622"/>
              </a:xfrm>
              <a:prstGeom prst="rect">
                <a:avLst/>
              </a:prstGeom>
              <a:blipFill>
                <a:blip r:embed="rId2"/>
                <a:stretch>
                  <a:fillRect l="-7143" b="-1538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9556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47F84-9763-51F4-6F11-FFC5293D9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7FE7005-BA1F-FADB-13B2-494A2C2BD26E}"/>
              </a:ext>
            </a:extLst>
          </p:cNvPr>
          <p:cNvSpPr/>
          <p:nvPr/>
        </p:nvSpPr>
        <p:spPr>
          <a:xfrm>
            <a:off x="684684" y="529696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A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B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A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 polynomial call to instances of B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BE325D6-D4FA-C2E6-3F26-3ABA8CE3BC22}"/>
                  </a:ext>
                </a:extLst>
              </p:cNvPr>
              <p:cNvSpPr/>
              <p:nvPr/>
            </p:nvSpPr>
            <p:spPr>
              <a:xfrm>
                <a:off x="684684" y="5187189"/>
                <a:ext cx="23014631" cy="133627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short, we write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𝐴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𝐵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BE325D6-D4FA-C2E6-3F26-3ABA8CE3BC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187189"/>
                <a:ext cx="23014631" cy="133627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A6C7124-5EFE-F754-59B2-429B9206B133}"/>
              </a:ext>
            </a:extLst>
          </p:cNvPr>
          <p:cNvSpPr/>
          <p:nvPr/>
        </p:nvSpPr>
        <p:spPr>
          <a:xfrm>
            <a:off x="684683" y="7077908"/>
            <a:ext cx="23014631" cy="198003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Very Important Observation: If B is solvable in polynomial time, then</a:t>
            </a:r>
          </a:p>
        </p:txBody>
      </p:sp>
    </p:spTree>
    <p:extLst>
      <p:ext uri="{BB962C8B-B14F-4D97-AF65-F5344CB8AC3E}">
        <p14:creationId xmlns:p14="http://schemas.microsoft.com/office/powerpoint/2010/main" val="1065733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4CE03-B84F-9410-4740-C832DC4FF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FB7D115-857D-4EAA-9245-E6A19C388DF3}"/>
              </a:ext>
            </a:extLst>
          </p:cNvPr>
          <p:cNvSpPr/>
          <p:nvPr/>
        </p:nvSpPr>
        <p:spPr>
          <a:xfrm>
            <a:off x="684684" y="374073"/>
            <a:ext cx="7939772" cy="147551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NP-complete Problems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C6FF38D-04BF-3DA9-DB08-5C1CB7B6D56D}"/>
              </a:ext>
            </a:extLst>
          </p:cNvPr>
          <p:cNvSpPr/>
          <p:nvPr/>
        </p:nvSpPr>
        <p:spPr>
          <a:xfrm>
            <a:off x="684684" y="2209800"/>
            <a:ext cx="7939772" cy="147551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Circuit Satisfiability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A6B00B2-0707-440D-B88E-48902F82C588}"/>
              </a:ext>
            </a:extLst>
          </p:cNvPr>
          <p:cNvSpPr/>
          <p:nvPr/>
        </p:nvSpPr>
        <p:spPr>
          <a:xfrm>
            <a:off x="684684" y="4045527"/>
            <a:ext cx="7939772" cy="147551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292F7C-3B8E-B713-FB4C-B542A92052DA}"/>
              </a:ext>
            </a:extLst>
          </p:cNvPr>
          <p:cNvSpPr/>
          <p:nvPr/>
        </p:nvSpPr>
        <p:spPr>
          <a:xfrm>
            <a:off x="677757" y="6120245"/>
            <a:ext cx="7939772" cy="147551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8F7852-BB28-DB42-00BC-17B86A94BCE4}"/>
                  </a:ext>
                </a:extLst>
              </p:cNvPr>
              <p:cNvSpPr txBox="1"/>
              <p:nvPr/>
            </p:nvSpPr>
            <p:spPr>
              <a:xfrm>
                <a:off x="9069276" y="6448689"/>
                <a:ext cx="1048877" cy="8186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≤</m:t>
                          </m:r>
                        </m:e>
                        <m:sub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8F7852-BB28-DB42-00BC-17B86A94B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9276" y="6448689"/>
                <a:ext cx="1048877" cy="818622"/>
              </a:xfrm>
              <a:prstGeom prst="rect">
                <a:avLst/>
              </a:prstGeom>
              <a:blipFill>
                <a:blip r:embed="rId2"/>
                <a:stretch>
                  <a:fillRect l="-7229" b="-1515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C73019-3C2F-95D9-E30C-6FA5C65E0629}"/>
              </a:ext>
            </a:extLst>
          </p:cNvPr>
          <p:cNvSpPr/>
          <p:nvPr/>
        </p:nvSpPr>
        <p:spPr>
          <a:xfrm>
            <a:off x="10569900" y="6120245"/>
            <a:ext cx="7939772" cy="147551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</p:spTree>
    <p:extLst>
      <p:ext uri="{BB962C8B-B14F-4D97-AF65-F5344CB8AC3E}">
        <p14:creationId xmlns:p14="http://schemas.microsoft.com/office/powerpoint/2010/main" val="1397847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61AC0-4FAC-20B1-11E3-027596DCB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E9702C8-4011-9C61-DAD0-DCC4E6F09D5F}"/>
              </a:ext>
            </a:extLst>
          </p:cNvPr>
          <p:cNvSpPr/>
          <p:nvPr/>
        </p:nvSpPr>
        <p:spPr>
          <a:xfrm>
            <a:off x="684684" y="374073"/>
            <a:ext cx="7939772" cy="147551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NP-complete Problems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E9D3496-969F-B8E9-E3CF-6F458FF2EE91}"/>
              </a:ext>
            </a:extLst>
          </p:cNvPr>
          <p:cNvSpPr/>
          <p:nvPr/>
        </p:nvSpPr>
        <p:spPr>
          <a:xfrm>
            <a:off x="684684" y="2209800"/>
            <a:ext cx="7939772" cy="147551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Circuit Satisfiability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244ACC6-2FB7-51E1-FE04-3661997071A6}"/>
              </a:ext>
            </a:extLst>
          </p:cNvPr>
          <p:cNvSpPr/>
          <p:nvPr/>
        </p:nvSpPr>
        <p:spPr>
          <a:xfrm>
            <a:off x="684684" y="4045527"/>
            <a:ext cx="7939772" cy="147551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44A85AA-84FE-5194-3F4B-CEC20410D987}"/>
              </a:ext>
            </a:extLst>
          </p:cNvPr>
          <p:cNvSpPr/>
          <p:nvPr/>
        </p:nvSpPr>
        <p:spPr>
          <a:xfrm>
            <a:off x="677757" y="6120245"/>
            <a:ext cx="7939772" cy="147551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F1DC5C9-F92C-6837-30CA-FFFF7C44E6B7}"/>
              </a:ext>
            </a:extLst>
          </p:cNvPr>
          <p:cNvSpPr/>
          <p:nvPr/>
        </p:nvSpPr>
        <p:spPr>
          <a:xfrm>
            <a:off x="684684" y="8101444"/>
            <a:ext cx="7939772" cy="147551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1E3A521-C75F-E82D-36F1-06952F8EB3D8}"/>
              </a:ext>
            </a:extLst>
          </p:cNvPr>
          <p:cNvSpPr/>
          <p:nvPr/>
        </p:nvSpPr>
        <p:spPr>
          <a:xfrm>
            <a:off x="9289475" y="374073"/>
            <a:ext cx="14409841" cy="4966855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 fact, there are thousands of problems that are NP-Complete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have seen few of them in the class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25030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8B1C5-7AE4-4D00-D0A2-C98F60979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FA8A90E5-2F37-8666-FB47-0A4A0B8D8A08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SAT is NP-Complete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2861545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D8CBA9C-36DB-5516-6B8E-111E1724A3CF}"/>
              </a:ext>
            </a:extLst>
          </p:cNvPr>
          <p:cNvSpPr/>
          <p:nvPr/>
        </p:nvSpPr>
        <p:spPr>
          <a:xfrm>
            <a:off x="704851" y="374073"/>
            <a:ext cx="22994466" cy="149282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 is NP-Complete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690C02E6-DE52-BAF3-10B7-62ACF1EE15DC}"/>
                  </a:ext>
                </a:extLst>
              </p:cNvPr>
              <p:cNvSpPr/>
              <p:nvPr/>
            </p:nvSpPr>
            <p:spPr>
              <a:xfrm>
                <a:off x="694767" y="2602924"/>
                <a:ext cx="22994466" cy="504478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To show this, we need to show two things: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 is in NP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Take any NP-Complete Problem X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SAT</a:t>
                </a:r>
              </a:p>
            </p:txBody>
          </p:sp>
        </mc:Choice>
        <mc:Fallback xmlns="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690C02E6-DE52-BAF3-10B7-62ACF1EE15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67" y="2602924"/>
                <a:ext cx="22994466" cy="50447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7304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C0470-D1AF-0072-8BED-6C907FA8F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5BE2494-415F-1789-684C-536B04A0491F}"/>
              </a:ext>
            </a:extLst>
          </p:cNvPr>
          <p:cNvSpPr/>
          <p:nvPr/>
        </p:nvSpPr>
        <p:spPr>
          <a:xfrm>
            <a:off x="704851" y="374073"/>
            <a:ext cx="22994466" cy="149282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 is NP-Complete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522ADB1D-3DCC-FB09-B1A1-E18620A31357}"/>
                  </a:ext>
                </a:extLst>
              </p:cNvPr>
              <p:cNvSpPr/>
              <p:nvPr/>
            </p:nvSpPr>
            <p:spPr>
              <a:xfrm>
                <a:off x="694767" y="2602924"/>
                <a:ext cx="23004550" cy="5003222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To show this, we need to show two things: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 is in NP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Take the NP-Complete Problem Circuit Satisfiability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Circuit Satisfiability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SAT</a:t>
                </a:r>
              </a:p>
            </p:txBody>
          </p:sp>
        </mc:Choice>
        <mc:Fallback xmlns="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522ADB1D-3DCC-FB09-B1A1-E18620A313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67" y="2602924"/>
                <a:ext cx="23004550" cy="500322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4877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4645F3F3-DE30-E8C4-0564-323185699886}"/>
                  </a:ext>
                </a:extLst>
              </p:cNvPr>
              <p:cNvSpPr/>
              <p:nvPr/>
            </p:nvSpPr>
            <p:spPr>
              <a:xfrm>
                <a:off x="3987340" y="4095617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4645F3F3-DE30-E8C4-0564-3231856998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340" y="4095617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3EA31936-5ED6-0DB0-8DF2-4A58CDE3E087}"/>
                  </a:ext>
                </a:extLst>
              </p:cNvPr>
              <p:cNvSpPr/>
              <p:nvPr/>
            </p:nvSpPr>
            <p:spPr>
              <a:xfrm>
                <a:off x="4026134" y="1584434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3EA31936-5ED6-0DB0-8DF2-4A58CDE3E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134" y="1584434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FBCCED-DD96-568D-4F30-0373AA1FA32C}"/>
              </a:ext>
            </a:extLst>
          </p:cNvPr>
          <p:cNvCxnSpPr>
            <a:cxnSpLocks/>
            <a:stCxn id="3" idx="4"/>
            <a:endCxn id="2" idx="0"/>
          </p:cNvCxnSpPr>
          <p:nvPr/>
        </p:nvCxnSpPr>
        <p:spPr>
          <a:xfrm flipH="1">
            <a:off x="4707340" y="2767399"/>
            <a:ext cx="38794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0A8AB5-D214-D1C4-9C91-BBB6F08C18E6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4668546" y="5278582"/>
            <a:ext cx="38794" cy="1473471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7745097-1149-0C41-2F75-94CBE5314D26}"/>
              </a:ext>
            </a:extLst>
          </p:cNvPr>
          <p:cNvSpPr txBox="1"/>
          <p:nvPr/>
        </p:nvSpPr>
        <p:spPr>
          <a:xfrm>
            <a:off x="4363173" y="6015317"/>
            <a:ext cx="610745" cy="15106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B1A09406-B35E-132E-B17E-0BB0C78E6E53}"/>
                  </a:ext>
                </a:extLst>
              </p:cNvPr>
              <p:cNvSpPr/>
              <p:nvPr/>
            </p:nvSpPr>
            <p:spPr>
              <a:xfrm>
                <a:off x="9289475" y="374073"/>
                <a:ext cx="14409841" cy="766849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an extremely simple circuit.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How would you convert this instance of Circuit Satisfiability into SAT?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We know that </a:t>
                </a:r>
                <a14:m>
                  <m:oMath xmlns:m="http://schemas.openxmlformats.org/officeDocument/2006/math"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</m:acc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We want to add clauses that will enforce this condition.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But how to do that?</a:t>
                </a: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B1A09406-B35E-132E-B17E-0BB0C78E6E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475" y="374073"/>
                <a:ext cx="14409841" cy="76684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5E7BA039-B01E-FE49-0203-6573BDA55C8C}"/>
                  </a:ext>
                </a:extLst>
              </p:cNvPr>
              <p:cNvSpPr/>
              <p:nvPr/>
            </p:nvSpPr>
            <p:spPr>
              <a:xfrm>
                <a:off x="9289474" y="8444345"/>
                <a:ext cx="14409841" cy="273627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𝑥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</m:acc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𝑦</m:t>
                        </m:r>
                      </m:e>
                    </m:acc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5E7BA039-B01E-FE49-0203-6573BDA55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474" y="8444345"/>
                <a:ext cx="14409841" cy="273627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6663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C16EFE04-2ED6-B180-3570-0790B59CCFD0}"/>
                  </a:ext>
                </a:extLst>
              </p:cNvPr>
              <p:cNvSpPr/>
              <p:nvPr/>
            </p:nvSpPr>
            <p:spPr>
              <a:xfrm>
                <a:off x="3987340" y="4095617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C16EFE04-2ED6-B180-3570-0790B59CCF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340" y="4095617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14FD61EC-1FC1-B54B-3809-784366B31A41}"/>
                  </a:ext>
                </a:extLst>
              </p:cNvPr>
              <p:cNvSpPr/>
              <p:nvPr/>
            </p:nvSpPr>
            <p:spPr>
              <a:xfrm>
                <a:off x="4026134" y="1584434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14FD61EC-1FC1-B54B-3809-784366B31A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134" y="1584434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C514EA2-05B4-DDDC-F13E-2EABEAB695F0}"/>
              </a:ext>
            </a:extLst>
          </p:cNvPr>
          <p:cNvCxnSpPr>
            <a:cxnSpLocks/>
            <a:stCxn id="3" idx="4"/>
            <a:endCxn id="2" idx="0"/>
          </p:cNvCxnSpPr>
          <p:nvPr/>
        </p:nvCxnSpPr>
        <p:spPr>
          <a:xfrm flipH="1">
            <a:off x="4707340" y="2767399"/>
            <a:ext cx="38794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ECC2E3-42E8-8DC5-F935-BAB2E73FC6FA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4668546" y="5278582"/>
            <a:ext cx="38794" cy="1473471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ECB5CAB-6261-33A2-2CE2-4C58B57F6610}"/>
              </a:ext>
            </a:extLst>
          </p:cNvPr>
          <p:cNvSpPr txBox="1"/>
          <p:nvPr/>
        </p:nvSpPr>
        <p:spPr>
          <a:xfrm>
            <a:off x="4363173" y="6015317"/>
            <a:ext cx="610745" cy="15106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B387065D-24D4-4075-9807-4AB2B57AD6A0}"/>
                  </a:ext>
                </a:extLst>
              </p:cNvPr>
              <p:cNvSpPr/>
              <p:nvPr/>
            </p:nvSpPr>
            <p:spPr>
              <a:xfrm>
                <a:off x="9289476" y="374073"/>
                <a:ext cx="8146470" cy="121036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𝑦</m:t>
                      </m:r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B387065D-24D4-4075-9807-4AB2B57AD6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476" y="374073"/>
                <a:ext cx="8146470" cy="121036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4F3A941F-2E52-7B15-66A3-255AEBAD8232}"/>
                  </a:ext>
                </a:extLst>
              </p:cNvPr>
              <p:cNvSpPr/>
              <p:nvPr/>
            </p:nvSpPr>
            <p:spPr>
              <a:xfrm>
                <a:off x="9289474" y="2438400"/>
                <a:ext cx="8294715" cy="508758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6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0     0      Not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0     1	 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1     0    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1     1     Not Allowed</a:t>
                </a: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4F3A941F-2E52-7B15-66A3-255AEBAD82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474" y="2438400"/>
                <a:ext cx="8294715" cy="508758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403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C16AB-8776-DAA3-D864-E0C1B00DA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2C2878A5-C6CA-721C-D8E8-A8A5430EADB0}"/>
                  </a:ext>
                </a:extLst>
              </p:cNvPr>
              <p:cNvSpPr/>
              <p:nvPr/>
            </p:nvSpPr>
            <p:spPr>
              <a:xfrm>
                <a:off x="3987340" y="4095617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C16EFE04-2ED6-B180-3570-0790B59CCF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340" y="4095617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95FB76B3-2C74-C3CA-991F-FD309009A974}"/>
                  </a:ext>
                </a:extLst>
              </p:cNvPr>
              <p:cNvSpPr/>
              <p:nvPr/>
            </p:nvSpPr>
            <p:spPr>
              <a:xfrm>
                <a:off x="4026134" y="1584434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14FD61EC-1FC1-B54B-3809-784366B31A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134" y="1584434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463F472-80A9-72E2-13BA-BD89AC77BD3C}"/>
              </a:ext>
            </a:extLst>
          </p:cNvPr>
          <p:cNvCxnSpPr>
            <a:cxnSpLocks/>
            <a:stCxn id="3" idx="4"/>
            <a:endCxn id="2" idx="0"/>
          </p:cNvCxnSpPr>
          <p:nvPr/>
        </p:nvCxnSpPr>
        <p:spPr>
          <a:xfrm flipH="1">
            <a:off x="4707340" y="2767399"/>
            <a:ext cx="38794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B28FAFB-8BBD-439C-F5C1-39BE8096C303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4668546" y="5278582"/>
            <a:ext cx="38794" cy="1473471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CC3EA6B-DD5A-E8B2-9212-D6DF764FF22F}"/>
              </a:ext>
            </a:extLst>
          </p:cNvPr>
          <p:cNvSpPr txBox="1"/>
          <p:nvPr/>
        </p:nvSpPr>
        <p:spPr>
          <a:xfrm>
            <a:off x="4363173" y="6015317"/>
            <a:ext cx="610745" cy="15106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A5CAB2A-76E2-EBD0-D699-B78B9F8637BC}"/>
                  </a:ext>
                </a:extLst>
              </p:cNvPr>
              <p:cNvSpPr/>
              <p:nvPr/>
            </p:nvSpPr>
            <p:spPr>
              <a:xfrm>
                <a:off x="9289476" y="374073"/>
                <a:ext cx="8146470" cy="121036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𝑦</m:t>
                      </m:r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B387065D-24D4-4075-9807-4AB2B57AD6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476" y="374073"/>
                <a:ext cx="8146470" cy="121036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7D2BA596-2685-3B1F-E302-08770BE69024}"/>
                  </a:ext>
                </a:extLst>
              </p:cNvPr>
              <p:cNvSpPr/>
              <p:nvPr/>
            </p:nvSpPr>
            <p:spPr>
              <a:xfrm>
                <a:off x="9289474" y="2438400"/>
                <a:ext cx="8294715" cy="508758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6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0     0      Not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0     1	 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1     0    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1     1     Not Allowed</a:t>
                </a: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7D2BA596-2685-3B1F-E302-08770BE690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474" y="2438400"/>
                <a:ext cx="8294715" cy="508758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15A6FD72-E01D-354B-4A7A-02AE0412D7F7}"/>
                  </a:ext>
                </a:extLst>
              </p:cNvPr>
              <p:cNvSpPr/>
              <p:nvPr/>
            </p:nvSpPr>
            <p:spPr>
              <a:xfrm>
                <a:off x="17830800" y="3431508"/>
                <a:ext cx="5510641" cy="1011382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𝑥</m:t>
                      </m:r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𝑦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9D330B5-07FB-747E-DEB0-F9362BDDAF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0800" y="3431508"/>
                <a:ext cx="5510641" cy="101138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0DD45407-A987-E832-C133-8C928E351276}"/>
                  </a:ext>
                </a:extLst>
              </p:cNvPr>
              <p:cNvSpPr/>
              <p:nvPr/>
            </p:nvSpPr>
            <p:spPr>
              <a:xfrm>
                <a:off x="17929602" y="6246362"/>
                <a:ext cx="5510641" cy="1011382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5EABC8B-C711-D90B-5D01-55D789924C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9602" y="6246362"/>
                <a:ext cx="5510641" cy="101138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10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E5844-EE88-3C9D-D438-298B8A37A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82EA14E0-AD94-434A-C8E1-22EBF78D01A7}"/>
                  </a:ext>
                </a:extLst>
              </p:cNvPr>
              <p:cNvSpPr/>
              <p:nvPr/>
            </p:nvSpPr>
            <p:spPr>
              <a:xfrm>
                <a:off x="3987340" y="4095617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82EA14E0-AD94-434A-C8E1-22EBF78D01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340" y="4095617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61503F9D-242E-5A99-F43F-FECDD2292A6E}"/>
                  </a:ext>
                </a:extLst>
              </p:cNvPr>
              <p:cNvSpPr/>
              <p:nvPr/>
            </p:nvSpPr>
            <p:spPr>
              <a:xfrm>
                <a:off x="4026134" y="1584434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61503F9D-242E-5A99-F43F-FECDD2292A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134" y="1584434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2E8FD2F-4684-68C2-8095-F96A70B545F6}"/>
              </a:ext>
            </a:extLst>
          </p:cNvPr>
          <p:cNvCxnSpPr>
            <a:cxnSpLocks/>
            <a:stCxn id="3" idx="4"/>
            <a:endCxn id="2" idx="0"/>
          </p:cNvCxnSpPr>
          <p:nvPr/>
        </p:nvCxnSpPr>
        <p:spPr>
          <a:xfrm flipH="1">
            <a:off x="4707340" y="2767399"/>
            <a:ext cx="38794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71C7EB-C487-9BD2-B09C-483C5EC6B34D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4668546" y="5278582"/>
            <a:ext cx="38794" cy="1473471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1A88E73-BA93-12B4-2A98-93FA1D048A85}"/>
              </a:ext>
            </a:extLst>
          </p:cNvPr>
          <p:cNvSpPr txBox="1"/>
          <p:nvPr/>
        </p:nvSpPr>
        <p:spPr>
          <a:xfrm>
            <a:off x="4363173" y="6015317"/>
            <a:ext cx="610745" cy="15106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box">
                <a:extLst>
                  <a:ext uri="{FF2B5EF4-FFF2-40B4-BE49-F238E27FC236}">
                    <a16:creationId xmlns:a16="http://schemas.microsoft.com/office/drawing/2014/main" id="{539B82CA-1FB9-382F-B4C1-2A4829AD7AF6}"/>
                  </a:ext>
                </a:extLst>
              </p:cNvPr>
              <p:cNvSpPr/>
              <p:nvPr/>
            </p:nvSpPr>
            <p:spPr>
              <a:xfrm>
                <a:off x="7938655" y="695235"/>
                <a:ext cx="14409841" cy="273627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𝑥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</m:acc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𝑦</m:t>
                        </m:r>
                      </m:e>
                    </m:acc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!!box">
                <a:extLst>
                  <a:ext uri="{FF2B5EF4-FFF2-40B4-BE49-F238E27FC236}">
                    <a16:creationId xmlns:a16="http://schemas.microsoft.com/office/drawing/2014/main" id="{539B82CA-1FB9-382F-B4C1-2A4829AD7A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655" y="695235"/>
                <a:ext cx="14409841" cy="273627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A8C8BA-53CD-070E-A739-327573ACC540}"/>
              </a:ext>
            </a:extLst>
          </p:cNvPr>
          <p:cNvSpPr/>
          <p:nvPr/>
        </p:nvSpPr>
        <p:spPr>
          <a:xfrm>
            <a:off x="7938655" y="4121727"/>
            <a:ext cx="14409841" cy="1182965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What question will you ask the oracle?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964314A-625F-E944-2551-A6E69FEEFD08}"/>
              </a:ext>
            </a:extLst>
          </p:cNvPr>
          <p:cNvSpPr/>
          <p:nvPr/>
        </p:nvSpPr>
        <p:spPr>
          <a:xfrm>
            <a:off x="7938655" y="5994911"/>
            <a:ext cx="14409841" cy="1182965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Is this SAT instance satisfiable?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7F99970-6A15-8CCB-508A-C826D4ED7E1E}"/>
              </a:ext>
            </a:extLst>
          </p:cNvPr>
          <p:cNvSpPr/>
          <p:nvPr/>
        </p:nvSpPr>
        <p:spPr>
          <a:xfrm>
            <a:off x="7938654" y="7868095"/>
            <a:ext cx="14409841" cy="241639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 the oracle says Yes, we will return Yes, else no</a:t>
            </a:r>
          </a:p>
        </p:txBody>
      </p:sp>
    </p:spTree>
    <p:extLst>
      <p:ext uri="{BB962C8B-B14F-4D97-AF65-F5344CB8AC3E}">
        <p14:creationId xmlns:p14="http://schemas.microsoft.com/office/powerpoint/2010/main" val="3602294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426A9-8D08-2838-452C-08F505291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2DE0DE86-E0F7-0C94-3443-56719332DB7E}"/>
                  </a:ext>
                </a:extLst>
              </p:cNvPr>
              <p:cNvSpPr/>
              <p:nvPr/>
            </p:nvSpPr>
            <p:spPr>
              <a:xfrm>
                <a:off x="3987340" y="4095617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2DE0DE86-E0F7-0C94-3443-56719332DB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340" y="4095617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971078EB-017B-90B0-A5D5-196C139E113A}"/>
                  </a:ext>
                </a:extLst>
              </p:cNvPr>
              <p:cNvSpPr/>
              <p:nvPr/>
            </p:nvSpPr>
            <p:spPr>
              <a:xfrm>
                <a:off x="4026134" y="1584434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971078EB-017B-90B0-A5D5-196C139E11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134" y="1584434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A20B4C0-EF94-618C-FC0A-13538F7444C4}"/>
              </a:ext>
            </a:extLst>
          </p:cNvPr>
          <p:cNvCxnSpPr>
            <a:cxnSpLocks/>
            <a:stCxn id="3" idx="4"/>
            <a:endCxn id="2" idx="0"/>
          </p:cNvCxnSpPr>
          <p:nvPr/>
        </p:nvCxnSpPr>
        <p:spPr>
          <a:xfrm flipH="1">
            <a:off x="4707340" y="2767399"/>
            <a:ext cx="38794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A93707B-F0AB-F0F4-A9E6-3DCEBC422F69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4668546" y="5278582"/>
            <a:ext cx="38794" cy="1473471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5246C9F-60E8-B725-90A6-76948B7F7D5E}"/>
              </a:ext>
            </a:extLst>
          </p:cNvPr>
          <p:cNvSpPr txBox="1"/>
          <p:nvPr/>
        </p:nvSpPr>
        <p:spPr>
          <a:xfrm>
            <a:off x="4363173" y="6015317"/>
            <a:ext cx="610745" cy="15106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box">
                <a:extLst>
                  <a:ext uri="{FF2B5EF4-FFF2-40B4-BE49-F238E27FC236}">
                    <a16:creationId xmlns:a16="http://schemas.microsoft.com/office/drawing/2014/main" id="{746B3080-2CD6-EB03-8689-BDD3D5E04632}"/>
                  </a:ext>
                </a:extLst>
              </p:cNvPr>
              <p:cNvSpPr/>
              <p:nvPr/>
            </p:nvSpPr>
            <p:spPr>
              <a:xfrm>
                <a:off x="7938655" y="695235"/>
                <a:ext cx="14409841" cy="273627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𝑥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</m:acc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𝑦</m:t>
                        </m:r>
                      </m:e>
                    </m:acc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746B3080-2CD6-EB03-8689-BDD3D5E046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655" y="695235"/>
                <a:ext cx="14409841" cy="273627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B4A819-7FE5-B877-43D1-0852997664B8}"/>
              </a:ext>
            </a:extLst>
          </p:cNvPr>
          <p:cNvSpPr/>
          <p:nvPr/>
        </p:nvSpPr>
        <p:spPr>
          <a:xfrm>
            <a:off x="7793181" y="4223531"/>
            <a:ext cx="14409841" cy="346574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The SAT instance is satisfiable,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iff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the Circuit satisfiability instance is a Yes instance.  </a:t>
            </a:r>
          </a:p>
        </p:txBody>
      </p:sp>
    </p:spTree>
    <p:extLst>
      <p:ext uri="{BB962C8B-B14F-4D97-AF65-F5344CB8AC3E}">
        <p14:creationId xmlns:p14="http://schemas.microsoft.com/office/powerpoint/2010/main" val="644517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D70F8-453A-2FB9-2EB0-E4447A2B1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9686D82-9D55-0AB5-8D95-7AF5B03CA3A9}"/>
              </a:ext>
            </a:extLst>
          </p:cNvPr>
          <p:cNvSpPr/>
          <p:nvPr/>
        </p:nvSpPr>
        <p:spPr>
          <a:xfrm>
            <a:off x="684684" y="529696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A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B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A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 polynomial call to instances of B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28B35E9-3C83-1089-0FC9-B3BFC7A46B9E}"/>
                  </a:ext>
                </a:extLst>
              </p:cNvPr>
              <p:cNvSpPr/>
              <p:nvPr/>
            </p:nvSpPr>
            <p:spPr>
              <a:xfrm>
                <a:off x="684684" y="5187189"/>
                <a:ext cx="23014631" cy="133627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short, we write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𝐴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𝐵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28B35E9-3C83-1089-0FC9-B3BFC7A46B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187189"/>
                <a:ext cx="23014631" cy="133627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19115D1-6D3F-4B18-FB45-2BC4DF8206B3}"/>
              </a:ext>
            </a:extLst>
          </p:cNvPr>
          <p:cNvSpPr/>
          <p:nvPr/>
        </p:nvSpPr>
        <p:spPr>
          <a:xfrm>
            <a:off x="684683" y="7077908"/>
            <a:ext cx="23014631" cy="198003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Very Important Observation: If B is solvable in polynomial time, then A is solvable in polynomial time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641BAE9-DEE1-3C5A-FB6B-A80C991BD739}"/>
              </a:ext>
            </a:extLst>
          </p:cNvPr>
          <p:cNvSpPr/>
          <p:nvPr/>
        </p:nvSpPr>
        <p:spPr>
          <a:xfrm>
            <a:off x="684682" y="9612390"/>
            <a:ext cx="23014631" cy="18133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Very Important Observation: If A is not solvable in polynomial time, then</a:t>
            </a:r>
          </a:p>
        </p:txBody>
      </p:sp>
    </p:spTree>
    <p:extLst>
      <p:ext uri="{BB962C8B-B14F-4D97-AF65-F5344CB8AC3E}">
        <p14:creationId xmlns:p14="http://schemas.microsoft.com/office/powerpoint/2010/main" val="3704990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E4FEE-D62F-56F1-6BAD-4886EB373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8E8E7B1A-ED64-BAE8-15F1-FAA3CD4625A6}"/>
                  </a:ext>
                </a:extLst>
              </p:cNvPr>
              <p:cNvSpPr/>
              <p:nvPr/>
            </p:nvSpPr>
            <p:spPr>
              <a:xfrm>
                <a:off x="3987340" y="4095617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8E8E7B1A-ED64-BAE8-15F1-FAA3CD462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340" y="4095617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ECA58848-0B46-9C17-D993-04C144F4041B}"/>
                  </a:ext>
                </a:extLst>
              </p:cNvPr>
              <p:cNvSpPr/>
              <p:nvPr/>
            </p:nvSpPr>
            <p:spPr>
              <a:xfrm>
                <a:off x="4026134" y="1584434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ECA58848-0B46-9C17-D993-04C144F404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134" y="1584434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99168CE-8788-3A38-CEE9-C5D9A3BBB070}"/>
              </a:ext>
            </a:extLst>
          </p:cNvPr>
          <p:cNvCxnSpPr>
            <a:cxnSpLocks/>
            <a:stCxn id="3" idx="4"/>
            <a:endCxn id="2" idx="0"/>
          </p:cNvCxnSpPr>
          <p:nvPr/>
        </p:nvCxnSpPr>
        <p:spPr>
          <a:xfrm flipH="1">
            <a:off x="4707340" y="2767399"/>
            <a:ext cx="38794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D29A78-0CF9-4AC0-E433-8D5A0FA96523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4668546" y="5278582"/>
            <a:ext cx="38794" cy="1473471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50B263C-3B63-25CD-E4B5-B8E4E3447DB0}"/>
              </a:ext>
            </a:extLst>
          </p:cNvPr>
          <p:cNvSpPr txBox="1"/>
          <p:nvPr/>
        </p:nvSpPr>
        <p:spPr>
          <a:xfrm>
            <a:off x="4363173" y="6015317"/>
            <a:ext cx="610745" cy="15106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box">
                <a:extLst>
                  <a:ext uri="{FF2B5EF4-FFF2-40B4-BE49-F238E27FC236}">
                    <a16:creationId xmlns:a16="http://schemas.microsoft.com/office/drawing/2014/main" id="{FA92A74D-94AA-9BB5-6380-A30B6BC09D47}"/>
                  </a:ext>
                </a:extLst>
              </p:cNvPr>
              <p:cNvSpPr/>
              <p:nvPr/>
            </p:nvSpPr>
            <p:spPr>
              <a:xfrm>
                <a:off x="7938655" y="695235"/>
                <a:ext cx="14409841" cy="273627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𝑥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</m:acc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𝑦</m:t>
                        </m:r>
                      </m:e>
                    </m:acc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!!box">
                <a:extLst>
                  <a:ext uri="{FF2B5EF4-FFF2-40B4-BE49-F238E27FC236}">
                    <a16:creationId xmlns:a16="http://schemas.microsoft.com/office/drawing/2014/main" id="{FA92A74D-94AA-9BB5-6380-A30B6BC09D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655" y="695235"/>
                <a:ext cx="14409841" cy="273627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88DE3CA-8E41-106B-069F-589757A31358}"/>
              </a:ext>
            </a:extLst>
          </p:cNvPr>
          <p:cNvSpPr/>
          <p:nvPr/>
        </p:nvSpPr>
        <p:spPr>
          <a:xfrm>
            <a:off x="7793180" y="3703985"/>
            <a:ext cx="14409841" cy="196945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 SAT instance is satisfiable, then Circuit satisfiability instance is a Yes instance.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EB2ADFF-9971-BD98-D37E-4EAAC44B4CB2}"/>
                  </a:ext>
                </a:extLst>
              </p:cNvPr>
              <p:cNvSpPr/>
              <p:nvPr/>
            </p:nvSpPr>
            <p:spPr>
              <a:xfrm>
                <a:off x="7793179" y="5945912"/>
                <a:ext cx="14409841" cy="689725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Proof: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Fix an answer of SAT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say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𝑥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=1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=0</m:t>
                    </m:r>
                  </m:oMath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Do you see the problem?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Actually, I want the answer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=1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𝑥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=0</m:t>
                    </m:r>
                  </m:oMath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We need to somehow enforce even this.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But how to do that?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EB2ADFF-9971-BD98-D37E-4EAAC44B4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179" y="5945912"/>
                <a:ext cx="14409841" cy="689725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5814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ADAAF-9EF6-9EE0-ECEB-07A887F5B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D001ED59-7AD8-800C-7A4C-E77DB1F35415}"/>
                  </a:ext>
                </a:extLst>
              </p:cNvPr>
              <p:cNvSpPr/>
              <p:nvPr/>
            </p:nvSpPr>
            <p:spPr>
              <a:xfrm>
                <a:off x="3987340" y="4095617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D001ED59-7AD8-800C-7A4C-E77DB1F35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340" y="4095617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E00A0275-7E4B-A1F7-F923-4425F69B10DE}"/>
                  </a:ext>
                </a:extLst>
              </p:cNvPr>
              <p:cNvSpPr/>
              <p:nvPr/>
            </p:nvSpPr>
            <p:spPr>
              <a:xfrm>
                <a:off x="4026134" y="1584434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E00A0275-7E4B-A1F7-F923-4425F69B1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134" y="1584434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801217-ABF6-DF78-4786-9F01F174EB80}"/>
              </a:ext>
            </a:extLst>
          </p:cNvPr>
          <p:cNvCxnSpPr>
            <a:cxnSpLocks/>
            <a:stCxn id="3" idx="4"/>
            <a:endCxn id="2" idx="0"/>
          </p:cNvCxnSpPr>
          <p:nvPr/>
        </p:nvCxnSpPr>
        <p:spPr>
          <a:xfrm flipH="1">
            <a:off x="4707340" y="2767399"/>
            <a:ext cx="38794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9FCF9D-1BF0-82F0-853A-6A6E89FA9EAF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4668546" y="5278582"/>
            <a:ext cx="38794" cy="1473471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C560777-B8DA-350B-9689-2FC1148192EE}"/>
              </a:ext>
            </a:extLst>
          </p:cNvPr>
          <p:cNvSpPr txBox="1"/>
          <p:nvPr/>
        </p:nvSpPr>
        <p:spPr>
          <a:xfrm>
            <a:off x="4363173" y="6015317"/>
            <a:ext cx="610745" cy="15106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box">
                <a:extLst>
                  <a:ext uri="{FF2B5EF4-FFF2-40B4-BE49-F238E27FC236}">
                    <a16:creationId xmlns:a16="http://schemas.microsoft.com/office/drawing/2014/main" id="{6D93D3AA-6EE1-FD92-9186-A70ADF6E503B}"/>
                  </a:ext>
                </a:extLst>
              </p:cNvPr>
              <p:cNvSpPr/>
              <p:nvPr/>
            </p:nvSpPr>
            <p:spPr>
              <a:xfrm>
                <a:off x="7938655" y="695235"/>
                <a:ext cx="14409841" cy="273627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𝑥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</m:acc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𝑦</m:t>
                        </m:r>
                      </m:e>
                    </m:acc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!!box">
                <a:extLst>
                  <a:ext uri="{FF2B5EF4-FFF2-40B4-BE49-F238E27FC236}">
                    <a16:creationId xmlns:a16="http://schemas.microsoft.com/office/drawing/2014/main" id="{6D93D3AA-6EE1-FD92-9186-A70ADF6E5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655" y="695235"/>
                <a:ext cx="14409841" cy="273627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5287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71F24980-76E1-F7E7-45B1-051ACDA8FF4B}"/>
                  </a:ext>
                </a:extLst>
              </p:cNvPr>
              <p:cNvSpPr/>
              <p:nvPr/>
            </p:nvSpPr>
            <p:spPr>
              <a:xfrm>
                <a:off x="1032857" y="981762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71F24980-76E1-F7E7-45B1-051ACDA8FF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857" y="981762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AE4D6C5A-14B4-B832-15A4-72A0F843529F}"/>
                  </a:ext>
                </a:extLst>
              </p:cNvPr>
              <p:cNvSpPr/>
              <p:nvPr/>
            </p:nvSpPr>
            <p:spPr>
              <a:xfrm>
                <a:off x="3284221" y="981763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AE4D6C5A-14B4-B832-15A4-72A0F8435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221" y="981763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1">
                <a:extLst>
                  <a:ext uri="{FF2B5EF4-FFF2-40B4-BE49-F238E27FC236}">
                    <a16:creationId xmlns:a16="http://schemas.microsoft.com/office/drawing/2014/main" id="{EA5F16C2-0B29-720C-4CC8-9A46D26C8551}"/>
                  </a:ext>
                </a:extLst>
              </p:cNvPr>
              <p:cNvSpPr/>
              <p:nvPr/>
            </p:nvSpPr>
            <p:spPr>
              <a:xfrm>
                <a:off x="2158540" y="3492945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∧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p1">
                <a:extLst>
                  <a:ext uri="{FF2B5EF4-FFF2-40B4-BE49-F238E27FC236}">
                    <a16:creationId xmlns:a16="http://schemas.microsoft.com/office/drawing/2014/main" id="{EA5F16C2-0B29-720C-4CC8-9A46D26C85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540" y="3492945"/>
                <a:ext cx="1440000" cy="11829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A7A52E7-2A9E-5023-4C34-4585833C30C8}"/>
              </a:ext>
            </a:extLst>
          </p:cNvPr>
          <p:cNvCxnSpPr>
            <a:cxnSpLocks/>
            <a:stCxn id="2" idx="4"/>
            <a:endCxn id="4" idx="0"/>
          </p:cNvCxnSpPr>
          <p:nvPr/>
        </p:nvCxnSpPr>
        <p:spPr>
          <a:xfrm>
            <a:off x="1752857" y="2164727"/>
            <a:ext cx="1125683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C4C713-6850-97E6-DDFA-A200B7B2AF1D}"/>
              </a:ext>
            </a:extLst>
          </p:cNvPr>
          <p:cNvCxnSpPr>
            <a:cxnSpLocks/>
            <a:stCxn id="3" idx="4"/>
            <a:endCxn id="4" idx="0"/>
          </p:cNvCxnSpPr>
          <p:nvPr/>
        </p:nvCxnSpPr>
        <p:spPr>
          <a:xfrm flipH="1">
            <a:off x="2878540" y="2164728"/>
            <a:ext cx="1125681" cy="1328217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DFA32EB-2111-E5C6-DF10-BF30C396C981}"/>
              </a:ext>
            </a:extLst>
          </p:cNvPr>
          <p:cNvCxnSpPr>
            <a:cxnSpLocks/>
          </p:cNvCxnSpPr>
          <p:nvPr/>
        </p:nvCxnSpPr>
        <p:spPr>
          <a:xfrm flipH="1">
            <a:off x="2825712" y="4675910"/>
            <a:ext cx="38794" cy="1473471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F224972-AC7C-0248-996D-AD825F25C7E4}"/>
              </a:ext>
            </a:extLst>
          </p:cNvPr>
          <p:cNvSpPr txBox="1"/>
          <p:nvPr/>
        </p:nvSpPr>
        <p:spPr>
          <a:xfrm>
            <a:off x="2472857" y="5412645"/>
            <a:ext cx="610745" cy="15106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E3A32015-EAD0-ED52-DB9B-09D55D9AC43F}"/>
                  </a:ext>
                </a:extLst>
              </p:cNvPr>
              <p:cNvSpPr/>
              <p:nvPr/>
            </p:nvSpPr>
            <p:spPr>
              <a:xfrm>
                <a:off x="6918961" y="909175"/>
                <a:ext cx="10850176" cy="900693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6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0     0     0      	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0     0	  1   		Not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0     1     0			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0	   1	  1 		Not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1	   0	  0 		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1	   0	  1 		Not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1	   1	  0 		Not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1	   1	  1 		Allowed</a:t>
                </a: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E3A32015-EAD0-ED52-DB9B-09D55D9AC4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961" y="909175"/>
                <a:ext cx="10850176" cy="900693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442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8BB2F-2651-AB43-A060-10C833E56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B9777413-E349-1DF9-C2E0-41284A617768}"/>
                  </a:ext>
                </a:extLst>
              </p:cNvPr>
              <p:cNvSpPr/>
              <p:nvPr/>
            </p:nvSpPr>
            <p:spPr>
              <a:xfrm>
                <a:off x="1032857" y="981762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B9777413-E349-1DF9-C2E0-41284A6177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857" y="981762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6B637261-27E1-02E4-9A59-05BEE3EF08C9}"/>
                  </a:ext>
                </a:extLst>
              </p:cNvPr>
              <p:cNvSpPr/>
              <p:nvPr/>
            </p:nvSpPr>
            <p:spPr>
              <a:xfrm>
                <a:off x="3284221" y="981763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6B637261-27E1-02E4-9A59-05BEE3EF08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221" y="981763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1">
                <a:extLst>
                  <a:ext uri="{FF2B5EF4-FFF2-40B4-BE49-F238E27FC236}">
                    <a16:creationId xmlns:a16="http://schemas.microsoft.com/office/drawing/2014/main" id="{E508E58B-888B-59D5-6742-CD1CB8CFC8D3}"/>
                  </a:ext>
                </a:extLst>
              </p:cNvPr>
              <p:cNvSpPr/>
              <p:nvPr/>
            </p:nvSpPr>
            <p:spPr>
              <a:xfrm>
                <a:off x="2158540" y="3492945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∧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p1">
                <a:extLst>
                  <a:ext uri="{FF2B5EF4-FFF2-40B4-BE49-F238E27FC236}">
                    <a16:creationId xmlns:a16="http://schemas.microsoft.com/office/drawing/2014/main" id="{E508E58B-888B-59D5-6742-CD1CB8CFC8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540" y="3492945"/>
                <a:ext cx="1440000" cy="11829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83F9DF9-4D93-FDC4-A36C-B648BC17920C}"/>
              </a:ext>
            </a:extLst>
          </p:cNvPr>
          <p:cNvCxnSpPr>
            <a:cxnSpLocks/>
            <a:stCxn id="2" idx="4"/>
            <a:endCxn id="4" idx="0"/>
          </p:cNvCxnSpPr>
          <p:nvPr/>
        </p:nvCxnSpPr>
        <p:spPr>
          <a:xfrm>
            <a:off x="1752857" y="2164727"/>
            <a:ext cx="1125683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F175D20-DD1B-FE6D-004C-762A5E6C5B94}"/>
              </a:ext>
            </a:extLst>
          </p:cNvPr>
          <p:cNvCxnSpPr>
            <a:cxnSpLocks/>
            <a:stCxn id="3" idx="4"/>
            <a:endCxn id="4" idx="0"/>
          </p:cNvCxnSpPr>
          <p:nvPr/>
        </p:nvCxnSpPr>
        <p:spPr>
          <a:xfrm flipH="1">
            <a:off x="2878540" y="2164728"/>
            <a:ext cx="1125681" cy="1328217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69FF6F-C501-1DBE-8CF3-399082C58404}"/>
              </a:ext>
            </a:extLst>
          </p:cNvPr>
          <p:cNvCxnSpPr>
            <a:cxnSpLocks/>
          </p:cNvCxnSpPr>
          <p:nvPr/>
        </p:nvCxnSpPr>
        <p:spPr>
          <a:xfrm flipH="1">
            <a:off x="2825712" y="4675910"/>
            <a:ext cx="38794" cy="1473471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EEF25CC-8F9A-9106-AD35-CF2155D8A857}"/>
              </a:ext>
            </a:extLst>
          </p:cNvPr>
          <p:cNvSpPr txBox="1"/>
          <p:nvPr/>
        </p:nvSpPr>
        <p:spPr>
          <a:xfrm>
            <a:off x="2472857" y="5412645"/>
            <a:ext cx="610745" cy="15106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9DA0B194-5F17-6432-01DE-5A226CDE9D80}"/>
                  </a:ext>
                </a:extLst>
              </p:cNvPr>
              <p:cNvSpPr/>
              <p:nvPr/>
            </p:nvSpPr>
            <p:spPr>
              <a:xfrm>
                <a:off x="6918961" y="909175"/>
                <a:ext cx="10850176" cy="900693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6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0     0     0      	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0     0	  1   		Not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0     1     0			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0	   1	  1 		Not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1	   0	  0 		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1	   0	  1 		Not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1	   1	  0 		Not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1	   1	  1 		Allowed</a:t>
                </a: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9DA0B194-5F17-6432-01DE-5A226CDE9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961" y="909175"/>
                <a:ext cx="10850176" cy="900693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A1C48C67-CC52-5E4B-92DB-E3D3F781B003}"/>
                  </a:ext>
                </a:extLst>
              </p:cNvPr>
              <p:cNvSpPr/>
              <p:nvPr/>
            </p:nvSpPr>
            <p:spPr>
              <a:xfrm>
                <a:off x="17928556" y="2828836"/>
                <a:ext cx="5510641" cy="1011382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A1C48C67-CC52-5E4B-92DB-E3D3F781B0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8556" y="2828836"/>
                <a:ext cx="5510641" cy="101138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B719EE84-E6FC-C6FE-97B3-AA0C37F4932D}"/>
                  </a:ext>
                </a:extLst>
              </p:cNvPr>
              <p:cNvSpPr/>
              <p:nvPr/>
            </p:nvSpPr>
            <p:spPr>
              <a:xfrm>
                <a:off x="17928556" y="4906953"/>
                <a:ext cx="5510641" cy="1011382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B719EE84-E6FC-C6FE-97B3-AA0C37F493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8556" y="4906953"/>
                <a:ext cx="5510641" cy="101138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7B4AE54-D165-FF24-7C4A-9A3DC07D879D}"/>
                  </a:ext>
                </a:extLst>
              </p:cNvPr>
              <p:cNvSpPr/>
              <p:nvPr/>
            </p:nvSpPr>
            <p:spPr>
              <a:xfrm>
                <a:off x="17928555" y="6697653"/>
                <a:ext cx="5510641" cy="1011382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7B4AE54-D165-FF24-7C4A-9A3DC07D8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8555" y="6697653"/>
                <a:ext cx="5510641" cy="1011382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D0169D7C-0634-29B4-D4E3-BCC5CFB11F8F}"/>
                  </a:ext>
                </a:extLst>
              </p:cNvPr>
              <p:cNvSpPr/>
              <p:nvPr/>
            </p:nvSpPr>
            <p:spPr>
              <a:xfrm>
                <a:off x="17928555" y="7827819"/>
                <a:ext cx="5510641" cy="1011382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𝑦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D0169D7C-0634-29B4-D4E3-BCC5CFB11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8555" y="7827819"/>
                <a:ext cx="5510641" cy="1011382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90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3CA39-49F7-D8AE-B256-CD08B8B47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394788BC-1D95-F02C-3553-F217DE3F77A5}"/>
                  </a:ext>
                </a:extLst>
              </p:cNvPr>
              <p:cNvSpPr/>
              <p:nvPr/>
            </p:nvSpPr>
            <p:spPr>
              <a:xfrm>
                <a:off x="1032857" y="981762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394788BC-1D95-F02C-3553-F217DE3F77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857" y="981762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E720B988-B9AC-E23B-ACD7-92A81FD858CE}"/>
                  </a:ext>
                </a:extLst>
              </p:cNvPr>
              <p:cNvSpPr/>
              <p:nvPr/>
            </p:nvSpPr>
            <p:spPr>
              <a:xfrm>
                <a:off x="3284221" y="981763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1">
                <a:extLst>
                  <a:ext uri="{FF2B5EF4-FFF2-40B4-BE49-F238E27FC236}">
                    <a16:creationId xmlns:a16="http://schemas.microsoft.com/office/drawing/2014/main" id="{E720B988-B9AC-E23B-ACD7-92A81FD858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221" y="981763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1">
                <a:extLst>
                  <a:ext uri="{FF2B5EF4-FFF2-40B4-BE49-F238E27FC236}">
                    <a16:creationId xmlns:a16="http://schemas.microsoft.com/office/drawing/2014/main" id="{79D07178-1C9E-9CAA-3CDA-8DCEF6FF59D0}"/>
                  </a:ext>
                </a:extLst>
              </p:cNvPr>
              <p:cNvSpPr/>
              <p:nvPr/>
            </p:nvSpPr>
            <p:spPr>
              <a:xfrm>
                <a:off x="2158540" y="3492943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p1">
                <a:extLst>
                  <a:ext uri="{FF2B5EF4-FFF2-40B4-BE49-F238E27FC236}">
                    <a16:creationId xmlns:a16="http://schemas.microsoft.com/office/drawing/2014/main" id="{79D07178-1C9E-9CAA-3CDA-8DCEF6FF59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540" y="3492943"/>
                <a:ext cx="1440000" cy="11829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0AA2957-7611-BEA8-5F6E-338D7FD8A038}"/>
              </a:ext>
            </a:extLst>
          </p:cNvPr>
          <p:cNvCxnSpPr>
            <a:cxnSpLocks/>
            <a:stCxn id="2" idx="4"/>
            <a:endCxn id="4" idx="0"/>
          </p:cNvCxnSpPr>
          <p:nvPr/>
        </p:nvCxnSpPr>
        <p:spPr>
          <a:xfrm>
            <a:off x="1752857" y="2164727"/>
            <a:ext cx="1125683" cy="1328216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401580-F746-8AD1-C191-84113F156AFA}"/>
              </a:ext>
            </a:extLst>
          </p:cNvPr>
          <p:cNvCxnSpPr>
            <a:cxnSpLocks/>
            <a:stCxn id="3" idx="4"/>
            <a:endCxn id="4" idx="0"/>
          </p:cNvCxnSpPr>
          <p:nvPr/>
        </p:nvCxnSpPr>
        <p:spPr>
          <a:xfrm flipH="1">
            <a:off x="2878540" y="2164728"/>
            <a:ext cx="1125681" cy="1328215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5F9CE96-9BC9-069C-81AA-68BC54CE66D0}"/>
              </a:ext>
            </a:extLst>
          </p:cNvPr>
          <p:cNvCxnSpPr>
            <a:cxnSpLocks/>
          </p:cNvCxnSpPr>
          <p:nvPr/>
        </p:nvCxnSpPr>
        <p:spPr>
          <a:xfrm flipH="1">
            <a:off x="2825712" y="4675910"/>
            <a:ext cx="38794" cy="1473471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6C9F0CF-C84B-8E35-D762-52E159F00123}"/>
              </a:ext>
            </a:extLst>
          </p:cNvPr>
          <p:cNvSpPr txBox="1"/>
          <p:nvPr/>
        </p:nvSpPr>
        <p:spPr>
          <a:xfrm>
            <a:off x="2472857" y="5412645"/>
            <a:ext cx="610745" cy="15106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90626F1E-64DE-CEF7-9C54-BE1A855C5C2C}"/>
                  </a:ext>
                </a:extLst>
              </p:cNvPr>
              <p:cNvSpPr/>
              <p:nvPr/>
            </p:nvSpPr>
            <p:spPr>
              <a:xfrm>
                <a:off x="6918961" y="909175"/>
                <a:ext cx="10850176" cy="900693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6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0     0     0      	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0     0	  1   		Not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0     1     0			Not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0	   1	  1 		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1	   0	  0 		Not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1	   0	  1 		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1	   1	  0 		Not Allowed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1	   1	  1 		Allowed</a:t>
                </a: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90626F1E-64DE-CEF7-9C54-BE1A855C5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961" y="909175"/>
                <a:ext cx="10850176" cy="900693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7D7AADB8-74AA-7506-F562-5B54BD31D8BB}"/>
                  </a:ext>
                </a:extLst>
              </p:cNvPr>
              <p:cNvSpPr/>
              <p:nvPr/>
            </p:nvSpPr>
            <p:spPr>
              <a:xfrm>
                <a:off x="17928556" y="2828836"/>
                <a:ext cx="5510641" cy="1011382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7D7AADB8-74AA-7506-F562-5B54BD31D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8556" y="2828836"/>
                <a:ext cx="5510641" cy="101138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92D7B04D-152D-C0C2-BDC7-6A2C55D96D1E}"/>
                  </a:ext>
                </a:extLst>
              </p:cNvPr>
              <p:cNvSpPr/>
              <p:nvPr/>
            </p:nvSpPr>
            <p:spPr>
              <a:xfrm>
                <a:off x="17967426" y="4025214"/>
                <a:ext cx="5510641" cy="1011382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𝑦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92D7B04D-152D-C0C2-BDC7-6A2C55D96D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7426" y="4025214"/>
                <a:ext cx="5510641" cy="101138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78398461-76CE-FBA2-8A57-089A7C9EFAAE}"/>
                  </a:ext>
                </a:extLst>
              </p:cNvPr>
              <p:cNvSpPr/>
              <p:nvPr/>
            </p:nvSpPr>
            <p:spPr>
              <a:xfrm>
                <a:off x="17928556" y="5846618"/>
                <a:ext cx="5510641" cy="1011382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𝑦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78398461-76CE-FBA2-8A57-089A7C9EFA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8556" y="5846618"/>
                <a:ext cx="5510641" cy="1011382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90A02431-162C-1FF9-FDBD-90EC19FC71EA}"/>
                  </a:ext>
                </a:extLst>
              </p:cNvPr>
              <p:cNvSpPr/>
              <p:nvPr/>
            </p:nvSpPr>
            <p:spPr>
              <a:xfrm>
                <a:off x="17928555" y="7668022"/>
                <a:ext cx="5510641" cy="1011382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𝑦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90A02431-162C-1FF9-FDBD-90EC19FC71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8555" y="7668022"/>
                <a:ext cx="5510641" cy="1011382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2373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3062D5B-0149-A1FA-A0B9-FB91F97C9CB8}"/>
              </a:ext>
            </a:extLst>
          </p:cNvPr>
          <p:cNvSpPr/>
          <p:nvPr/>
        </p:nvSpPr>
        <p:spPr>
          <a:xfrm>
            <a:off x="637309" y="484909"/>
            <a:ext cx="23109381" cy="273627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now put all our trick together.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What will you do when you get the entire circuit?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p1">
                <a:extLst>
                  <a:ext uri="{FF2B5EF4-FFF2-40B4-BE49-F238E27FC236}">
                    <a16:creationId xmlns:a16="http://schemas.microsoft.com/office/drawing/2014/main" id="{66A0A118-BF1D-DE62-6DDC-D5456F5F1299}"/>
                  </a:ext>
                </a:extLst>
              </p:cNvPr>
              <p:cNvSpPr/>
              <p:nvPr/>
            </p:nvSpPr>
            <p:spPr>
              <a:xfrm>
                <a:off x="1074421" y="3932781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p1">
                <a:extLst>
                  <a:ext uri="{FF2B5EF4-FFF2-40B4-BE49-F238E27FC236}">
                    <a16:creationId xmlns:a16="http://schemas.microsoft.com/office/drawing/2014/main" id="{66A0A118-BF1D-DE62-6DDC-D5456F5F12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21" y="3932781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p1">
                <a:extLst>
                  <a:ext uri="{FF2B5EF4-FFF2-40B4-BE49-F238E27FC236}">
                    <a16:creationId xmlns:a16="http://schemas.microsoft.com/office/drawing/2014/main" id="{99DC38D3-30FA-3B14-0E11-157A6AAEB8E6}"/>
                  </a:ext>
                </a:extLst>
              </p:cNvPr>
              <p:cNvSpPr/>
              <p:nvPr/>
            </p:nvSpPr>
            <p:spPr>
              <a:xfrm>
                <a:off x="3325785" y="3932782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p1">
                <a:extLst>
                  <a:ext uri="{FF2B5EF4-FFF2-40B4-BE49-F238E27FC236}">
                    <a16:creationId xmlns:a16="http://schemas.microsoft.com/office/drawing/2014/main" id="{99DC38D3-30FA-3B14-0E11-157A6AAEB8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785" y="3932782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p1">
                <a:extLst>
                  <a:ext uri="{FF2B5EF4-FFF2-40B4-BE49-F238E27FC236}">
                    <a16:creationId xmlns:a16="http://schemas.microsoft.com/office/drawing/2014/main" id="{FAAA8CDC-B242-A243-EEFA-40FE2D76AD15}"/>
                  </a:ext>
                </a:extLst>
              </p:cNvPr>
              <p:cNvSpPr/>
              <p:nvPr/>
            </p:nvSpPr>
            <p:spPr>
              <a:xfrm>
                <a:off x="6653993" y="3932780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p1">
                <a:extLst>
                  <a:ext uri="{FF2B5EF4-FFF2-40B4-BE49-F238E27FC236}">
                    <a16:creationId xmlns:a16="http://schemas.microsoft.com/office/drawing/2014/main" id="{FAAA8CDC-B242-A243-EEFA-40FE2D76AD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993" y="3932780"/>
                <a:ext cx="1440000" cy="11829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B1604764-BB07-3C38-88AA-3A23A486801C}"/>
                  </a:ext>
                </a:extLst>
              </p:cNvPr>
              <p:cNvSpPr/>
              <p:nvPr/>
            </p:nvSpPr>
            <p:spPr>
              <a:xfrm>
                <a:off x="2200104" y="6443964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∧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B1604764-BB07-3C38-88AA-3A23A4868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104" y="6443964"/>
                <a:ext cx="1440000" cy="118296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p1">
                <a:extLst>
                  <a:ext uri="{FF2B5EF4-FFF2-40B4-BE49-F238E27FC236}">
                    <a16:creationId xmlns:a16="http://schemas.microsoft.com/office/drawing/2014/main" id="{97CC2E02-C891-B2DC-702D-F48C1C579248}"/>
                  </a:ext>
                </a:extLst>
              </p:cNvPr>
              <p:cNvSpPr/>
              <p:nvPr/>
            </p:nvSpPr>
            <p:spPr>
              <a:xfrm>
                <a:off x="6653993" y="6443964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4" name="!!p1">
                <a:extLst>
                  <a:ext uri="{FF2B5EF4-FFF2-40B4-BE49-F238E27FC236}">
                    <a16:creationId xmlns:a16="http://schemas.microsoft.com/office/drawing/2014/main" id="{97CC2E02-C891-B2DC-702D-F48C1C5792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993" y="6443964"/>
                <a:ext cx="1440000" cy="118296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02E14F2-64DB-6388-F492-6A773798FD4F}"/>
              </a:ext>
            </a:extLst>
          </p:cNvPr>
          <p:cNvCxnSpPr>
            <a:cxnSpLocks/>
            <a:stCxn id="20" idx="4"/>
            <a:endCxn id="23" idx="0"/>
          </p:cNvCxnSpPr>
          <p:nvPr/>
        </p:nvCxnSpPr>
        <p:spPr>
          <a:xfrm>
            <a:off x="1794421" y="5115746"/>
            <a:ext cx="1125683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5DB6FB-9B2F-F137-AE7D-93E71BBE2D8A}"/>
              </a:ext>
            </a:extLst>
          </p:cNvPr>
          <p:cNvCxnSpPr>
            <a:cxnSpLocks/>
            <a:stCxn id="21" idx="4"/>
            <a:endCxn id="23" idx="0"/>
          </p:cNvCxnSpPr>
          <p:nvPr/>
        </p:nvCxnSpPr>
        <p:spPr>
          <a:xfrm flipH="1">
            <a:off x="2920104" y="5115747"/>
            <a:ext cx="1125681" cy="1328217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EF4A72D-26C5-A93B-5ADA-4FA4FBDED8E2}"/>
              </a:ext>
            </a:extLst>
          </p:cNvPr>
          <p:cNvCxnSpPr>
            <a:cxnSpLocks/>
            <a:stCxn id="22" idx="4"/>
            <a:endCxn id="24" idx="0"/>
          </p:cNvCxnSpPr>
          <p:nvPr/>
        </p:nvCxnSpPr>
        <p:spPr>
          <a:xfrm>
            <a:off x="7373993" y="5115745"/>
            <a:ext cx="0" cy="1328219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p1">
                <a:extLst>
                  <a:ext uri="{FF2B5EF4-FFF2-40B4-BE49-F238E27FC236}">
                    <a16:creationId xmlns:a16="http://schemas.microsoft.com/office/drawing/2014/main" id="{1F66B543-15C8-407B-2BAF-A031B33580DA}"/>
                  </a:ext>
                </a:extLst>
              </p:cNvPr>
              <p:cNvSpPr/>
              <p:nvPr/>
            </p:nvSpPr>
            <p:spPr>
              <a:xfrm>
                <a:off x="4332051" y="8622302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p1">
                <a:extLst>
                  <a:ext uri="{FF2B5EF4-FFF2-40B4-BE49-F238E27FC236}">
                    <a16:creationId xmlns:a16="http://schemas.microsoft.com/office/drawing/2014/main" id="{1F66B543-15C8-407B-2BAF-A031B3358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051" y="8622302"/>
                <a:ext cx="1440000" cy="1182965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4E7741-3844-2950-FFE7-C5A6CFFBA465}"/>
              </a:ext>
            </a:extLst>
          </p:cNvPr>
          <p:cNvCxnSpPr>
            <a:cxnSpLocks/>
            <a:stCxn id="23" idx="4"/>
            <a:endCxn id="28" idx="0"/>
          </p:cNvCxnSpPr>
          <p:nvPr/>
        </p:nvCxnSpPr>
        <p:spPr>
          <a:xfrm>
            <a:off x="2920104" y="7626929"/>
            <a:ext cx="2131947" cy="995373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46ACEE5-FDB6-350B-0CC8-E9564983F48E}"/>
              </a:ext>
            </a:extLst>
          </p:cNvPr>
          <p:cNvCxnSpPr>
            <a:cxnSpLocks/>
            <a:stCxn id="24" idx="4"/>
            <a:endCxn id="28" idx="0"/>
          </p:cNvCxnSpPr>
          <p:nvPr/>
        </p:nvCxnSpPr>
        <p:spPr>
          <a:xfrm flipH="1">
            <a:off x="5052051" y="7626929"/>
            <a:ext cx="2321942" cy="995373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0803E9D-AD43-A77B-B780-1D98A9DBCF8F}"/>
              </a:ext>
            </a:extLst>
          </p:cNvPr>
          <p:cNvCxnSpPr>
            <a:cxnSpLocks/>
            <a:stCxn id="28" idx="4"/>
          </p:cNvCxnSpPr>
          <p:nvPr/>
        </p:nvCxnSpPr>
        <p:spPr>
          <a:xfrm>
            <a:off x="5052051" y="9805267"/>
            <a:ext cx="0" cy="1239520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2E1304E-F0DC-B47B-E486-50756ADC2AC5}"/>
              </a:ext>
            </a:extLst>
          </p:cNvPr>
          <p:cNvSpPr/>
          <p:nvPr/>
        </p:nvSpPr>
        <p:spPr>
          <a:xfrm>
            <a:off x="3603504" y="11133484"/>
            <a:ext cx="2897093" cy="1182965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Output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92C84FC-3321-49F1-625A-512ADD3FAEEF}"/>
              </a:ext>
            </a:extLst>
          </p:cNvPr>
          <p:cNvSpPr/>
          <p:nvPr/>
        </p:nvSpPr>
        <p:spPr>
          <a:xfrm>
            <a:off x="9982201" y="3758462"/>
            <a:ext cx="13816624" cy="537100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Make a new variable for output of each gate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Now construct clauses for each gate</a:t>
            </a:r>
            <a:endParaRPr lang="en-US" sz="6000" dirty="0">
              <a:solidFill>
                <a:schemeClr val="accent6">
                  <a:lumMod val="75000"/>
                </a:schemeClr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99804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32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9463C-4F2B-724D-7B1A-03A130CB7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526BEB-171D-0579-8832-1547CFEB4FEF}"/>
              </a:ext>
            </a:extLst>
          </p:cNvPr>
          <p:cNvSpPr/>
          <p:nvPr/>
        </p:nvSpPr>
        <p:spPr>
          <a:xfrm>
            <a:off x="637309" y="484909"/>
            <a:ext cx="23109381" cy="273627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now put all our trick together.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What will you do when you get the entire circuit?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p1">
                <a:extLst>
                  <a:ext uri="{FF2B5EF4-FFF2-40B4-BE49-F238E27FC236}">
                    <a16:creationId xmlns:a16="http://schemas.microsoft.com/office/drawing/2014/main" id="{AB6A9A05-B80C-68FB-4149-8E8920DA2889}"/>
                  </a:ext>
                </a:extLst>
              </p:cNvPr>
              <p:cNvSpPr/>
              <p:nvPr/>
            </p:nvSpPr>
            <p:spPr>
              <a:xfrm>
                <a:off x="1074421" y="3932781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p1">
                <a:extLst>
                  <a:ext uri="{FF2B5EF4-FFF2-40B4-BE49-F238E27FC236}">
                    <a16:creationId xmlns:a16="http://schemas.microsoft.com/office/drawing/2014/main" id="{AB6A9A05-B80C-68FB-4149-8E8920DA28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21" y="3932781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p1">
                <a:extLst>
                  <a:ext uri="{FF2B5EF4-FFF2-40B4-BE49-F238E27FC236}">
                    <a16:creationId xmlns:a16="http://schemas.microsoft.com/office/drawing/2014/main" id="{6665FA53-2323-A477-F580-2D1FD1AC1058}"/>
                  </a:ext>
                </a:extLst>
              </p:cNvPr>
              <p:cNvSpPr/>
              <p:nvPr/>
            </p:nvSpPr>
            <p:spPr>
              <a:xfrm>
                <a:off x="3325785" y="3932782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p1">
                <a:extLst>
                  <a:ext uri="{FF2B5EF4-FFF2-40B4-BE49-F238E27FC236}">
                    <a16:creationId xmlns:a16="http://schemas.microsoft.com/office/drawing/2014/main" id="{6665FA53-2323-A477-F580-2D1FD1AC10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785" y="3932782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p1">
                <a:extLst>
                  <a:ext uri="{FF2B5EF4-FFF2-40B4-BE49-F238E27FC236}">
                    <a16:creationId xmlns:a16="http://schemas.microsoft.com/office/drawing/2014/main" id="{9D0663B4-C1D2-6C10-A10B-82C6ADDCD9B1}"/>
                  </a:ext>
                </a:extLst>
              </p:cNvPr>
              <p:cNvSpPr/>
              <p:nvPr/>
            </p:nvSpPr>
            <p:spPr>
              <a:xfrm>
                <a:off x="6653993" y="3932780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p1">
                <a:extLst>
                  <a:ext uri="{FF2B5EF4-FFF2-40B4-BE49-F238E27FC236}">
                    <a16:creationId xmlns:a16="http://schemas.microsoft.com/office/drawing/2014/main" id="{9D0663B4-C1D2-6C10-A10B-82C6ADDCD9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993" y="3932780"/>
                <a:ext cx="1440000" cy="11829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51B9E889-E3A2-E608-2F85-3EE0EE183E3E}"/>
                  </a:ext>
                </a:extLst>
              </p:cNvPr>
              <p:cNvSpPr/>
              <p:nvPr/>
            </p:nvSpPr>
            <p:spPr>
              <a:xfrm>
                <a:off x="2200104" y="6443964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∧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51B9E889-E3A2-E608-2F85-3EE0EE183E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104" y="6443964"/>
                <a:ext cx="1440000" cy="118296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p1">
                <a:extLst>
                  <a:ext uri="{FF2B5EF4-FFF2-40B4-BE49-F238E27FC236}">
                    <a16:creationId xmlns:a16="http://schemas.microsoft.com/office/drawing/2014/main" id="{A629330F-5F67-F903-0FDC-6AE0D7F8277A}"/>
                  </a:ext>
                </a:extLst>
              </p:cNvPr>
              <p:cNvSpPr/>
              <p:nvPr/>
            </p:nvSpPr>
            <p:spPr>
              <a:xfrm>
                <a:off x="6653993" y="6443964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4" name="!!p1">
                <a:extLst>
                  <a:ext uri="{FF2B5EF4-FFF2-40B4-BE49-F238E27FC236}">
                    <a16:creationId xmlns:a16="http://schemas.microsoft.com/office/drawing/2014/main" id="{A629330F-5F67-F903-0FDC-6AE0D7F827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993" y="6443964"/>
                <a:ext cx="1440000" cy="118296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5BDDFE4-2A1C-E41A-638C-6693CCCF446E}"/>
              </a:ext>
            </a:extLst>
          </p:cNvPr>
          <p:cNvCxnSpPr>
            <a:cxnSpLocks/>
            <a:stCxn id="20" idx="4"/>
            <a:endCxn id="23" idx="0"/>
          </p:cNvCxnSpPr>
          <p:nvPr/>
        </p:nvCxnSpPr>
        <p:spPr>
          <a:xfrm>
            <a:off x="1794421" y="5115746"/>
            <a:ext cx="1125683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311143-CCEA-4C10-D980-55DA73284314}"/>
              </a:ext>
            </a:extLst>
          </p:cNvPr>
          <p:cNvCxnSpPr>
            <a:cxnSpLocks/>
            <a:stCxn id="21" idx="4"/>
            <a:endCxn id="23" idx="0"/>
          </p:cNvCxnSpPr>
          <p:nvPr/>
        </p:nvCxnSpPr>
        <p:spPr>
          <a:xfrm flipH="1">
            <a:off x="2920104" y="5115747"/>
            <a:ext cx="1125681" cy="1328217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3B991A2-E994-C572-84BD-1837728869EB}"/>
              </a:ext>
            </a:extLst>
          </p:cNvPr>
          <p:cNvCxnSpPr>
            <a:cxnSpLocks/>
            <a:stCxn id="22" idx="4"/>
            <a:endCxn id="24" idx="0"/>
          </p:cNvCxnSpPr>
          <p:nvPr/>
        </p:nvCxnSpPr>
        <p:spPr>
          <a:xfrm>
            <a:off x="7373993" y="5115745"/>
            <a:ext cx="0" cy="1328219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p1">
                <a:extLst>
                  <a:ext uri="{FF2B5EF4-FFF2-40B4-BE49-F238E27FC236}">
                    <a16:creationId xmlns:a16="http://schemas.microsoft.com/office/drawing/2014/main" id="{1FFB7D4A-0AF6-A1B5-02BB-EC80071FFBE0}"/>
                  </a:ext>
                </a:extLst>
              </p:cNvPr>
              <p:cNvSpPr/>
              <p:nvPr/>
            </p:nvSpPr>
            <p:spPr>
              <a:xfrm>
                <a:off x="4332051" y="8622302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p1">
                <a:extLst>
                  <a:ext uri="{FF2B5EF4-FFF2-40B4-BE49-F238E27FC236}">
                    <a16:creationId xmlns:a16="http://schemas.microsoft.com/office/drawing/2014/main" id="{1FFB7D4A-0AF6-A1B5-02BB-EC80071FFB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051" y="8622302"/>
                <a:ext cx="1440000" cy="1182965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4C72E8D-4BCB-40D1-F701-06E3A338517A}"/>
              </a:ext>
            </a:extLst>
          </p:cNvPr>
          <p:cNvCxnSpPr>
            <a:cxnSpLocks/>
            <a:stCxn id="23" idx="4"/>
            <a:endCxn id="28" idx="0"/>
          </p:cNvCxnSpPr>
          <p:nvPr/>
        </p:nvCxnSpPr>
        <p:spPr>
          <a:xfrm>
            <a:off x="2920104" y="7626929"/>
            <a:ext cx="2131947" cy="995373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E131454-98ED-8140-1AD9-6ED6EC72C3B0}"/>
              </a:ext>
            </a:extLst>
          </p:cNvPr>
          <p:cNvCxnSpPr>
            <a:cxnSpLocks/>
            <a:stCxn id="24" idx="4"/>
            <a:endCxn id="28" idx="0"/>
          </p:cNvCxnSpPr>
          <p:nvPr/>
        </p:nvCxnSpPr>
        <p:spPr>
          <a:xfrm flipH="1">
            <a:off x="5052051" y="7626929"/>
            <a:ext cx="2321942" cy="995373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A4A258-D42F-B491-F7EF-763000F246B2}"/>
              </a:ext>
            </a:extLst>
          </p:cNvPr>
          <p:cNvCxnSpPr>
            <a:cxnSpLocks/>
            <a:stCxn id="28" idx="4"/>
          </p:cNvCxnSpPr>
          <p:nvPr/>
        </p:nvCxnSpPr>
        <p:spPr>
          <a:xfrm>
            <a:off x="5052051" y="9805267"/>
            <a:ext cx="0" cy="1239520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6B757DFC-37A8-1599-ACED-254F8DBAE067}"/>
                  </a:ext>
                </a:extLst>
              </p:cNvPr>
              <p:cNvSpPr/>
              <p:nvPr/>
            </p:nvSpPr>
            <p:spPr>
              <a:xfrm>
                <a:off x="3603504" y="11133484"/>
                <a:ext cx="2897093" cy="11829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6B757DFC-37A8-1599-ACED-254F8DBAE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504" y="11133484"/>
                <a:ext cx="2897093" cy="118296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2770D1D-A17D-A4CE-A992-E88528672799}"/>
              </a:ext>
            </a:extLst>
          </p:cNvPr>
          <p:cNvSpPr/>
          <p:nvPr/>
        </p:nvSpPr>
        <p:spPr>
          <a:xfrm>
            <a:off x="9982201" y="3758462"/>
            <a:ext cx="13816624" cy="537100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Make a new variable for output of each gate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Now construct clauses for each gate</a:t>
            </a:r>
            <a:endParaRPr lang="en-US" sz="6000" dirty="0">
              <a:solidFill>
                <a:schemeClr val="accent6">
                  <a:lumMod val="75000"/>
                </a:schemeClr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10CF1DC5-1F30-ADB7-9263-25D91FD117EA}"/>
                  </a:ext>
                </a:extLst>
              </p:cNvPr>
              <p:cNvSpPr/>
              <p:nvPr/>
            </p:nvSpPr>
            <p:spPr>
              <a:xfrm>
                <a:off x="2405685" y="8124615"/>
                <a:ext cx="1028837" cy="11829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10CF1DC5-1F30-ADB7-9263-25D91FD1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685" y="8124615"/>
                <a:ext cx="1028837" cy="118296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CD98E07-C1D8-94AC-BFA7-92AA63767493}"/>
                  </a:ext>
                </a:extLst>
              </p:cNvPr>
              <p:cNvSpPr/>
              <p:nvPr/>
            </p:nvSpPr>
            <p:spPr>
              <a:xfrm>
                <a:off x="6297081" y="8124615"/>
                <a:ext cx="1028837" cy="11829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CD98E07-C1D8-94AC-BFA7-92AA63767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081" y="8124615"/>
                <a:ext cx="1028837" cy="118296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3755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2E60A-22A1-3ACC-1BB2-BA47A9CC2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p1">
                <a:extLst>
                  <a:ext uri="{FF2B5EF4-FFF2-40B4-BE49-F238E27FC236}">
                    <a16:creationId xmlns:a16="http://schemas.microsoft.com/office/drawing/2014/main" id="{B88580A3-3AC7-57D4-2443-610905BFDC4C}"/>
                  </a:ext>
                </a:extLst>
              </p:cNvPr>
              <p:cNvSpPr/>
              <p:nvPr/>
            </p:nvSpPr>
            <p:spPr>
              <a:xfrm>
                <a:off x="1095203" y="773945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p1">
                <a:extLst>
                  <a:ext uri="{FF2B5EF4-FFF2-40B4-BE49-F238E27FC236}">
                    <a16:creationId xmlns:a16="http://schemas.microsoft.com/office/drawing/2014/main" id="{B88580A3-3AC7-57D4-2443-610905BFDC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03" y="773945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p1">
                <a:extLst>
                  <a:ext uri="{FF2B5EF4-FFF2-40B4-BE49-F238E27FC236}">
                    <a16:creationId xmlns:a16="http://schemas.microsoft.com/office/drawing/2014/main" id="{7AB54456-9A44-72F7-A01C-428A0B64E11E}"/>
                  </a:ext>
                </a:extLst>
              </p:cNvPr>
              <p:cNvSpPr/>
              <p:nvPr/>
            </p:nvSpPr>
            <p:spPr>
              <a:xfrm>
                <a:off x="3346567" y="773946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p1">
                <a:extLst>
                  <a:ext uri="{FF2B5EF4-FFF2-40B4-BE49-F238E27FC236}">
                    <a16:creationId xmlns:a16="http://schemas.microsoft.com/office/drawing/2014/main" id="{7AB54456-9A44-72F7-A01C-428A0B64E1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567" y="773946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p1">
                <a:extLst>
                  <a:ext uri="{FF2B5EF4-FFF2-40B4-BE49-F238E27FC236}">
                    <a16:creationId xmlns:a16="http://schemas.microsoft.com/office/drawing/2014/main" id="{388D02C0-5C02-F34D-756F-2817BF182717}"/>
                  </a:ext>
                </a:extLst>
              </p:cNvPr>
              <p:cNvSpPr/>
              <p:nvPr/>
            </p:nvSpPr>
            <p:spPr>
              <a:xfrm>
                <a:off x="6674775" y="773944"/>
                <a:ext cx="1440000" cy="1182965"/>
              </a:xfrm>
              <a:prstGeom prst="ellipse">
                <a:avLst/>
              </a:prstGeom>
              <a:solidFill>
                <a:schemeClr val="accent2"/>
              </a:solidFill>
              <a:ln w="127000" cap="flat" cmpd="sng">
                <a:solidFill>
                  <a:schemeClr val="accent2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p1">
                <a:extLst>
                  <a:ext uri="{FF2B5EF4-FFF2-40B4-BE49-F238E27FC236}">
                    <a16:creationId xmlns:a16="http://schemas.microsoft.com/office/drawing/2014/main" id="{388D02C0-5C02-F34D-756F-2817BF1827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775" y="773944"/>
                <a:ext cx="1440000" cy="11829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chemeClr val="accent2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96424857-A706-F99C-1E64-5A4D25310D64}"/>
                  </a:ext>
                </a:extLst>
              </p:cNvPr>
              <p:cNvSpPr/>
              <p:nvPr/>
            </p:nvSpPr>
            <p:spPr>
              <a:xfrm>
                <a:off x="2220886" y="3285128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∧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96424857-A706-F99C-1E64-5A4D25310D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886" y="3285128"/>
                <a:ext cx="1440000" cy="118296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p1">
                <a:extLst>
                  <a:ext uri="{FF2B5EF4-FFF2-40B4-BE49-F238E27FC236}">
                    <a16:creationId xmlns:a16="http://schemas.microsoft.com/office/drawing/2014/main" id="{F7D82F0A-B566-1051-B871-F46FED0B60CB}"/>
                  </a:ext>
                </a:extLst>
              </p:cNvPr>
              <p:cNvSpPr/>
              <p:nvPr/>
            </p:nvSpPr>
            <p:spPr>
              <a:xfrm>
                <a:off x="6674775" y="3285128"/>
                <a:ext cx="1440000" cy="1182965"/>
              </a:xfrm>
              <a:prstGeom prst="ellipse">
                <a:avLst/>
              </a:prstGeom>
              <a:solidFill>
                <a:schemeClr val="accent2"/>
              </a:solidFill>
              <a:ln w="127000" cap="flat" cmpd="sng">
                <a:solidFill>
                  <a:schemeClr val="accent2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4" name="!!p1">
                <a:extLst>
                  <a:ext uri="{FF2B5EF4-FFF2-40B4-BE49-F238E27FC236}">
                    <a16:creationId xmlns:a16="http://schemas.microsoft.com/office/drawing/2014/main" id="{F7D82F0A-B566-1051-B871-F46FED0B6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775" y="3285128"/>
                <a:ext cx="1440000" cy="118296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chemeClr val="accent2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D32716C-7DA8-5CEB-E2B1-C15BEB86ABC8}"/>
              </a:ext>
            </a:extLst>
          </p:cNvPr>
          <p:cNvCxnSpPr>
            <a:cxnSpLocks/>
            <a:stCxn id="20" idx="4"/>
            <a:endCxn id="23" idx="0"/>
          </p:cNvCxnSpPr>
          <p:nvPr/>
        </p:nvCxnSpPr>
        <p:spPr>
          <a:xfrm>
            <a:off x="1815203" y="1956910"/>
            <a:ext cx="1125683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500452-BAEA-9A65-070F-1DC29D61C30A}"/>
              </a:ext>
            </a:extLst>
          </p:cNvPr>
          <p:cNvCxnSpPr>
            <a:cxnSpLocks/>
            <a:stCxn id="21" idx="4"/>
            <a:endCxn id="23" idx="0"/>
          </p:cNvCxnSpPr>
          <p:nvPr/>
        </p:nvCxnSpPr>
        <p:spPr>
          <a:xfrm flipH="1">
            <a:off x="2940886" y="1956911"/>
            <a:ext cx="1125681" cy="1328217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7BCDB66-17D4-D679-919E-D728C9DE9422}"/>
              </a:ext>
            </a:extLst>
          </p:cNvPr>
          <p:cNvCxnSpPr>
            <a:cxnSpLocks/>
            <a:stCxn id="22" idx="4"/>
            <a:endCxn id="24" idx="0"/>
          </p:cNvCxnSpPr>
          <p:nvPr/>
        </p:nvCxnSpPr>
        <p:spPr>
          <a:xfrm>
            <a:off x="7394775" y="1956909"/>
            <a:ext cx="0" cy="1328219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p1">
                <a:extLst>
                  <a:ext uri="{FF2B5EF4-FFF2-40B4-BE49-F238E27FC236}">
                    <a16:creationId xmlns:a16="http://schemas.microsoft.com/office/drawing/2014/main" id="{924BFC10-EDD6-9247-4C3D-59C616E85ED2}"/>
                  </a:ext>
                </a:extLst>
              </p:cNvPr>
              <p:cNvSpPr/>
              <p:nvPr/>
            </p:nvSpPr>
            <p:spPr>
              <a:xfrm>
                <a:off x="4352833" y="5463466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p1">
                <a:extLst>
                  <a:ext uri="{FF2B5EF4-FFF2-40B4-BE49-F238E27FC236}">
                    <a16:creationId xmlns:a16="http://schemas.microsoft.com/office/drawing/2014/main" id="{924BFC10-EDD6-9247-4C3D-59C616E85E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833" y="5463466"/>
                <a:ext cx="1440000" cy="1182965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D63C64-7542-1600-D71C-0DEC8A00EEAD}"/>
              </a:ext>
            </a:extLst>
          </p:cNvPr>
          <p:cNvCxnSpPr>
            <a:cxnSpLocks/>
            <a:stCxn id="23" idx="4"/>
            <a:endCxn id="28" idx="0"/>
          </p:cNvCxnSpPr>
          <p:nvPr/>
        </p:nvCxnSpPr>
        <p:spPr>
          <a:xfrm>
            <a:off x="2940886" y="4468093"/>
            <a:ext cx="2131947" cy="995373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06A656-1967-E795-0EBA-3446776CA111}"/>
              </a:ext>
            </a:extLst>
          </p:cNvPr>
          <p:cNvCxnSpPr>
            <a:cxnSpLocks/>
            <a:stCxn id="24" idx="4"/>
            <a:endCxn id="28" idx="0"/>
          </p:cNvCxnSpPr>
          <p:nvPr/>
        </p:nvCxnSpPr>
        <p:spPr>
          <a:xfrm flipH="1">
            <a:off x="5072833" y="4468093"/>
            <a:ext cx="2321942" cy="995373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A62BB19-FCFF-DC8A-FF1B-425809CB7613}"/>
              </a:ext>
            </a:extLst>
          </p:cNvPr>
          <p:cNvCxnSpPr>
            <a:cxnSpLocks/>
            <a:stCxn id="28" idx="4"/>
          </p:cNvCxnSpPr>
          <p:nvPr/>
        </p:nvCxnSpPr>
        <p:spPr>
          <a:xfrm>
            <a:off x="5072833" y="6646431"/>
            <a:ext cx="0" cy="1239520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6E6F5BC4-9692-B58B-6918-345FE56292E9}"/>
                  </a:ext>
                </a:extLst>
              </p:cNvPr>
              <p:cNvSpPr/>
              <p:nvPr/>
            </p:nvSpPr>
            <p:spPr>
              <a:xfrm>
                <a:off x="3624286" y="7974648"/>
                <a:ext cx="2897093" cy="11829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6E6F5BC4-9692-B58B-6918-345FE56292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286" y="7974648"/>
                <a:ext cx="2897093" cy="118296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D611A00-07B9-930A-9131-4BEF490D9F75}"/>
                  </a:ext>
                </a:extLst>
              </p:cNvPr>
              <p:cNvSpPr/>
              <p:nvPr/>
            </p:nvSpPr>
            <p:spPr>
              <a:xfrm>
                <a:off x="2426467" y="4965779"/>
                <a:ext cx="1028837" cy="11829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D611A00-07B9-930A-9131-4BEF490D9F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467" y="4965779"/>
                <a:ext cx="1028837" cy="118296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EA6F0781-9F7B-FC43-7943-A4AE1D73B860}"/>
                  </a:ext>
                </a:extLst>
              </p:cNvPr>
              <p:cNvSpPr/>
              <p:nvPr/>
            </p:nvSpPr>
            <p:spPr>
              <a:xfrm>
                <a:off x="6317863" y="4965779"/>
                <a:ext cx="1028837" cy="1182965"/>
              </a:xfrm>
              <a:prstGeom prst="roundRect">
                <a:avLst/>
              </a:prstGeom>
              <a:solidFill>
                <a:schemeClr val="accent2"/>
              </a:solidFill>
              <a:ln w="12700">
                <a:solidFill>
                  <a:schemeClr val="accent2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EA6F0781-9F7B-FC43-7943-A4AE1D73B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863" y="4965779"/>
                <a:ext cx="1028837" cy="118296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chemeClr val="accent2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2B4FE89-7A7E-03E8-9F69-C554A56E0D58}"/>
                  </a:ext>
                </a:extLst>
              </p:cNvPr>
              <p:cNvSpPr/>
              <p:nvPr/>
            </p:nvSpPr>
            <p:spPr>
              <a:xfrm>
                <a:off x="9476511" y="588772"/>
                <a:ext cx="6213762" cy="273627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2B4FE89-7A7E-03E8-9F69-C554A56E0D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511" y="588772"/>
                <a:ext cx="6213762" cy="273627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3203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6609D-805B-1694-C214-67963D50E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p1">
                <a:extLst>
                  <a:ext uri="{FF2B5EF4-FFF2-40B4-BE49-F238E27FC236}">
                    <a16:creationId xmlns:a16="http://schemas.microsoft.com/office/drawing/2014/main" id="{FC7FAA9D-0BB1-C3E1-BA30-E967AE0BA705}"/>
                  </a:ext>
                </a:extLst>
              </p:cNvPr>
              <p:cNvSpPr/>
              <p:nvPr/>
            </p:nvSpPr>
            <p:spPr>
              <a:xfrm>
                <a:off x="1095203" y="773945"/>
                <a:ext cx="1440000" cy="1182965"/>
              </a:xfrm>
              <a:prstGeom prst="ellipse">
                <a:avLst/>
              </a:prstGeom>
              <a:solidFill>
                <a:schemeClr val="accent2"/>
              </a:solidFill>
              <a:ln w="127000" cap="flat" cmpd="sng">
                <a:solidFill>
                  <a:schemeClr val="accent2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p1">
                <a:extLst>
                  <a:ext uri="{FF2B5EF4-FFF2-40B4-BE49-F238E27FC236}">
                    <a16:creationId xmlns:a16="http://schemas.microsoft.com/office/drawing/2014/main" id="{FC7FAA9D-0BB1-C3E1-BA30-E967AE0BA7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03" y="773945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2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p1">
                <a:extLst>
                  <a:ext uri="{FF2B5EF4-FFF2-40B4-BE49-F238E27FC236}">
                    <a16:creationId xmlns:a16="http://schemas.microsoft.com/office/drawing/2014/main" id="{BCCF3F16-1996-AAFF-5141-CBCD01B96CFF}"/>
                  </a:ext>
                </a:extLst>
              </p:cNvPr>
              <p:cNvSpPr/>
              <p:nvPr/>
            </p:nvSpPr>
            <p:spPr>
              <a:xfrm>
                <a:off x="3346567" y="773946"/>
                <a:ext cx="1440000" cy="1182965"/>
              </a:xfrm>
              <a:prstGeom prst="ellipse">
                <a:avLst/>
              </a:prstGeom>
              <a:solidFill>
                <a:schemeClr val="accent2"/>
              </a:solidFill>
              <a:ln w="127000" cap="flat" cmpd="sng">
                <a:solidFill>
                  <a:schemeClr val="accent2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p1">
                <a:extLst>
                  <a:ext uri="{FF2B5EF4-FFF2-40B4-BE49-F238E27FC236}">
                    <a16:creationId xmlns:a16="http://schemas.microsoft.com/office/drawing/2014/main" id="{BCCF3F16-1996-AAFF-5141-CBCD01B96C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567" y="773946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2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p1">
                <a:extLst>
                  <a:ext uri="{FF2B5EF4-FFF2-40B4-BE49-F238E27FC236}">
                    <a16:creationId xmlns:a16="http://schemas.microsoft.com/office/drawing/2014/main" id="{6318CE95-1CB3-1B98-7AA0-3797DA25AFAB}"/>
                  </a:ext>
                </a:extLst>
              </p:cNvPr>
              <p:cNvSpPr/>
              <p:nvPr/>
            </p:nvSpPr>
            <p:spPr>
              <a:xfrm>
                <a:off x="6674775" y="773944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p1">
                <a:extLst>
                  <a:ext uri="{FF2B5EF4-FFF2-40B4-BE49-F238E27FC236}">
                    <a16:creationId xmlns:a16="http://schemas.microsoft.com/office/drawing/2014/main" id="{6318CE95-1CB3-1B98-7AA0-3797DA25AF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775" y="773944"/>
                <a:ext cx="1440000" cy="11829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C07A3E9F-6E79-A9AB-0BA5-C0311764B115}"/>
                  </a:ext>
                </a:extLst>
              </p:cNvPr>
              <p:cNvSpPr/>
              <p:nvPr/>
            </p:nvSpPr>
            <p:spPr>
              <a:xfrm>
                <a:off x="2220886" y="3285128"/>
                <a:ext cx="1440000" cy="1182965"/>
              </a:xfrm>
              <a:prstGeom prst="ellipse">
                <a:avLst/>
              </a:prstGeom>
              <a:solidFill>
                <a:schemeClr val="accent2"/>
              </a:solidFill>
              <a:ln w="127000" cap="flat" cmpd="sng">
                <a:solidFill>
                  <a:schemeClr val="accent2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∧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C07A3E9F-6E79-A9AB-0BA5-C0311764B1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886" y="3285128"/>
                <a:ext cx="1440000" cy="118296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chemeClr val="accent2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p1">
                <a:extLst>
                  <a:ext uri="{FF2B5EF4-FFF2-40B4-BE49-F238E27FC236}">
                    <a16:creationId xmlns:a16="http://schemas.microsoft.com/office/drawing/2014/main" id="{CFF02E8D-7B66-DF38-706F-450B1A6C09F4}"/>
                  </a:ext>
                </a:extLst>
              </p:cNvPr>
              <p:cNvSpPr/>
              <p:nvPr/>
            </p:nvSpPr>
            <p:spPr>
              <a:xfrm>
                <a:off x="6674775" y="3285128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4" name="!!p1">
                <a:extLst>
                  <a:ext uri="{FF2B5EF4-FFF2-40B4-BE49-F238E27FC236}">
                    <a16:creationId xmlns:a16="http://schemas.microsoft.com/office/drawing/2014/main" id="{CFF02E8D-7B66-DF38-706F-450B1A6C09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775" y="3285128"/>
                <a:ext cx="1440000" cy="118296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3956E49-8779-39CC-E669-C4C91EB362FA}"/>
              </a:ext>
            </a:extLst>
          </p:cNvPr>
          <p:cNvCxnSpPr>
            <a:cxnSpLocks/>
            <a:stCxn id="20" idx="4"/>
            <a:endCxn id="23" idx="0"/>
          </p:cNvCxnSpPr>
          <p:nvPr/>
        </p:nvCxnSpPr>
        <p:spPr>
          <a:xfrm>
            <a:off x="1815203" y="1956910"/>
            <a:ext cx="1125683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0C0F81-B8A2-3F56-550C-AD0875DCB91B}"/>
              </a:ext>
            </a:extLst>
          </p:cNvPr>
          <p:cNvCxnSpPr>
            <a:cxnSpLocks/>
            <a:stCxn id="21" idx="4"/>
            <a:endCxn id="23" idx="0"/>
          </p:cNvCxnSpPr>
          <p:nvPr/>
        </p:nvCxnSpPr>
        <p:spPr>
          <a:xfrm flipH="1">
            <a:off x="2940886" y="1956911"/>
            <a:ext cx="1125681" cy="1328217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ECAC106-85B1-2979-C7A9-C0FEE6599E5F}"/>
              </a:ext>
            </a:extLst>
          </p:cNvPr>
          <p:cNvCxnSpPr>
            <a:cxnSpLocks/>
            <a:stCxn id="22" idx="4"/>
            <a:endCxn id="24" idx="0"/>
          </p:cNvCxnSpPr>
          <p:nvPr/>
        </p:nvCxnSpPr>
        <p:spPr>
          <a:xfrm>
            <a:off x="7394775" y="1956909"/>
            <a:ext cx="0" cy="1328219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p1">
                <a:extLst>
                  <a:ext uri="{FF2B5EF4-FFF2-40B4-BE49-F238E27FC236}">
                    <a16:creationId xmlns:a16="http://schemas.microsoft.com/office/drawing/2014/main" id="{DB03F513-A35B-84CB-8C6A-62DBCBD59AF4}"/>
                  </a:ext>
                </a:extLst>
              </p:cNvPr>
              <p:cNvSpPr/>
              <p:nvPr/>
            </p:nvSpPr>
            <p:spPr>
              <a:xfrm>
                <a:off x="4352833" y="5463466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p1">
                <a:extLst>
                  <a:ext uri="{FF2B5EF4-FFF2-40B4-BE49-F238E27FC236}">
                    <a16:creationId xmlns:a16="http://schemas.microsoft.com/office/drawing/2014/main" id="{DB03F513-A35B-84CB-8C6A-62DBCBD59A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833" y="5463466"/>
                <a:ext cx="1440000" cy="1182965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0CF8B87-797A-7C46-32D1-A74E034E9FCE}"/>
              </a:ext>
            </a:extLst>
          </p:cNvPr>
          <p:cNvCxnSpPr>
            <a:cxnSpLocks/>
            <a:stCxn id="23" idx="4"/>
            <a:endCxn id="28" idx="0"/>
          </p:cNvCxnSpPr>
          <p:nvPr/>
        </p:nvCxnSpPr>
        <p:spPr>
          <a:xfrm>
            <a:off x="2940886" y="4468093"/>
            <a:ext cx="2131947" cy="995373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6F47AF2-A753-32D6-8F6B-114A25938CBF}"/>
              </a:ext>
            </a:extLst>
          </p:cNvPr>
          <p:cNvCxnSpPr>
            <a:cxnSpLocks/>
            <a:stCxn id="24" idx="4"/>
            <a:endCxn id="28" idx="0"/>
          </p:cNvCxnSpPr>
          <p:nvPr/>
        </p:nvCxnSpPr>
        <p:spPr>
          <a:xfrm flipH="1">
            <a:off x="5072833" y="4468093"/>
            <a:ext cx="2321942" cy="995373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00CD85F-4E4C-69DF-F8D2-B7594D62E24E}"/>
              </a:ext>
            </a:extLst>
          </p:cNvPr>
          <p:cNvCxnSpPr>
            <a:cxnSpLocks/>
            <a:stCxn id="28" idx="4"/>
          </p:cNvCxnSpPr>
          <p:nvPr/>
        </p:nvCxnSpPr>
        <p:spPr>
          <a:xfrm>
            <a:off x="5072833" y="6646431"/>
            <a:ext cx="0" cy="1239520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DD33DA19-B94B-6404-1D43-37C478F99866}"/>
                  </a:ext>
                </a:extLst>
              </p:cNvPr>
              <p:cNvSpPr/>
              <p:nvPr/>
            </p:nvSpPr>
            <p:spPr>
              <a:xfrm>
                <a:off x="3624286" y="7974648"/>
                <a:ext cx="2897093" cy="11829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DD33DA19-B94B-6404-1D43-37C478F998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286" y="7974648"/>
                <a:ext cx="2897093" cy="118296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DBB96D05-3C73-9F63-5515-0B2AAEFD98CB}"/>
                  </a:ext>
                </a:extLst>
              </p:cNvPr>
              <p:cNvSpPr/>
              <p:nvPr/>
            </p:nvSpPr>
            <p:spPr>
              <a:xfrm>
                <a:off x="2426467" y="4965779"/>
                <a:ext cx="1028837" cy="1182965"/>
              </a:xfrm>
              <a:prstGeom prst="roundRect">
                <a:avLst/>
              </a:prstGeom>
              <a:solidFill>
                <a:schemeClr val="accent2"/>
              </a:solidFill>
              <a:ln w="12700">
                <a:solidFill>
                  <a:schemeClr val="accent2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DBB96D05-3C73-9F63-5515-0B2AAEFD98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467" y="4965779"/>
                <a:ext cx="1028837" cy="118296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2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66DD361-6708-67B0-209A-18099AB66843}"/>
                  </a:ext>
                </a:extLst>
              </p:cNvPr>
              <p:cNvSpPr/>
              <p:nvPr/>
            </p:nvSpPr>
            <p:spPr>
              <a:xfrm>
                <a:off x="6317863" y="4965779"/>
                <a:ext cx="1028837" cy="11829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66DD361-6708-67B0-209A-18099AB668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863" y="4965779"/>
                <a:ext cx="1028837" cy="118296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22A6C3B1-E8A4-0653-EDD7-55FEAD8B0DC6}"/>
                  </a:ext>
                </a:extLst>
              </p:cNvPr>
              <p:cNvSpPr/>
              <p:nvPr/>
            </p:nvSpPr>
            <p:spPr>
              <a:xfrm>
                <a:off x="9476511" y="588772"/>
                <a:ext cx="6213762" cy="273627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22A6C3B1-E8A4-0653-EDD7-55FEAD8B0D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511" y="588772"/>
                <a:ext cx="6213762" cy="273627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993C8AE-BF7E-41F5-B7CE-173CF1554AF5}"/>
                  </a:ext>
                </a:extLst>
              </p:cNvPr>
              <p:cNvSpPr/>
              <p:nvPr/>
            </p:nvSpPr>
            <p:spPr>
              <a:xfrm>
                <a:off x="9289481" y="3795991"/>
                <a:ext cx="6587822" cy="440323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6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993C8AE-BF7E-41F5-B7CE-173CF1554A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481" y="3795991"/>
                <a:ext cx="6587822" cy="440323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425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2EAC7-D7FB-4EED-D1B8-8BCA09EE2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p1">
                <a:extLst>
                  <a:ext uri="{FF2B5EF4-FFF2-40B4-BE49-F238E27FC236}">
                    <a16:creationId xmlns:a16="http://schemas.microsoft.com/office/drawing/2014/main" id="{35BFCDAB-0278-F9D1-E717-293B997CC1A9}"/>
                  </a:ext>
                </a:extLst>
              </p:cNvPr>
              <p:cNvSpPr/>
              <p:nvPr/>
            </p:nvSpPr>
            <p:spPr>
              <a:xfrm>
                <a:off x="1095203" y="773945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p1">
                <a:extLst>
                  <a:ext uri="{FF2B5EF4-FFF2-40B4-BE49-F238E27FC236}">
                    <a16:creationId xmlns:a16="http://schemas.microsoft.com/office/drawing/2014/main" id="{35BFCDAB-0278-F9D1-E717-293B997CC1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03" y="773945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p1">
                <a:extLst>
                  <a:ext uri="{FF2B5EF4-FFF2-40B4-BE49-F238E27FC236}">
                    <a16:creationId xmlns:a16="http://schemas.microsoft.com/office/drawing/2014/main" id="{5C83A8C2-E599-B892-1AD6-BF1AA29D98B9}"/>
                  </a:ext>
                </a:extLst>
              </p:cNvPr>
              <p:cNvSpPr/>
              <p:nvPr/>
            </p:nvSpPr>
            <p:spPr>
              <a:xfrm>
                <a:off x="3346567" y="773946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p1">
                <a:extLst>
                  <a:ext uri="{FF2B5EF4-FFF2-40B4-BE49-F238E27FC236}">
                    <a16:creationId xmlns:a16="http://schemas.microsoft.com/office/drawing/2014/main" id="{5C83A8C2-E599-B892-1AD6-BF1AA29D98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567" y="773946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p1">
                <a:extLst>
                  <a:ext uri="{FF2B5EF4-FFF2-40B4-BE49-F238E27FC236}">
                    <a16:creationId xmlns:a16="http://schemas.microsoft.com/office/drawing/2014/main" id="{B6040DB4-A0EE-C242-2B6A-4B53EE2D0F17}"/>
                  </a:ext>
                </a:extLst>
              </p:cNvPr>
              <p:cNvSpPr/>
              <p:nvPr/>
            </p:nvSpPr>
            <p:spPr>
              <a:xfrm>
                <a:off x="6674775" y="773944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p1">
                <a:extLst>
                  <a:ext uri="{FF2B5EF4-FFF2-40B4-BE49-F238E27FC236}">
                    <a16:creationId xmlns:a16="http://schemas.microsoft.com/office/drawing/2014/main" id="{B6040DB4-A0EE-C242-2B6A-4B53EE2D0F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775" y="773944"/>
                <a:ext cx="1440000" cy="11829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D801F4CD-2B14-4855-A825-212B93D45511}"/>
                  </a:ext>
                </a:extLst>
              </p:cNvPr>
              <p:cNvSpPr/>
              <p:nvPr/>
            </p:nvSpPr>
            <p:spPr>
              <a:xfrm>
                <a:off x="2220886" y="3285128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∧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D801F4CD-2B14-4855-A825-212B93D455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886" y="3285128"/>
                <a:ext cx="1440000" cy="118296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p1">
                <a:extLst>
                  <a:ext uri="{FF2B5EF4-FFF2-40B4-BE49-F238E27FC236}">
                    <a16:creationId xmlns:a16="http://schemas.microsoft.com/office/drawing/2014/main" id="{C1F28321-959C-F90F-F15C-B2769AAC7FB1}"/>
                  </a:ext>
                </a:extLst>
              </p:cNvPr>
              <p:cNvSpPr/>
              <p:nvPr/>
            </p:nvSpPr>
            <p:spPr>
              <a:xfrm>
                <a:off x="6674775" y="3285128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4" name="!!p1">
                <a:extLst>
                  <a:ext uri="{FF2B5EF4-FFF2-40B4-BE49-F238E27FC236}">
                    <a16:creationId xmlns:a16="http://schemas.microsoft.com/office/drawing/2014/main" id="{C1F28321-959C-F90F-F15C-B2769AAC7F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775" y="3285128"/>
                <a:ext cx="1440000" cy="118296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0B4D444-5129-6847-6744-CCE62C2FF0E5}"/>
              </a:ext>
            </a:extLst>
          </p:cNvPr>
          <p:cNvCxnSpPr>
            <a:cxnSpLocks/>
            <a:stCxn id="20" idx="4"/>
            <a:endCxn id="23" idx="0"/>
          </p:cNvCxnSpPr>
          <p:nvPr/>
        </p:nvCxnSpPr>
        <p:spPr>
          <a:xfrm>
            <a:off x="1815203" y="1956910"/>
            <a:ext cx="1125683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8445ECF-F830-BD40-2AB2-1CB621EBBEE2}"/>
              </a:ext>
            </a:extLst>
          </p:cNvPr>
          <p:cNvCxnSpPr>
            <a:cxnSpLocks/>
            <a:stCxn id="21" idx="4"/>
            <a:endCxn id="23" idx="0"/>
          </p:cNvCxnSpPr>
          <p:nvPr/>
        </p:nvCxnSpPr>
        <p:spPr>
          <a:xfrm flipH="1">
            <a:off x="2940886" y="1956911"/>
            <a:ext cx="1125681" cy="1328217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A26224B-A0E2-9FA4-4207-B08E75A4D71D}"/>
              </a:ext>
            </a:extLst>
          </p:cNvPr>
          <p:cNvCxnSpPr>
            <a:cxnSpLocks/>
            <a:stCxn id="22" idx="4"/>
            <a:endCxn id="24" idx="0"/>
          </p:cNvCxnSpPr>
          <p:nvPr/>
        </p:nvCxnSpPr>
        <p:spPr>
          <a:xfrm>
            <a:off x="7394775" y="1956909"/>
            <a:ext cx="0" cy="1328219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p1">
                <a:extLst>
                  <a:ext uri="{FF2B5EF4-FFF2-40B4-BE49-F238E27FC236}">
                    <a16:creationId xmlns:a16="http://schemas.microsoft.com/office/drawing/2014/main" id="{1A349124-33EA-FCFD-F4CB-C6B8F90FEFA9}"/>
                  </a:ext>
                </a:extLst>
              </p:cNvPr>
              <p:cNvSpPr/>
              <p:nvPr/>
            </p:nvSpPr>
            <p:spPr>
              <a:xfrm>
                <a:off x="4352833" y="5463466"/>
                <a:ext cx="1440000" cy="1182965"/>
              </a:xfrm>
              <a:prstGeom prst="ellipse">
                <a:avLst/>
              </a:prstGeom>
              <a:solidFill>
                <a:schemeClr val="accent2"/>
              </a:solidFill>
              <a:ln w="127000" cap="flat" cmpd="sng">
                <a:solidFill>
                  <a:schemeClr val="accent2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p1">
                <a:extLst>
                  <a:ext uri="{FF2B5EF4-FFF2-40B4-BE49-F238E27FC236}">
                    <a16:creationId xmlns:a16="http://schemas.microsoft.com/office/drawing/2014/main" id="{1A349124-33EA-FCFD-F4CB-C6B8F90FE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833" y="5463466"/>
                <a:ext cx="1440000" cy="1182965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chemeClr val="accent2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BC93185-872C-390D-E049-A5F2F7201BB4}"/>
              </a:ext>
            </a:extLst>
          </p:cNvPr>
          <p:cNvCxnSpPr>
            <a:cxnSpLocks/>
            <a:stCxn id="23" idx="4"/>
            <a:endCxn id="28" idx="0"/>
          </p:cNvCxnSpPr>
          <p:nvPr/>
        </p:nvCxnSpPr>
        <p:spPr>
          <a:xfrm>
            <a:off x="2940886" y="4468093"/>
            <a:ext cx="2131947" cy="995373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3B5C109-C318-26B4-F63C-D2CAB54FCD46}"/>
              </a:ext>
            </a:extLst>
          </p:cNvPr>
          <p:cNvCxnSpPr>
            <a:cxnSpLocks/>
            <a:stCxn id="24" idx="4"/>
            <a:endCxn id="28" idx="0"/>
          </p:cNvCxnSpPr>
          <p:nvPr/>
        </p:nvCxnSpPr>
        <p:spPr>
          <a:xfrm flipH="1">
            <a:off x="5072833" y="4468093"/>
            <a:ext cx="2321942" cy="995373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C946947-D8AA-C71D-7BDA-AE734DFD6604}"/>
              </a:ext>
            </a:extLst>
          </p:cNvPr>
          <p:cNvCxnSpPr>
            <a:cxnSpLocks/>
            <a:stCxn id="28" idx="4"/>
          </p:cNvCxnSpPr>
          <p:nvPr/>
        </p:nvCxnSpPr>
        <p:spPr>
          <a:xfrm>
            <a:off x="5072833" y="6646431"/>
            <a:ext cx="0" cy="1239520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33140632-313F-B266-BF1A-43BE0414866D}"/>
                  </a:ext>
                </a:extLst>
              </p:cNvPr>
              <p:cNvSpPr/>
              <p:nvPr/>
            </p:nvSpPr>
            <p:spPr>
              <a:xfrm>
                <a:off x="3624286" y="7974648"/>
                <a:ext cx="2897093" cy="1182965"/>
              </a:xfrm>
              <a:prstGeom prst="roundRect">
                <a:avLst/>
              </a:prstGeom>
              <a:solidFill>
                <a:schemeClr val="accent2"/>
              </a:solidFill>
              <a:ln w="12700">
                <a:solidFill>
                  <a:schemeClr val="accent2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33140632-313F-B266-BF1A-43BE04148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286" y="7974648"/>
                <a:ext cx="2897093" cy="118296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chemeClr val="accent2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47F9ADB-D634-7041-C5AE-4FD25190707E}"/>
                  </a:ext>
                </a:extLst>
              </p:cNvPr>
              <p:cNvSpPr/>
              <p:nvPr/>
            </p:nvSpPr>
            <p:spPr>
              <a:xfrm>
                <a:off x="2426467" y="4965779"/>
                <a:ext cx="1028837" cy="1182965"/>
              </a:xfrm>
              <a:prstGeom prst="roundRect">
                <a:avLst/>
              </a:prstGeom>
              <a:solidFill>
                <a:schemeClr val="accent2"/>
              </a:solidFill>
              <a:ln w="12700">
                <a:solidFill>
                  <a:schemeClr val="accent2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47F9ADB-D634-7041-C5AE-4FD2519070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467" y="4965779"/>
                <a:ext cx="1028837" cy="118296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2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F1650F3-1DEE-B99D-43CD-874258127A31}"/>
                  </a:ext>
                </a:extLst>
              </p:cNvPr>
              <p:cNvSpPr/>
              <p:nvPr/>
            </p:nvSpPr>
            <p:spPr>
              <a:xfrm>
                <a:off x="6317863" y="4965779"/>
                <a:ext cx="1028837" cy="1182965"/>
              </a:xfrm>
              <a:prstGeom prst="roundRect">
                <a:avLst/>
              </a:prstGeom>
              <a:solidFill>
                <a:schemeClr val="accent2"/>
              </a:solidFill>
              <a:ln w="12700">
                <a:solidFill>
                  <a:schemeClr val="accent2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F1650F3-1DEE-B99D-43CD-874258127A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863" y="4965779"/>
                <a:ext cx="1028837" cy="118296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chemeClr val="accent2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05A605F5-8FE6-FBDA-7679-ECB6D3FF82CF}"/>
                  </a:ext>
                </a:extLst>
              </p:cNvPr>
              <p:cNvSpPr/>
              <p:nvPr/>
            </p:nvSpPr>
            <p:spPr>
              <a:xfrm>
                <a:off x="9476511" y="588772"/>
                <a:ext cx="6213762" cy="273627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05A605F5-8FE6-FBDA-7679-ECB6D3FF82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511" y="588772"/>
                <a:ext cx="6213762" cy="273627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2980A231-C79D-896E-B7D7-F7FA5477C3EC}"/>
                  </a:ext>
                </a:extLst>
              </p:cNvPr>
              <p:cNvSpPr/>
              <p:nvPr/>
            </p:nvSpPr>
            <p:spPr>
              <a:xfrm>
                <a:off x="9396847" y="8566130"/>
                <a:ext cx="6587822" cy="440323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8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 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9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 </m:t>
                      </m:r>
                      <m:acc>
                        <m:accPr>
                          <m:chr m:val="̅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10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2980A231-C79D-896E-B7D7-F7FA5477C3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847" y="8566130"/>
                <a:ext cx="6587822" cy="440323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DCFC010-0787-C4B1-80C8-BAB241FF819B}"/>
                  </a:ext>
                </a:extLst>
              </p:cNvPr>
              <p:cNvSpPr/>
              <p:nvPr/>
            </p:nvSpPr>
            <p:spPr>
              <a:xfrm>
                <a:off x="9289481" y="3795991"/>
                <a:ext cx="6587822" cy="440323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6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DCFC010-0787-C4B1-80C8-BAB241FF81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481" y="3795991"/>
                <a:ext cx="6587822" cy="440323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42F1156-0BF9-A16B-EE9B-E155CEABE367}"/>
              </a:ext>
            </a:extLst>
          </p:cNvPr>
          <p:cNvSpPr/>
          <p:nvPr/>
        </p:nvSpPr>
        <p:spPr>
          <a:xfrm>
            <a:off x="16521546" y="3431507"/>
            <a:ext cx="6819896" cy="382134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There is one more clause to add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6"/>
                </a:solidFill>
                <a:latin typeface="Bradley Hand" pitchFamily="2" charset="77"/>
                <a:sym typeface="Helvetica Neue Medium"/>
              </a:rPr>
              <a:t>What is that?</a:t>
            </a:r>
          </a:p>
        </p:txBody>
      </p:sp>
    </p:spTree>
    <p:extLst>
      <p:ext uri="{BB962C8B-B14F-4D97-AF65-F5344CB8AC3E}">
        <p14:creationId xmlns:p14="http://schemas.microsoft.com/office/powerpoint/2010/main" val="136086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D43EC-B29E-ECAE-22E6-8D1F36012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CA8321F-979A-5B84-6075-35953F0AD4E4}"/>
              </a:ext>
            </a:extLst>
          </p:cNvPr>
          <p:cNvSpPr/>
          <p:nvPr/>
        </p:nvSpPr>
        <p:spPr>
          <a:xfrm>
            <a:off x="684684" y="529696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A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B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A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 polynomial call to instances of B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D5E1FCC5-A3FA-2D4B-24E9-4B5DCAE071CE}"/>
                  </a:ext>
                </a:extLst>
              </p:cNvPr>
              <p:cNvSpPr/>
              <p:nvPr/>
            </p:nvSpPr>
            <p:spPr>
              <a:xfrm>
                <a:off x="684684" y="5187189"/>
                <a:ext cx="23014631" cy="133627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short, we write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𝐴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𝐵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D5E1FCC5-A3FA-2D4B-24E9-4B5DCAE071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187189"/>
                <a:ext cx="23014631" cy="133627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552E22D-B1EC-1DA9-FA79-00891B8BC6F6}"/>
              </a:ext>
            </a:extLst>
          </p:cNvPr>
          <p:cNvSpPr/>
          <p:nvPr/>
        </p:nvSpPr>
        <p:spPr>
          <a:xfrm>
            <a:off x="684683" y="7077908"/>
            <a:ext cx="23014631" cy="198003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Very Important Observation: If B is solvable in polynomial time, then A is solvable in polynomial time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3407A19-998C-0028-12A8-67C3378421BA}"/>
              </a:ext>
            </a:extLst>
          </p:cNvPr>
          <p:cNvSpPr/>
          <p:nvPr/>
        </p:nvSpPr>
        <p:spPr>
          <a:xfrm>
            <a:off x="684682" y="9612390"/>
            <a:ext cx="23014631" cy="18133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Very Important Observation: If A is not solvable in polynomial time, then B is not solvable in polynomial time </a:t>
            </a:r>
          </a:p>
        </p:txBody>
      </p:sp>
    </p:spTree>
    <p:extLst>
      <p:ext uri="{BB962C8B-B14F-4D97-AF65-F5344CB8AC3E}">
        <p14:creationId xmlns:p14="http://schemas.microsoft.com/office/powerpoint/2010/main" val="715942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69EF5-64B9-491A-7ADE-A4729B45C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p1">
                <a:extLst>
                  <a:ext uri="{FF2B5EF4-FFF2-40B4-BE49-F238E27FC236}">
                    <a16:creationId xmlns:a16="http://schemas.microsoft.com/office/drawing/2014/main" id="{444D17F6-9B67-8B3B-B585-37BF77CCC743}"/>
                  </a:ext>
                </a:extLst>
              </p:cNvPr>
              <p:cNvSpPr/>
              <p:nvPr/>
            </p:nvSpPr>
            <p:spPr>
              <a:xfrm>
                <a:off x="1095203" y="773945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p1">
                <a:extLst>
                  <a:ext uri="{FF2B5EF4-FFF2-40B4-BE49-F238E27FC236}">
                    <a16:creationId xmlns:a16="http://schemas.microsoft.com/office/drawing/2014/main" id="{444D17F6-9B67-8B3B-B585-37BF77CCC7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03" y="773945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p1">
                <a:extLst>
                  <a:ext uri="{FF2B5EF4-FFF2-40B4-BE49-F238E27FC236}">
                    <a16:creationId xmlns:a16="http://schemas.microsoft.com/office/drawing/2014/main" id="{C1863B91-9F74-E45D-20DE-596A6A0703DE}"/>
                  </a:ext>
                </a:extLst>
              </p:cNvPr>
              <p:cNvSpPr/>
              <p:nvPr/>
            </p:nvSpPr>
            <p:spPr>
              <a:xfrm>
                <a:off x="3346567" y="773946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p1">
                <a:extLst>
                  <a:ext uri="{FF2B5EF4-FFF2-40B4-BE49-F238E27FC236}">
                    <a16:creationId xmlns:a16="http://schemas.microsoft.com/office/drawing/2014/main" id="{C1863B91-9F74-E45D-20DE-596A6A0703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567" y="773946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p1">
                <a:extLst>
                  <a:ext uri="{FF2B5EF4-FFF2-40B4-BE49-F238E27FC236}">
                    <a16:creationId xmlns:a16="http://schemas.microsoft.com/office/drawing/2014/main" id="{49C48650-0039-76E7-F9CE-72004AB76DA1}"/>
                  </a:ext>
                </a:extLst>
              </p:cNvPr>
              <p:cNvSpPr/>
              <p:nvPr/>
            </p:nvSpPr>
            <p:spPr>
              <a:xfrm>
                <a:off x="6674775" y="773944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p1">
                <a:extLst>
                  <a:ext uri="{FF2B5EF4-FFF2-40B4-BE49-F238E27FC236}">
                    <a16:creationId xmlns:a16="http://schemas.microsoft.com/office/drawing/2014/main" id="{49C48650-0039-76E7-F9CE-72004AB76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775" y="773944"/>
                <a:ext cx="1440000" cy="11829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F6F02ACA-CEB7-B3C0-DDC2-7462E38BA9B0}"/>
                  </a:ext>
                </a:extLst>
              </p:cNvPr>
              <p:cNvSpPr/>
              <p:nvPr/>
            </p:nvSpPr>
            <p:spPr>
              <a:xfrm>
                <a:off x="2220886" y="3285128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∧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F6F02ACA-CEB7-B3C0-DDC2-7462E38BA9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886" y="3285128"/>
                <a:ext cx="1440000" cy="118296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p1">
                <a:extLst>
                  <a:ext uri="{FF2B5EF4-FFF2-40B4-BE49-F238E27FC236}">
                    <a16:creationId xmlns:a16="http://schemas.microsoft.com/office/drawing/2014/main" id="{00C2DA0E-54BD-AEE2-3D21-3773C8257F79}"/>
                  </a:ext>
                </a:extLst>
              </p:cNvPr>
              <p:cNvSpPr/>
              <p:nvPr/>
            </p:nvSpPr>
            <p:spPr>
              <a:xfrm>
                <a:off x="6674775" y="3285128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4" name="!!p1">
                <a:extLst>
                  <a:ext uri="{FF2B5EF4-FFF2-40B4-BE49-F238E27FC236}">
                    <a16:creationId xmlns:a16="http://schemas.microsoft.com/office/drawing/2014/main" id="{00C2DA0E-54BD-AEE2-3D21-3773C8257F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775" y="3285128"/>
                <a:ext cx="1440000" cy="118296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E1D9B25-D758-CAF7-15C3-181B0AABC1A1}"/>
              </a:ext>
            </a:extLst>
          </p:cNvPr>
          <p:cNvCxnSpPr>
            <a:cxnSpLocks/>
            <a:stCxn id="20" idx="4"/>
            <a:endCxn id="23" idx="0"/>
          </p:cNvCxnSpPr>
          <p:nvPr/>
        </p:nvCxnSpPr>
        <p:spPr>
          <a:xfrm>
            <a:off x="1815203" y="1956910"/>
            <a:ext cx="1125683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26CEAFC-2BE0-178B-02DE-523EE4CFBA46}"/>
              </a:ext>
            </a:extLst>
          </p:cNvPr>
          <p:cNvCxnSpPr>
            <a:cxnSpLocks/>
            <a:stCxn id="21" idx="4"/>
            <a:endCxn id="23" idx="0"/>
          </p:cNvCxnSpPr>
          <p:nvPr/>
        </p:nvCxnSpPr>
        <p:spPr>
          <a:xfrm flipH="1">
            <a:off x="2940886" y="1956911"/>
            <a:ext cx="1125681" cy="1328217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5CB21C-6363-09F0-B08B-39ABEA892419}"/>
              </a:ext>
            </a:extLst>
          </p:cNvPr>
          <p:cNvCxnSpPr>
            <a:cxnSpLocks/>
            <a:stCxn id="22" idx="4"/>
            <a:endCxn id="24" idx="0"/>
          </p:cNvCxnSpPr>
          <p:nvPr/>
        </p:nvCxnSpPr>
        <p:spPr>
          <a:xfrm>
            <a:off x="7394775" y="1956909"/>
            <a:ext cx="0" cy="1328219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p1">
                <a:extLst>
                  <a:ext uri="{FF2B5EF4-FFF2-40B4-BE49-F238E27FC236}">
                    <a16:creationId xmlns:a16="http://schemas.microsoft.com/office/drawing/2014/main" id="{DA287C69-E474-5458-97E4-FE19323A686B}"/>
                  </a:ext>
                </a:extLst>
              </p:cNvPr>
              <p:cNvSpPr/>
              <p:nvPr/>
            </p:nvSpPr>
            <p:spPr>
              <a:xfrm>
                <a:off x="4352833" y="5463466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p1">
                <a:extLst>
                  <a:ext uri="{FF2B5EF4-FFF2-40B4-BE49-F238E27FC236}">
                    <a16:creationId xmlns:a16="http://schemas.microsoft.com/office/drawing/2014/main" id="{DA287C69-E474-5458-97E4-FE19323A68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833" y="5463466"/>
                <a:ext cx="1440000" cy="1182965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2C7B33-60A1-5BDF-7772-0A7C659B3B7E}"/>
              </a:ext>
            </a:extLst>
          </p:cNvPr>
          <p:cNvCxnSpPr>
            <a:cxnSpLocks/>
            <a:stCxn id="23" idx="4"/>
            <a:endCxn id="28" idx="0"/>
          </p:cNvCxnSpPr>
          <p:nvPr/>
        </p:nvCxnSpPr>
        <p:spPr>
          <a:xfrm>
            <a:off x="2940886" y="4468093"/>
            <a:ext cx="2131947" cy="995373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AC0BF02-5A59-337A-95BC-DA340507B98A}"/>
              </a:ext>
            </a:extLst>
          </p:cNvPr>
          <p:cNvCxnSpPr>
            <a:cxnSpLocks/>
            <a:stCxn id="24" idx="4"/>
            <a:endCxn id="28" idx="0"/>
          </p:cNvCxnSpPr>
          <p:nvPr/>
        </p:nvCxnSpPr>
        <p:spPr>
          <a:xfrm flipH="1">
            <a:off x="5072833" y="4468093"/>
            <a:ext cx="2321942" cy="995373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21D395A-B119-9C8B-21F4-D5B66C72C1E3}"/>
              </a:ext>
            </a:extLst>
          </p:cNvPr>
          <p:cNvCxnSpPr>
            <a:cxnSpLocks/>
            <a:stCxn id="28" idx="4"/>
          </p:cNvCxnSpPr>
          <p:nvPr/>
        </p:nvCxnSpPr>
        <p:spPr>
          <a:xfrm>
            <a:off x="5072833" y="6646431"/>
            <a:ext cx="0" cy="1239520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2E8BC733-416D-A8F6-81B9-6C89CB8CF9DF}"/>
                  </a:ext>
                </a:extLst>
              </p:cNvPr>
              <p:cNvSpPr/>
              <p:nvPr/>
            </p:nvSpPr>
            <p:spPr>
              <a:xfrm>
                <a:off x="3624286" y="7974648"/>
                <a:ext cx="2897093" cy="11829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2E8BC733-416D-A8F6-81B9-6C89CB8CF9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286" y="7974648"/>
                <a:ext cx="2897093" cy="118296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B5658A1D-910C-818E-D34D-8FB2672E12FC}"/>
                  </a:ext>
                </a:extLst>
              </p:cNvPr>
              <p:cNvSpPr/>
              <p:nvPr/>
            </p:nvSpPr>
            <p:spPr>
              <a:xfrm>
                <a:off x="2426467" y="4965779"/>
                <a:ext cx="1028837" cy="11829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B5658A1D-910C-818E-D34D-8FB2672E12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467" y="4965779"/>
                <a:ext cx="1028837" cy="118296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DDE88546-558D-C7CD-B57D-A61B5C279A1E}"/>
                  </a:ext>
                </a:extLst>
              </p:cNvPr>
              <p:cNvSpPr/>
              <p:nvPr/>
            </p:nvSpPr>
            <p:spPr>
              <a:xfrm>
                <a:off x="6317863" y="4965779"/>
                <a:ext cx="1028837" cy="11829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DDE88546-558D-C7CD-B57D-A61B5C279A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863" y="4965779"/>
                <a:ext cx="1028837" cy="118296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F750B0B9-E2AF-FBE3-79AA-0C1EADE74F3F}"/>
                  </a:ext>
                </a:extLst>
              </p:cNvPr>
              <p:cNvSpPr/>
              <p:nvPr/>
            </p:nvSpPr>
            <p:spPr>
              <a:xfrm>
                <a:off x="9476511" y="588772"/>
                <a:ext cx="6213762" cy="273627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F750B0B9-E2AF-FBE3-79AA-0C1EADE74F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511" y="588772"/>
                <a:ext cx="6213762" cy="273627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9B902F8-4A7D-4B5C-51EF-E6CD6DED0AED}"/>
                  </a:ext>
                </a:extLst>
              </p:cNvPr>
              <p:cNvSpPr/>
              <p:nvPr/>
            </p:nvSpPr>
            <p:spPr>
              <a:xfrm>
                <a:off x="9396847" y="8566130"/>
                <a:ext cx="6587822" cy="440323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8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 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9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 </m:t>
                      </m:r>
                      <m:acc>
                        <m:accPr>
                          <m:chr m:val="̅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10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9B902F8-4A7D-4B5C-51EF-E6CD6DED0A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847" y="8566130"/>
                <a:ext cx="6587822" cy="440323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889C1D1-ECF0-B9C6-AE45-0A8C950E9E3A}"/>
                  </a:ext>
                </a:extLst>
              </p:cNvPr>
              <p:cNvSpPr/>
              <p:nvPr/>
            </p:nvSpPr>
            <p:spPr>
              <a:xfrm>
                <a:off x="9289481" y="3795991"/>
                <a:ext cx="6587822" cy="440323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6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889C1D1-ECF0-B9C6-AE45-0A8C950E9E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481" y="3795991"/>
                <a:ext cx="6587822" cy="440323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B91553E-312C-3C66-093A-0FDBBC2070AB}"/>
                  </a:ext>
                </a:extLst>
              </p:cNvPr>
              <p:cNvSpPr/>
              <p:nvPr/>
            </p:nvSpPr>
            <p:spPr>
              <a:xfrm>
                <a:off x="16468901" y="1168796"/>
                <a:ext cx="6819896" cy="103658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11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B91553E-312C-3C66-093A-0FDBBC2070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8901" y="1168796"/>
                <a:ext cx="6819896" cy="1036585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B782819-EE5F-FCD3-81A4-615A611DF95B}"/>
              </a:ext>
            </a:extLst>
          </p:cNvPr>
          <p:cNvSpPr/>
          <p:nvPr/>
        </p:nvSpPr>
        <p:spPr>
          <a:xfrm>
            <a:off x="16800039" y="2479964"/>
            <a:ext cx="6587822" cy="301331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What question will you ask the oracle?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97AFDD-35DC-FBB7-6B70-86C1B269BCC4}"/>
              </a:ext>
            </a:extLst>
          </p:cNvPr>
          <p:cNvSpPr/>
          <p:nvPr/>
        </p:nvSpPr>
        <p:spPr>
          <a:xfrm>
            <a:off x="16800039" y="5767859"/>
            <a:ext cx="6587822" cy="30133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Is this SAT instance satisfiable?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0FD954D-95E5-8B19-AB8C-6AC9C03C298F}"/>
              </a:ext>
            </a:extLst>
          </p:cNvPr>
          <p:cNvSpPr/>
          <p:nvPr/>
        </p:nvSpPr>
        <p:spPr>
          <a:xfrm>
            <a:off x="16800039" y="9261092"/>
            <a:ext cx="6587822" cy="30133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 the oracle says Yes, we will return Yes, else no</a:t>
            </a:r>
          </a:p>
        </p:txBody>
      </p:sp>
    </p:spTree>
    <p:extLst>
      <p:ext uri="{BB962C8B-B14F-4D97-AF65-F5344CB8AC3E}">
        <p14:creationId xmlns:p14="http://schemas.microsoft.com/office/powerpoint/2010/main" val="7243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5A5A54E-2C7B-00C5-021E-0A1375CADB6A}"/>
              </a:ext>
            </a:extLst>
          </p:cNvPr>
          <p:cNvSpPr/>
          <p:nvPr/>
        </p:nvSpPr>
        <p:spPr>
          <a:xfrm>
            <a:off x="353291" y="565932"/>
            <a:ext cx="23171727" cy="234352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The SAT instance is satisfiable,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iff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the Circuit satisfiability instance is a Yes instance. 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DBF263-AF8E-4136-DC53-92B0A09A36FA}"/>
              </a:ext>
            </a:extLst>
          </p:cNvPr>
          <p:cNvSpPr/>
          <p:nvPr/>
        </p:nvSpPr>
        <p:spPr>
          <a:xfrm>
            <a:off x="353290" y="3357623"/>
            <a:ext cx="23171727" cy="234352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 SAT instance is satisfiable, then the Circuit satisfiability instance is a Yes instance.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B03822AA-F98A-A3B0-0CC2-0E34CA0B57E2}"/>
                  </a:ext>
                </a:extLst>
              </p:cNvPr>
              <p:cNvSpPr/>
              <p:nvPr/>
            </p:nvSpPr>
            <p:spPr>
              <a:xfrm>
                <a:off x="353290" y="6149313"/>
                <a:ext cx="23171727" cy="619508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Proof: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Start with the SAT instance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Copy the value of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’s from the SAT instance to the Circuit Satisfiability instance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the output of the Circuit Satisfiability instance = 1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B03822AA-F98A-A3B0-0CC2-0E34CA0B5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90" y="6149313"/>
                <a:ext cx="23171727" cy="6195087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2476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6CD93-5CA3-4BE5-2B39-26C56B9FC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p1">
                <a:extLst>
                  <a:ext uri="{FF2B5EF4-FFF2-40B4-BE49-F238E27FC236}">
                    <a16:creationId xmlns:a16="http://schemas.microsoft.com/office/drawing/2014/main" id="{77F7FF09-FFC2-DA00-6D28-E9F3F77C29D5}"/>
                  </a:ext>
                </a:extLst>
              </p:cNvPr>
              <p:cNvSpPr/>
              <p:nvPr/>
            </p:nvSpPr>
            <p:spPr>
              <a:xfrm>
                <a:off x="1095203" y="773945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p1">
                <a:extLst>
                  <a:ext uri="{FF2B5EF4-FFF2-40B4-BE49-F238E27FC236}">
                    <a16:creationId xmlns:a16="http://schemas.microsoft.com/office/drawing/2014/main" id="{77F7FF09-FFC2-DA00-6D28-E9F3F77C29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03" y="773945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p1">
                <a:extLst>
                  <a:ext uri="{FF2B5EF4-FFF2-40B4-BE49-F238E27FC236}">
                    <a16:creationId xmlns:a16="http://schemas.microsoft.com/office/drawing/2014/main" id="{B04FEAF5-8F36-92D8-333B-4D63356A8129}"/>
                  </a:ext>
                </a:extLst>
              </p:cNvPr>
              <p:cNvSpPr/>
              <p:nvPr/>
            </p:nvSpPr>
            <p:spPr>
              <a:xfrm>
                <a:off x="3346567" y="773946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p1">
                <a:extLst>
                  <a:ext uri="{FF2B5EF4-FFF2-40B4-BE49-F238E27FC236}">
                    <a16:creationId xmlns:a16="http://schemas.microsoft.com/office/drawing/2014/main" id="{B04FEAF5-8F36-92D8-333B-4D63356A81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567" y="773946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p1">
                <a:extLst>
                  <a:ext uri="{FF2B5EF4-FFF2-40B4-BE49-F238E27FC236}">
                    <a16:creationId xmlns:a16="http://schemas.microsoft.com/office/drawing/2014/main" id="{381A3BBF-B947-F8B5-5480-73F0753C2B9D}"/>
                  </a:ext>
                </a:extLst>
              </p:cNvPr>
              <p:cNvSpPr/>
              <p:nvPr/>
            </p:nvSpPr>
            <p:spPr>
              <a:xfrm>
                <a:off x="6674775" y="773944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p1">
                <a:extLst>
                  <a:ext uri="{FF2B5EF4-FFF2-40B4-BE49-F238E27FC236}">
                    <a16:creationId xmlns:a16="http://schemas.microsoft.com/office/drawing/2014/main" id="{381A3BBF-B947-F8B5-5480-73F0753C2B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775" y="773944"/>
                <a:ext cx="1440000" cy="11829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B8347F44-297B-D27A-FBB2-ED8C5C2519E5}"/>
                  </a:ext>
                </a:extLst>
              </p:cNvPr>
              <p:cNvSpPr/>
              <p:nvPr/>
            </p:nvSpPr>
            <p:spPr>
              <a:xfrm>
                <a:off x="2220886" y="3285128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∧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B8347F44-297B-D27A-FBB2-ED8C5C2519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886" y="3285128"/>
                <a:ext cx="1440000" cy="118296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p1">
                <a:extLst>
                  <a:ext uri="{FF2B5EF4-FFF2-40B4-BE49-F238E27FC236}">
                    <a16:creationId xmlns:a16="http://schemas.microsoft.com/office/drawing/2014/main" id="{C1EF2DEB-3973-7689-96F4-AEA838C4A75D}"/>
                  </a:ext>
                </a:extLst>
              </p:cNvPr>
              <p:cNvSpPr/>
              <p:nvPr/>
            </p:nvSpPr>
            <p:spPr>
              <a:xfrm>
                <a:off x="6674775" y="3285128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4" name="!!p1">
                <a:extLst>
                  <a:ext uri="{FF2B5EF4-FFF2-40B4-BE49-F238E27FC236}">
                    <a16:creationId xmlns:a16="http://schemas.microsoft.com/office/drawing/2014/main" id="{C1EF2DEB-3973-7689-96F4-AEA838C4A7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775" y="3285128"/>
                <a:ext cx="1440000" cy="118296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37F1CC-C5C4-6236-F4AE-6C81DA4B3599}"/>
              </a:ext>
            </a:extLst>
          </p:cNvPr>
          <p:cNvCxnSpPr>
            <a:cxnSpLocks/>
            <a:stCxn id="20" idx="4"/>
            <a:endCxn id="23" idx="0"/>
          </p:cNvCxnSpPr>
          <p:nvPr/>
        </p:nvCxnSpPr>
        <p:spPr>
          <a:xfrm>
            <a:off x="1815203" y="1956910"/>
            <a:ext cx="1125683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9F783A-723D-32A8-183F-7EDBDAD8A087}"/>
              </a:ext>
            </a:extLst>
          </p:cNvPr>
          <p:cNvCxnSpPr>
            <a:cxnSpLocks/>
            <a:stCxn id="21" idx="4"/>
            <a:endCxn id="23" idx="0"/>
          </p:cNvCxnSpPr>
          <p:nvPr/>
        </p:nvCxnSpPr>
        <p:spPr>
          <a:xfrm flipH="1">
            <a:off x="2940886" y="1956911"/>
            <a:ext cx="1125681" cy="1328217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98BC904-BF80-4EA7-A00C-78C19C422FE7}"/>
              </a:ext>
            </a:extLst>
          </p:cNvPr>
          <p:cNvCxnSpPr>
            <a:cxnSpLocks/>
            <a:stCxn id="22" idx="4"/>
            <a:endCxn id="24" idx="0"/>
          </p:cNvCxnSpPr>
          <p:nvPr/>
        </p:nvCxnSpPr>
        <p:spPr>
          <a:xfrm>
            <a:off x="7394775" y="1956909"/>
            <a:ext cx="0" cy="1328219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p1">
                <a:extLst>
                  <a:ext uri="{FF2B5EF4-FFF2-40B4-BE49-F238E27FC236}">
                    <a16:creationId xmlns:a16="http://schemas.microsoft.com/office/drawing/2014/main" id="{AD8CF9B0-5512-F499-EC74-56612FC28FF1}"/>
                  </a:ext>
                </a:extLst>
              </p:cNvPr>
              <p:cNvSpPr/>
              <p:nvPr/>
            </p:nvSpPr>
            <p:spPr>
              <a:xfrm>
                <a:off x="4352833" y="5463466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p1">
                <a:extLst>
                  <a:ext uri="{FF2B5EF4-FFF2-40B4-BE49-F238E27FC236}">
                    <a16:creationId xmlns:a16="http://schemas.microsoft.com/office/drawing/2014/main" id="{AD8CF9B0-5512-F499-EC74-56612FC28F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833" y="5463466"/>
                <a:ext cx="1440000" cy="1182965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749CCBF-546F-383C-D7DF-18731E64E429}"/>
              </a:ext>
            </a:extLst>
          </p:cNvPr>
          <p:cNvCxnSpPr>
            <a:cxnSpLocks/>
            <a:stCxn id="23" idx="4"/>
            <a:endCxn id="28" idx="0"/>
          </p:cNvCxnSpPr>
          <p:nvPr/>
        </p:nvCxnSpPr>
        <p:spPr>
          <a:xfrm>
            <a:off x="2940886" y="4468093"/>
            <a:ext cx="2131947" cy="995373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5232270-34C1-0ED7-FB48-626137D386E3}"/>
              </a:ext>
            </a:extLst>
          </p:cNvPr>
          <p:cNvCxnSpPr>
            <a:cxnSpLocks/>
            <a:stCxn id="24" idx="4"/>
            <a:endCxn id="28" idx="0"/>
          </p:cNvCxnSpPr>
          <p:nvPr/>
        </p:nvCxnSpPr>
        <p:spPr>
          <a:xfrm flipH="1">
            <a:off x="5072833" y="4468093"/>
            <a:ext cx="2321942" cy="995373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CD6A64C-C680-9014-6021-5B00F9339828}"/>
              </a:ext>
            </a:extLst>
          </p:cNvPr>
          <p:cNvCxnSpPr>
            <a:cxnSpLocks/>
            <a:stCxn id="28" idx="4"/>
          </p:cNvCxnSpPr>
          <p:nvPr/>
        </p:nvCxnSpPr>
        <p:spPr>
          <a:xfrm>
            <a:off x="5072833" y="6646431"/>
            <a:ext cx="0" cy="1239520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4E9E69BF-859A-0036-E07A-D190A2E2D75E}"/>
                  </a:ext>
                </a:extLst>
              </p:cNvPr>
              <p:cNvSpPr/>
              <p:nvPr/>
            </p:nvSpPr>
            <p:spPr>
              <a:xfrm>
                <a:off x="3624286" y="7974648"/>
                <a:ext cx="2897093" cy="11829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4E9E69BF-859A-0036-E07A-D190A2E2D7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286" y="7974648"/>
                <a:ext cx="2897093" cy="118296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7B37B5DA-907A-2579-7CAC-7504CADEEBFD}"/>
                  </a:ext>
                </a:extLst>
              </p:cNvPr>
              <p:cNvSpPr/>
              <p:nvPr/>
            </p:nvSpPr>
            <p:spPr>
              <a:xfrm>
                <a:off x="2426467" y="4965779"/>
                <a:ext cx="1028837" cy="11829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7B37B5DA-907A-2579-7CAC-7504CADEEB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467" y="4965779"/>
                <a:ext cx="1028837" cy="118296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874B93F-2971-62B0-81C5-4372FBEAA52B}"/>
                  </a:ext>
                </a:extLst>
              </p:cNvPr>
              <p:cNvSpPr/>
              <p:nvPr/>
            </p:nvSpPr>
            <p:spPr>
              <a:xfrm>
                <a:off x="6317863" y="4965779"/>
                <a:ext cx="1028837" cy="11829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874B93F-2971-62B0-81C5-4372FBEAA5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863" y="4965779"/>
                <a:ext cx="1028837" cy="118296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6D4311BE-6997-0BF1-7547-4278933E85D8}"/>
                  </a:ext>
                </a:extLst>
              </p:cNvPr>
              <p:cNvSpPr/>
              <p:nvPr/>
            </p:nvSpPr>
            <p:spPr>
              <a:xfrm>
                <a:off x="9476511" y="588772"/>
                <a:ext cx="6213762" cy="273627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6D4311BE-6997-0BF1-7547-4278933E85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511" y="588772"/>
                <a:ext cx="6213762" cy="273627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7E289D66-ED77-39A0-D0C5-1E571F155E8C}"/>
                  </a:ext>
                </a:extLst>
              </p:cNvPr>
              <p:cNvSpPr/>
              <p:nvPr/>
            </p:nvSpPr>
            <p:spPr>
              <a:xfrm>
                <a:off x="9396847" y="8566130"/>
                <a:ext cx="6587822" cy="440323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8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 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9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 </m:t>
                      </m:r>
                      <m:acc>
                        <m:accPr>
                          <m:chr m:val="̅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10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7E289D66-ED77-39A0-D0C5-1E571F155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847" y="8566130"/>
                <a:ext cx="6587822" cy="440323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7198002-6615-6F40-1ABC-65E4A36BAD17}"/>
                  </a:ext>
                </a:extLst>
              </p:cNvPr>
              <p:cNvSpPr/>
              <p:nvPr/>
            </p:nvSpPr>
            <p:spPr>
              <a:xfrm>
                <a:off x="9289481" y="3795991"/>
                <a:ext cx="6587822" cy="440323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6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7198002-6615-6F40-1ABC-65E4A36BAD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481" y="3795991"/>
                <a:ext cx="6587822" cy="440323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F735E288-9144-CE5F-0C89-092A4D389E9F}"/>
                  </a:ext>
                </a:extLst>
              </p:cNvPr>
              <p:cNvSpPr/>
              <p:nvPr/>
            </p:nvSpPr>
            <p:spPr>
              <a:xfrm>
                <a:off x="16468901" y="1168796"/>
                <a:ext cx="6819896" cy="103658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11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F735E288-9144-CE5F-0C89-092A4D389E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8901" y="1168796"/>
                <a:ext cx="6819896" cy="1036585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6112384-2AAF-E7A6-7F96-247457F7BB5C}"/>
              </a:ext>
            </a:extLst>
          </p:cNvPr>
          <p:cNvSpPr/>
          <p:nvPr/>
        </p:nvSpPr>
        <p:spPr>
          <a:xfrm>
            <a:off x="20384028" y="1502883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237D148C-2BB3-B5E6-DF80-064DFF104179}"/>
                  </a:ext>
                </a:extLst>
              </p:cNvPr>
              <p:cNvSpPr/>
              <p:nvPr/>
            </p:nvSpPr>
            <p:spPr>
              <a:xfrm>
                <a:off x="16468901" y="2621018"/>
                <a:ext cx="6819896" cy="213842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This clause ensure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𝑦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=1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237D148C-2BB3-B5E6-DF80-064DFF1041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8901" y="2621018"/>
                <a:ext cx="6819896" cy="2138421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5929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1E6C4-7477-9ABA-560C-DB66EDB30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p1">
                <a:extLst>
                  <a:ext uri="{FF2B5EF4-FFF2-40B4-BE49-F238E27FC236}">
                    <a16:creationId xmlns:a16="http://schemas.microsoft.com/office/drawing/2014/main" id="{7BDE76B9-F7E7-7878-A9C9-920C26EC0AAE}"/>
                  </a:ext>
                </a:extLst>
              </p:cNvPr>
              <p:cNvSpPr/>
              <p:nvPr/>
            </p:nvSpPr>
            <p:spPr>
              <a:xfrm>
                <a:off x="1095203" y="773945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p1">
                <a:extLst>
                  <a:ext uri="{FF2B5EF4-FFF2-40B4-BE49-F238E27FC236}">
                    <a16:creationId xmlns:a16="http://schemas.microsoft.com/office/drawing/2014/main" id="{7BDE76B9-F7E7-7878-A9C9-920C26EC0A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03" y="773945"/>
                <a:ext cx="1440000" cy="118296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p1">
                <a:extLst>
                  <a:ext uri="{FF2B5EF4-FFF2-40B4-BE49-F238E27FC236}">
                    <a16:creationId xmlns:a16="http://schemas.microsoft.com/office/drawing/2014/main" id="{A7968BC4-4C75-6142-30EA-B6AEB60EBABE}"/>
                  </a:ext>
                </a:extLst>
              </p:cNvPr>
              <p:cNvSpPr/>
              <p:nvPr/>
            </p:nvSpPr>
            <p:spPr>
              <a:xfrm>
                <a:off x="3346567" y="773946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p1">
                <a:extLst>
                  <a:ext uri="{FF2B5EF4-FFF2-40B4-BE49-F238E27FC236}">
                    <a16:creationId xmlns:a16="http://schemas.microsoft.com/office/drawing/2014/main" id="{A7968BC4-4C75-6142-30EA-B6AEB60EBA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567" y="773946"/>
                <a:ext cx="1440000" cy="118296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p1">
                <a:extLst>
                  <a:ext uri="{FF2B5EF4-FFF2-40B4-BE49-F238E27FC236}">
                    <a16:creationId xmlns:a16="http://schemas.microsoft.com/office/drawing/2014/main" id="{6BA5B1C4-028F-F195-056D-51734C9F28CC}"/>
                  </a:ext>
                </a:extLst>
              </p:cNvPr>
              <p:cNvSpPr/>
              <p:nvPr/>
            </p:nvSpPr>
            <p:spPr>
              <a:xfrm>
                <a:off x="6674775" y="773944"/>
                <a:ext cx="1440000" cy="11829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0" cap="flat" cmpd="sng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p1">
                <a:extLst>
                  <a:ext uri="{FF2B5EF4-FFF2-40B4-BE49-F238E27FC236}">
                    <a16:creationId xmlns:a16="http://schemas.microsoft.com/office/drawing/2014/main" id="{6BA5B1C4-028F-F195-056D-51734C9F28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775" y="773944"/>
                <a:ext cx="1440000" cy="118296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5019173C-86F2-9FAA-176D-F53B29E2EB44}"/>
                  </a:ext>
                </a:extLst>
              </p:cNvPr>
              <p:cNvSpPr/>
              <p:nvPr/>
            </p:nvSpPr>
            <p:spPr>
              <a:xfrm>
                <a:off x="2220886" y="3285128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∧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p1">
                <a:extLst>
                  <a:ext uri="{FF2B5EF4-FFF2-40B4-BE49-F238E27FC236}">
                    <a16:creationId xmlns:a16="http://schemas.microsoft.com/office/drawing/2014/main" id="{5019173C-86F2-9FAA-176D-F53B29E2EB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886" y="3285128"/>
                <a:ext cx="1440000" cy="118296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p1">
                <a:extLst>
                  <a:ext uri="{FF2B5EF4-FFF2-40B4-BE49-F238E27FC236}">
                    <a16:creationId xmlns:a16="http://schemas.microsoft.com/office/drawing/2014/main" id="{AECCA8D0-06D9-E297-45B4-CC56D791D12A}"/>
                  </a:ext>
                </a:extLst>
              </p:cNvPr>
              <p:cNvSpPr/>
              <p:nvPr/>
            </p:nvSpPr>
            <p:spPr>
              <a:xfrm>
                <a:off x="6674775" y="3285128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¬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4" name="!!p1">
                <a:extLst>
                  <a:ext uri="{FF2B5EF4-FFF2-40B4-BE49-F238E27FC236}">
                    <a16:creationId xmlns:a16="http://schemas.microsoft.com/office/drawing/2014/main" id="{AECCA8D0-06D9-E297-45B4-CC56D791D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775" y="3285128"/>
                <a:ext cx="1440000" cy="118296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DA4FACA-75ED-2215-BC6B-0D95F9534359}"/>
              </a:ext>
            </a:extLst>
          </p:cNvPr>
          <p:cNvCxnSpPr>
            <a:cxnSpLocks/>
            <a:stCxn id="20" idx="4"/>
            <a:endCxn id="23" idx="0"/>
          </p:cNvCxnSpPr>
          <p:nvPr/>
        </p:nvCxnSpPr>
        <p:spPr>
          <a:xfrm>
            <a:off x="1815203" y="1956910"/>
            <a:ext cx="1125683" cy="132821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6D22211-0E8E-7B0D-4869-82539DC1B605}"/>
              </a:ext>
            </a:extLst>
          </p:cNvPr>
          <p:cNvCxnSpPr>
            <a:cxnSpLocks/>
            <a:stCxn id="21" idx="4"/>
            <a:endCxn id="23" idx="0"/>
          </p:cNvCxnSpPr>
          <p:nvPr/>
        </p:nvCxnSpPr>
        <p:spPr>
          <a:xfrm flipH="1">
            <a:off x="2940886" y="1956911"/>
            <a:ext cx="1125681" cy="1328217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F751AB-8C29-7D34-6B00-81718A283EDE}"/>
              </a:ext>
            </a:extLst>
          </p:cNvPr>
          <p:cNvCxnSpPr>
            <a:cxnSpLocks/>
            <a:stCxn id="22" idx="4"/>
            <a:endCxn id="24" idx="0"/>
          </p:cNvCxnSpPr>
          <p:nvPr/>
        </p:nvCxnSpPr>
        <p:spPr>
          <a:xfrm>
            <a:off x="7394775" y="1956909"/>
            <a:ext cx="0" cy="1328219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p1">
                <a:extLst>
                  <a:ext uri="{FF2B5EF4-FFF2-40B4-BE49-F238E27FC236}">
                    <a16:creationId xmlns:a16="http://schemas.microsoft.com/office/drawing/2014/main" id="{DBCE7CF4-D648-06DC-9F74-14E9AD4BD263}"/>
                  </a:ext>
                </a:extLst>
              </p:cNvPr>
              <p:cNvSpPr/>
              <p:nvPr/>
            </p:nvSpPr>
            <p:spPr>
              <a:xfrm>
                <a:off x="4352833" y="5463466"/>
                <a:ext cx="1440000" cy="118296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p1">
                <a:extLst>
                  <a:ext uri="{FF2B5EF4-FFF2-40B4-BE49-F238E27FC236}">
                    <a16:creationId xmlns:a16="http://schemas.microsoft.com/office/drawing/2014/main" id="{DBCE7CF4-D648-06DC-9F74-14E9AD4BD2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833" y="5463466"/>
                <a:ext cx="1440000" cy="1182965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chemeClr val="accent4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05557D-36CA-1EF1-EC7F-85E953A824C5}"/>
              </a:ext>
            </a:extLst>
          </p:cNvPr>
          <p:cNvCxnSpPr>
            <a:cxnSpLocks/>
            <a:stCxn id="23" idx="4"/>
            <a:endCxn id="28" idx="0"/>
          </p:cNvCxnSpPr>
          <p:nvPr/>
        </p:nvCxnSpPr>
        <p:spPr>
          <a:xfrm>
            <a:off x="2940886" y="4468093"/>
            <a:ext cx="2131947" cy="995373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915D266-65AB-8DAF-DA33-1E84E1493467}"/>
              </a:ext>
            </a:extLst>
          </p:cNvPr>
          <p:cNvCxnSpPr>
            <a:cxnSpLocks/>
            <a:stCxn id="24" idx="4"/>
            <a:endCxn id="28" idx="0"/>
          </p:cNvCxnSpPr>
          <p:nvPr/>
        </p:nvCxnSpPr>
        <p:spPr>
          <a:xfrm flipH="1">
            <a:off x="5072833" y="4468093"/>
            <a:ext cx="2321942" cy="995373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A735A61-0137-A2B9-D3EC-63A444DAE629}"/>
              </a:ext>
            </a:extLst>
          </p:cNvPr>
          <p:cNvCxnSpPr>
            <a:cxnSpLocks/>
            <a:stCxn id="28" idx="4"/>
          </p:cNvCxnSpPr>
          <p:nvPr/>
        </p:nvCxnSpPr>
        <p:spPr>
          <a:xfrm>
            <a:off x="5072833" y="6646431"/>
            <a:ext cx="0" cy="1239520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09340A28-916D-05A5-6108-6C0B30E9F3C6}"/>
                  </a:ext>
                </a:extLst>
              </p:cNvPr>
              <p:cNvSpPr/>
              <p:nvPr/>
            </p:nvSpPr>
            <p:spPr>
              <a:xfrm>
                <a:off x="3624286" y="7974648"/>
                <a:ext cx="2897093" cy="11829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09340A28-916D-05A5-6108-6C0B30E9F3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286" y="7974648"/>
                <a:ext cx="2897093" cy="118296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5C74340-8E67-B208-59F2-5C6FC8DA9E86}"/>
                  </a:ext>
                </a:extLst>
              </p:cNvPr>
              <p:cNvSpPr/>
              <p:nvPr/>
            </p:nvSpPr>
            <p:spPr>
              <a:xfrm>
                <a:off x="2426467" y="4965779"/>
                <a:ext cx="1028837" cy="11829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5C74340-8E67-B208-59F2-5C6FC8DA9E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467" y="4965779"/>
                <a:ext cx="1028837" cy="118296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F37412C-4CC6-884E-919F-8C1522216F14}"/>
                  </a:ext>
                </a:extLst>
              </p:cNvPr>
              <p:cNvSpPr/>
              <p:nvPr/>
            </p:nvSpPr>
            <p:spPr>
              <a:xfrm>
                <a:off x="6317863" y="4965779"/>
                <a:ext cx="1028837" cy="11829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F37412C-4CC6-884E-919F-8C1522216F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863" y="4965779"/>
                <a:ext cx="1028837" cy="118296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D8DD5413-3474-B6C0-63E0-297971BA0B44}"/>
                  </a:ext>
                </a:extLst>
              </p:cNvPr>
              <p:cNvSpPr/>
              <p:nvPr/>
            </p:nvSpPr>
            <p:spPr>
              <a:xfrm>
                <a:off x="9476511" y="588772"/>
                <a:ext cx="6213762" cy="273627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D8DD5413-3474-B6C0-63E0-297971BA0B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511" y="588772"/>
                <a:ext cx="6213762" cy="273627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946446E-0AEB-2B44-A992-36F3FC8D14F0}"/>
                  </a:ext>
                </a:extLst>
              </p:cNvPr>
              <p:cNvSpPr/>
              <p:nvPr/>
            </p:nvSpPr>
            <p:spPr>
              <a:xfrm>
                <a:off x="9396847" y="8566130"/>
                <a:ext cx="6587822" cy="440323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8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 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9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 </m:t>
                      </m:r>
                      <m:acc>
                        <m:accPr>
                          <m:chr m:val="̅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10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946446E-0AEB-2B44-A992-36F3FC8D14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847" y="8566130"/>
                <a:ext cx="6587822" cy="440323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3D820B7-D6C3-06CC-94C5-99194CA2BA67}"/>
                  </a:ext>
                </a:extLst>
              </p:cNvPr>
              <p:cNvSpPr/>
              <p:nvPr/>
            </p:nvSpPr>
            <p:spPr>
              <a:xfrm>
                <a:off x="9289481" y="3795991"/>
                <a:ext cx="6587822" cy="440323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6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3D820B7-D6C3-06CC-94C5-99194CA2B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481" y="3795991"/>
                <a:ext cx="6587822" cy="440323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989A5E9-DDF2-82E1-D646-78FB3F93AB2B}"/>
                  </a:ext>
                </a:extLst>
              </p:cNvPr>
              <p:cNvSpPr/>
              <p:nvPr/>
            </p:nvSpPr>
            <p:spPr>
              <a:xfrm>
                <a:off x="16468901" y="1168796"/>
                <a:ext cx="6819896" cy="103658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11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989A5E9-DDF2-82E1-D646-78FB3F93AB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8901" y="1168796"/>
                <a:ext cx="6819896" cy="1036585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9797DF1-1B19-BA44-233D-74B97F88BCE7}"/>
              </a:ext>
            </a:extLst>
          </p:cNvPr>
          <p:cNvSpPr/>
          <p:nvPr/>
        </p:nvSpPr>
        <p:spPr>
          <a:xfrm>
            <a:off x="20384028" y="1502883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0BFBB31-1ACD-0178-AEF3-A99A52A8E52A}"/>
              </a:ext>
            </a:extLst>
          </p:cNvPr>
          <p:cNvSpPr/>
          <p:nvPr/>
        </p:nvSpPr>
        <p:spPr>
          <a:xfrm>
            <a:off x="14696737" y="10134264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3BA7913-ACC1-0608-8DDD-C6B1E56F315B}"/>
              </a:ext>
            </a:extLst>
          </p:cNvPr>
          <p:cNvSpPr/>
          <p:nvPr/>
        </p:nvSpPr>
        <p:spPr>
          <a:xfrm>
            <a:off x="14821428" y="11929410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0EB947D-F642-EDD4-F816-76E0E4B3B9B9}"/>
              </a:ext>
            </a:extLst>
          </p:cNvPr>
          <p:cNvSpPr/>
          <p:nvPr/>
        </p:nvSpPr>
        <p:spPr>
          <a:xfrm>
            <a:off x="13124246" y="9244512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020FB7C-5E5F-A799-4AAD-6400DF5993F6}"/>
              </a:ext>
            </a:extLst>
          </p:cNvPr>
          <p:cNvSpPr/>
          <p:nvPr/>
        </p:nvSpPr>
        <p:spPr>
          <a:xfrm>
            <a:off x="13812652" y="1330400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1573BC8-BFD1-0551-2BF3-B7EAF1CCE77C}"/>
              </a:ext>
            </a:extLst>
          </p:cNvPr>
          <p:cNvSpPr/>
          <p:nvPr/>
        </p:nvSpPr>
        <p:spPr>
          <a:xfrm>
            <a:off x="12313568" y="2209142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B501690-8C8A-7FB4-94CA-0471C6F8B4ED}"/>
              </a:ext>
            </a:extLst>
          </p:cNvPr>
          <p:cNvSpPr/>
          <p:nvPr/>
        </p:nvSpPr>
        <p:spPr>
          <a:xfrm>
            <a:off x="14821428" y="11044591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A17C88-91CA-0309-A63B-7A7416FA5C16}"/>
              </a:ext>
            </a:extLst>
          </p:cNvPr>
          <p:cNvSpPr/>
          <p:nvPr/>
        </p:nvSpPr>
        <p:spPr>
          <a:xfrm>
            <a:off x="14567032" y="6198836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5EE1F0D-3147-4C35-067A-18A5B79FEBDD}"/>
              </a:ext>
            </a:extLst>
          </p:cNvPr>
          <p:cNvSpPr/>
          <p:nvPr/>
        </p:nvSpPr>
        <p:spPr>
          <a:xfrm>
            <a:off x="14567032" y="5377044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F35326B-9150-3967-4D1E-79DF50A6C94F}"/>
              </a:ext>
            </a:extLst>
          </p:cNvPr>
          <p:cNvSpPr/>
          <p:nvPr/>
        </p:nvSpPr>
        <p:spPr>
          <a:xfrm>
            <a:off x="14567032" y="4408098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CF8B4DD-6DA8-6135-E024-FE61AE1DC263}"/>
              </a:ext>
            </a:extLst>
          </p:cNvPr>
          <p:cNvSpPr/>
          <p:nvPr/>
        </p:nvSpPr>
        <p:spPr>
          <a:xfrm>
            <a:off x="11559188" y="7266191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6EC6EAF-057F-6114-94E4-F58E92697410}"/>
              </a:ext>
            </a:extLst>
          </p:cNvPr>
          <p:cNvSpPr/>
          <p:nvPr/>
        </p:nvSpPr>
        <p:spPr>
          <a:xfrm>
            <a:off x="7017585" y="214197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0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2AB598F-C929-93B6-C200-F431B9952520}"/>
              </a:ext>
            </a:extLst>
          </p:cNvPr>
          <p:cNvSpPr/>
          <p:nvPr/>
        </p:nvSpPr>
        <p:spPr>
          <a:xfrm>
            <a:off x="3660886" y="160768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457A2C5-287C-7584-B2BC-242AA6A1CCA4}"/>
              </a:ext>
            </a:extLst>
          </p:cNvPr>
          <p:cNvSpPr/>
          <p:nvPr/>
        </p:nvSpPr>
        <p:spPr>
          <a:xfrm>
            <a:off x="1438013" y="134747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0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1F0D41F-6694-24B4-C886-922598BAFF43}"/>
              </a:ext>
            </a:extLst>
          </p:cNvPr>
          <p:cNvSpPr/>
          <p:nvPr/>
        </p:nvSpPr>
        <p:spPr>
          <a:xfrm>
            <a:off x="4695642" y="9347838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3E01B71-2B12-43F6-1A75-7D3CEA0BF55C}"/>
              </a:ext>
            </a:extLst>
          </p:cNvPr>
          <p:cNvSpPr/>
          <p:nvPr/>
        </p:nvSpPr>
        <p:spPr>
          <a:xfrm>
            <a:off x="2563695" y="6403975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0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B466528-AAAB-1F25-9D60-CCBAAE170EE5}"/>
              </a:ext>
            </a:extLst>
          </p:cNvPr>
          <p:cNvSpPr/>
          <p:nvPr/>
        </p:nvSpPr>
        <p:spPr>
          <a:xfrm>
            <a:off x="6450401" y="6432378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427474C3-18EC-99C3-734E-D6759A6F01E3}"/>
                  </a:ext>
                </a:extLst>
              </p:cNvPr>
              <p:cNvSpPr/>
              <p:nvPr/>
            </p:nvSpPr>
            <p:spPr>
              <a:xfrm>
                <a:off x="16800039" y="2479964"/>
                <a:ext cx="6587822" cy="944944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We need to ensure the the output of each gate is valid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Take any one gate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chemeClr val="accent6"/>
                    </a:solidFill>
                    <a:latin typeface="Bradley Hand" pitchFamily="2" charset="77"/>
                    <a:sym typeface="Helvetica Neue Medium"/>
                  </a:rPr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𝑦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4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4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∧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chemeClr val="accent6"/>
                    </a:solidFill>
                    <a:latin typeface="Bradley Hand" pitchFamily="2" charset="77"/>
                    <a:sym typeface="Helvetica Neue Medium"/>
                  </a:rPr>
                  <a:t>?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Yes, else one of the clause corresponding to this AND gate will not be satisfied</a:t>
                </a:r>
              </a:p>
            </p:txBody>
          </p:sp>
        </mc:Choice>
        <mc:Fallback xmlns="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427474C3-18EC-99C3-734E-D6759A6F01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0039" y="2479964"/>
                <a:ext cx="6587822" cy="9449446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61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288BD-1B48-2FA1-9905-09477AF35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AD12936-9099-5E69-3C86-572F8E34E219}"/>
              </a:ext>
            </a:extLst>
          </p:cNvPr>
          <p:cNvSpPr/>
          <p:nvPr/>
        </p:nvSpPr>
        <p:spPr>
          <a:xfrm>
            <a:off x="353291" y="565932"/>
            <a:ext cx="23171727" cy="234352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The SAT instance is satisfiable,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iff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the Circuit satisfiability instance is a Yes instance. 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3134EA-137C-24D7-7076-3BDE3D235EA8}"/>
              </a:ext>
            </a:extLst>
          </p:cNvPr>
          <p:cNvSpPr/>
          <p:nvPr/>
        </p:nvSpPr>
        <p:spPr>
          <a:xfrm>
            <a:off x="353290" y="3357623"/>
            <a:ext cx="23171727" cy="234352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 SAT instance is satisfiable, then the Circuit satisfiability instance is a Yes instance. 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5F77A2C-B544-A926-D359-7DC7D95F8C7F}"/>
              </a:ext>
            </a:extLst>
          </p:cNvPr>
          <p:cNvSpPr/>
          <p:nvPr/>
        </p:nvSpPr>
        <p:spPr>
          <a:xfrm>
            <a:off x="353289" y="6294787"/>
            <a:ext cx="23171727" cy="234352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 Circuit satisfiability instance is a Yes instance, then the SAT instance is satisfiable.</a:t>
            </a:r>
          </a:p>
        </p:txBody>
      </p:sp>
    </p:spTree>
    <p:extLst>
      <p:ext uri="{BB962C8B-B14F-4D97-AF65-F5344CB8AC3E}">
        <p14:creationId xmlns:p14="http://schemas.microsoft.com/office/powerpoint/2010/main" val="3808860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E8225-264D-5BCE-6A09-F1518F2C3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264C0E75-E6A5-6898-EA4C-1F1C1756B9F2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Another Example: Suspicious User Problem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2604646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">
                <a:extLst>
                  <a:ext uri="{FF2B5EF4-FFF2-40B4-BE49-F238E27FC236}">
                    <a16:creationId xmlns:a16="http://schemas.microsoft.com/office/drawing/2014/main" id="{9B9CF0C2-FEC4-2EF9-F43E-EC795CB0FB2D}"/>
                  </a:ext>
                </a:extLst>
              </p:cNvPr>
              <p:cNvSpPr/>
              <p:nvPr/>
            </p:nvSpPr>
            <p:spPr>
              <a:xfrm>
                <a:off x="694767" y="670214"/>
                <a:ext cx="22994466" cy="735156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You are administrator of a bank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You have access to the website logs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 logs are of the form: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			(User: x, time: 12:45 pm,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www.bank.com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/secret)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We say that there is an attack on the bank if there are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users that access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specific websites of the bank over some time period </a:t>
                </a:r>
              </a:p>
            </p:txBody>
          </p:sp>
        </mc:Choice>
        <mc:Fallback xmlns="">
          <p:sp>
            <p:nvSpPr>
              <p:cNvPr id="2" name="!!box">
                <a:extLst>
                  <a:ext uri="{FF2B5EF4-FFF2-40B4-BE49-F238E27FC236}">
                    <a16:creationId xmlns:a16="http://schemas.microsoft.com/office/drawing/2014/main" id="{9B9CF0C2-FEC4-2EF9-F43E-EC795CB0FB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67" y="670214"/>
                <a:ext cx="22994466" cy="7351567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327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07523-9520-F446-B44A-9C5C176D5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71BCDBE6-F6FA-4F10-F90A-2DED7EB6895F}"/>
              </a:ext>
            </a:extLst>
          </p:cNvPr>
          <p:cNvSpPr/>
          <p:nvPr/>
        </p:nvSpPr>
        <p:spPr>
          <a:xfrm>
            <a:off x="694767" y="670214"/>
            <a:ext cx="15328016" cy="1001164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a, time: 12:45 pm, www.bank.com/secret1)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b, time: 12:45 pm, www.bank.com/open1)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c, time: 12:45 pm, www.bank.com/secret1)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d, time: 12:45 pm, www.bank.com/open2)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e, time: 12:45 pm, www.bank.com/ open1)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b, time: 12:45 pm, www.bank.com/secret2)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b, time: 12:45 pm, www.bank.com/open3)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e, time: 12:45 pm, www.bank.com/secret2)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f, time: 12:45 pm, www.bank.com/open4)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a, time: 12:45 pm, www.bank.com/open5)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b, time: 12:45 pm, www.bank.com/open1)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d, time: 12:45 pm, www.bank.com/secret3)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d, time: 12:45 pm, www.bank.com/open2)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1761B27-E0BA-D076-8914-F78380239E3F}"/>
                  </a:ext>
                </a:extLst>
              </p:cNvPr>
              <p:cNvSpPr/>
              <p:nvPr/>
            </p:nvSpPr>
            <p:spPr>
              <a:xfrm>
                <a:off x="16572811" y="1293487"/>
                <a:ext cx="6819896" cy="103658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𝑘</m:t>
                      </m:r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=2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1761B27-E0BA-D076-8914-F78380239E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2811" y="1293487"/>
                <a:ext cx="6819896" cy="103658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C4F6678-0961-C684-0CA5-EE98812CCFC4}"/>
              </a:ext>
            </a:extLst>
          </p:cNvPr>
          <p:cNvSpPr/>
          <p:nvPr/>
        </p:nvSpPr>
        <p:spPr>
          <a:xfrm>
            <a:off x="16572810" y="3253905"/>
            <a:ext cx="7116423" cy="478865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Are there at most 2 users that have accessed three websites over some minutes?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23FF8C-697F-9C2A-3E40-669C9068D5D0}"/>
              </a:ext>
            </a:extLst>
          </p:cNvPr>
          <p:cNvSpPr/>
          <p:nvPr/>
        </p:nvSpPr>
        <p:spPr>
          <a:xfrm>
            <a:off x="16572809" y="8373161"/>
            <a:ext cx="7116423" cy="135273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00989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AC2D1-6D15-79F2-4577-EBC49D4EE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2FB4231-0C29-C260-B57B-BB57A9A094C5}"/>
              </a:ext>
            </a:extLst>
          </p:cNvPr>
          <p:cNvSpPr/>
          <p:nvPr/>
        </p:nvSpPr>
        <p:spPr>
          <a:xfrm>
            <a:off x="694767" y="670214"/>
            <a:ext cx="15328016" cy="1001164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a, time: 12:45 pm, www.bank.com/secret1)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b, time: 12:45 pm, www.bank.com/open1)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c, time: 12:45 pm, www.bank.com/secret1)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d, time: 12:45 pm, www.bank.com/open2)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e, time: 12:45 pm, www.bank.com/ open1)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b, time: 12:45 pm, www.bank.com/secret2)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b, time: 12:45 pm, www.bank.com/open3)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e, time: 12:45 pm, www.bank.com/secret2)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f, time: 12:45 pm, www.bank.com/open4)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a, time: 12:45 pm, www.bank.com/open5)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b, time: 12:45 pm, www.bank.com/open1)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d, time: 12:45 pm, www.bank.com/secret3)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(User: d, time: 12:45 pm, www.bank.com/open2)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3BBFFD24-F803-C5A2-65B4-E88F5891FA50}"/>
                  </a:ext>
                </a:extLst>
              </p:cNvPr>
              <p:cNvSpPr/>
              <p:nvPr/>
            </p:nvSpPr>
            <p:spPr>
              <a:xfrm>
                <a:off x="16572811" y="1293487"/>
                <a:ext cx="6819896" cy="103658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𝑘</m:t>
                      </m:r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=3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3BBFFD24-F803-C5A2-65B4-E88F5891FA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2811" y="1293487"/>
                <a:ext cx="6819896" cy="103658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1C5A696-4332-3F2B-BBEC-651653B1AFBC}"/>
              </a:ext>
            </a:extLst>
          </p:cNvPr>
          <p:cNvSpPr/>
          <p:nvPr/>
        </p:nvSpPr>
        <p:spPr>
          <a:xfrm>
            <a:off x="16572810" y="3253905"/>
            <a:ext cx="7116423" cy="478865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Are there at most 2 users that have accessed three websites over some minutes?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9C62EF8-1D9C-D998-8C93-28FF9D6200F9}"/>
              </a:ext>
            </a:extLst>
          </p:cNvPr>
          <p:cNvSpPr/>
          <p:nvPr/>
        </p:nvSpPr>
        <p:spPr>
          <a:xfrm>
            <a:off x="16572809" y="8373161"/>
            <a:ext cx="7116423" cy="135273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Yes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193EAC4-BC77-0177-3CC1-3F2650365FD1}"/>
              </a:ext>
            </a:extLst>
          </p:cNvPr>
          <p:cNvSpPr/>
          <p:nvPr/>
        </p:nvSpPr>
        <p:spPr>
          <a:xfrm>
            <a:off x="694767" y="11385928"/>
            <a:ext cx="22994465" cy="141006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/>
                </a:solidFill>
                <a:latin typeface="Bradley Hand" pitchFamily="2" charset="77"/>
                <a:sym typeface="Helvetica Neue Medium"/>
              </a:rPr>
              <a:t>Show that Suspicious User Problem (SUP) is NP-Complete</a:t>
            </a:r>
          </a:p>
        </p:txBody>
      </p:sp>
    </p:spTree>
    <p:extLst>
      <p:ext uri="{BB962C8B-B14F-4D97-AF65-F5344CB8AC3E}">
        <p14:creationId xmlns:p14="http://schemas.microsoft.com/office/powerpoint/2010/main" val="93101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3A8F8-5DBB-E93D-88CA-184DD8C3B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FAD7770-45BA-5D5B-6A9C-F4CBE02A8A0E}"/>
              </a:ext>
            </a:extLst>
          </p:cNvPr>
          <p:cNvSpPr/>
          <p:nvPr/>
        </p:nvSpPr>
        <p:spPr>
          <a:xfrm>
            <a:off x="694767" y="807983"/>
            <a:ext cx="22994465" cy="141006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/>
                </a:solidFill>
                <a:latin typeface="Bradley Hand" pitchFamily="2" charset="77"/>
                <a:sym typeface="Helvetica Neue Medium"/>
              </a:rPr>
              <a:t>Show that Suspicious User Problem (SUP) is NP-Complete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C20CFE92-7BBC-DF1E-556B-84FB1B4AFA2D}"/>
                  </a:ext>
                </a:extLst>
              </p:cNvPr>
              <p:cNvSpPr/>
              <p:nvPr/>
            </p:nvSpPr>
            <p:spPr>
              <a:xfrm>
                <a:off x="694767" y="2602924"/>
                <a:ext cx="22994466" cy="504478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To show this, we need to show two things: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SUP is in NP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Take any NP-Complete Problem X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SUP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C20CFE92-7BBC-DF1E-556B-84FB1B4AFA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67" y="2602924"/>
                <a:ext cx="22994466" cy="50447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A905D8-470D-EC28-13FE-003641036E40}"/>
              </a:ext>
            </a:extLst>
          </p:cNvPr>
          <p:cNvSpPr/>
          <p:nvPr/>
        </p:nvSpPr>
        <p:spPr>
          <a:xfrm>
            <a:off x="694766" y="9065291"/>
            <a:ext cx="22994465" cy="3842725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Its easy to see that SUP is in NP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6"/>
                </a:solidFill>
                <a:latin typeface="Bradley Hand" pitchFamily="2" charset="77"/>
                <a:sym typeface="Helvetica Neue Medium"/>
              </a:rPr>
              <a:t>What known NP-Complete problem will you choose?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  <a:sym typeface="Helvetica Neue Medium"/>
              </a:rPr>
              <a:t>Vertex Cover (VC)</a:t>
            </a:r>
          </a:p>
        </p:txBody>
      </p:sp>
    </p:spTree>
    <p:extLst>
      <p:ext uri="{BB962C8B-B14F-4D97-AF65-F5344CB8AC3E}">
        <p14:creationId xmlns:p14="http://schemas.microsoft.com/office/powerpoint/2010/main" val="1231431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F8B16A0-BCB8-926C-54AA-B2FC902D98F2}"/>
              </a:ext>
            </a:extLst>
          </p:cNvPr>
          <p:cNvSpPr/>
          <p:nvPr/>
        </p:nvSpPr>
        <p:spPr>
          <a:xfrm>
            <a:off x="684684" y="408137"/>
            <a:ext cx="23014631" cy="597333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You are working in a company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Your boss gives you a new problem X and asks you to find an efficient solution to this problem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You think about it for a month but are unable to solve it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one day, you come to know why you are not able to solve the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63650E34-680D-BE25-0BEF-F1D151E51B50}"/>
                  </a:ext>
                </a:extLst>
              </p:cNvPr>
              <p:cNvSpPr/>
              <p:nvPr/>
            </p:nvSpPr>
            <p:spPr>
              <a:xfrm>
                <a:off x="684684" y="6858000"/>
                <a:ext cx="23014631" cy="145666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You show that Vertex 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X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63650E34-680D-BE25-0BEF-F1D151E51B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6858000"/>
                <a:ext cx="23014631" cy="145666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5284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41EF1-CE9C-7FA0-08C7-C77E7BF5E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B375742-7B56-844B-AC40-411D4ED5CF1D}"/>
              </a:ext>
            </a:extLst>
          </p:cNvPr>
          <p:cNvSpPr/>
          <p:nvPr/>
        </p:nvSpPr>
        <p:spPr>
          <a:xfrm>
            <a:off x="694767" y="807983"/>
            <a:ext cx="22994465" cy="141006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/>
                </a:solidFill>
                <a:latin typeface="Bradley Hand" pitchFamily="2" charset="77"/>
                <a:sym typeface="Helvetica Neue Medium"/>
              </a:rPr>
              <a:t>Show that Suspicious User Problem (SUP) is NP-Complete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">
                <a:extLst>
                  <a:ext uri="{FF2B5EF4-FFF2-40B4-BE49-F238E27FC236}">
                    <a16:creationId xmlns:a16="http://schemas.microsoft.com/office/drawing/2014/main" id="{ED4B37DD-49B0-6EE9-8552-850955CD44FF}"/>
                  </a:ext>
                </a:extLst>
              </p:cNvPr>
              <p:cNvSpPr/>
              <p:nvPr/>
            </p:nvSpPr>
            <p:spPr>
              <a:xfrm>
                <a:off x="694767" y="2602924"/>
                <a:ext cx="22994466" cy="504478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To show this, we need to show two things: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SUP is in NP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Take the NP-Complete Problem VC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VC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SUP</a:t>
                </a:r>
              </a:p>
            </p:txBody>
          </p:sp>
        </mc:Choice>
        <mc:Fallback xmlns="">
          <p:sp>
            <p:nvSpPr>
              <p:cNvPr id="7" name="!!box">
                <a:extLst>
                  <a:ext uri="{FF2B5EF4-FFF2-40B4-BE49-F238E27FC236}">
                    <a16:creationId xmlns:a16="http://schemas.microsoft.com/office/drawing/2014/main" id="{ED4B37DD-49B0-6EE9-8552-850955CD44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67" y="2602924"/>
                <a:ext cx="22994466" cy="50447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60BA7A1-C50A-2CF7-A3AF-F719B8D2E57A}"/>
              </a:ext>
            </a:extLst>
          </p:cNvPr>
          <p:cNvSpPr/>
          <p:nvPr/>
        </p:nvSpPr>
        <p:spPr>
          <a:xfrm>
            <a:off x="694766" y="9065291"/>
            <a:ext cx="22994465" cy="3842725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Its easy to see that SUP is in NP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6"/>
                </a:solidFill>
                <a:latin typeface="Bradley Hand" pitchFamily="2" charset="77"/>
                <a:sym typeface="Helvetica Neue Medium"/>
              </a:rPr>
              <a:t>What known NP-Complete problem will you choose?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  <a:sym typeface="Helvetica Neue Medium"/>
              </a:rPr>
              <a:t>Vertex Cover (VC)</a:t>
            </a:r>
          </a:p>
        </p:txBody>
      </p:sp>
    </p:spTree>
    <p:extLst>
      <p:ext uri="{BB962C8B-B14F-4D97-AF65-F5344CB8AC3E}">
        <p14:creationId xmlns:p14="http://schemas.microsoft.com/office/powerpoint/2010/main" val="16258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5B23259-D036-392B-1E21-11D9BECBD02E}"/>
              </a:ext>
            </a:extLst>
          </p:cNvPr>
          <p:cNvSpPr/>
          <p:nvPr/>
        </p:nvSpPr>
        <p:spPr>
          <a:xfrm>
            <a:off x="12192000" y="1193790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an instance of SUP using G</a:t>
            </a:r>
          </a:p>
        </p:txBody>
      </p:sp>
      <p:sp>
        <p:nvSpPr>
          <p:cNvPr id="14" name="!!source">
            <a:extLst>
              <a:ext uri="{FF2B5EF4-FFF2-40B4-BE49-F238E27FC236}">
                <a16:creationId xmlns:a16="http://schemas.microsoft.com/office/drawing/2014/main" id="{EA2DC7B1-C29D-597D-1DD6-39BF8B5462E2}"/>
              </a:ext>
            </a:extLst>
          </p:cNvPr>
          <p:cNvSpPr/>
          <p:nvPr/>
        </p:nvSpPr>
        <p:spPr>
          <a:xfrm>
            <a:off x="896530" y="3447488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15" name="!!p1">
            <a:extLst>
              <a:ext uri="{FF2B5EF4-FFF2-40B4-BE49-F238E27FC236}">
                <a16:creationId xmlns:a16="http://schemas.microsoft.com/office/drawing/2014/main" id="{2FC91897-55C0-6102-D23A-F14F62639148}"/>
              </a:ext>
            </a:extLst>
          </p:cNvPr>
          <p:cNvSpPr/>
          <p:nvPr/>
        </p:nvSpPr>
        <p:spPr>
          <a:xfrm>
            <a:off x="4378729" y="399873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16" name="!!source">
            <a:extLst>
              <a:ext uri="{FF2B5EF4-FFF2-40B4-BE49-F238E27FC236}">
                <a16:creationId xmlns:a16="http://schemas.microsoft.com/office/drawing/2014/main" id="{C9E5C88F-F5C0-04EC-B174-D8CCE999CF6F}"/>
              </a:ext>
            </a:extLst>
          </p:cNvPr>
          <p:cNvSpPr/>
          <p:nvPr/>
        </p:nvSpPr>
        <p:spPr>
          <a:xfrm>
            <a:off x="5098729" y="2560264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17" name="!!source">
            <a:extLst>
              <a:ext uri="{FF2B5EF4-FFF2-40B4-BE49-F238E27FC236}">
                <a16:creationId xmlns:a16="http://schemas.microsoft.com/office/drawing/2014/main" id="{E262400F-4799-D585-4DBC-06D326939121}"/>
              </a:ext>
            </a:extLst>
          </p:cNvPr>
          <p:cNvSpPr/>
          <p:nvPr/>
        </p:nvSpPr>
        <p:spPr>
          <a:xfrm>
            <a:off x="2983229" y="5530503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18" name="!!p1">
            <a:extLst>
              <a:ext uri="{FF2B5EF4-FFF2-40B4-BE49-F238E27FC236}">
                <a16:creationId xmlns:a16="http://schemas.microsoft.com/office/drawing/2014/main" id="{2D1E3557-2EBF-C954-EFB6-78A3D75EBA17}"/>
              </a:ext>
            </a:extLst>
          </p:cNvPr>
          <p:cNvSpPr/>
          <p:nvPr/>
        </p:nvSpPr>
        <p:spPr>
          <a:xfrm>
            <a:off x="8795398" y="1631373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9" name="!!p1">
            <a:extLst>
              <a:ext uri="{FF2B5EF4-FFF2-40B4-BE49-F238E27FC236}">
                <a16:creationId xmlns:a16="http://schemas.microsoft.com/office/drawing/2014/main" id="{D042E300-145D-4EC5-F9B1-EDC3E81A7F59}"/>
              </a:ext>
            </a:extLst>
          </p:cNvPr>
          <p:cNvSpPr/>
          <p:nvPr/>
        </p:nvSpPr>
        <p:spPr>
          <a:xfrm>
            <a:off x="8148699" y="5530503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20" name="!!e1">
            <a:extLst>
              <a:ext uri="{FF2B5EF4-FFF2-40B4-BE49-F238E27FC236}">
                <a16:creationId xmlns:a16="http://schemas.microsoft.com/office/drawing/2014/main" id="{31AFAB64-A9B2-84FD-144C-D6AC89FDA783}"/>
              </a:ext>
            </a:extLst>
          </p:cNvPr>
          <p:cNvCxnSpPr>
            <a:cxnSpLocks/>
            <a:stCxn id="15" idx="2"/>
            <a:endCxn id="14" idx="6"/>
          </p:cNvCxnSpPr>
          <p:nvPr/>
        </p:nvCxnSpPr>
        <p:spPr>
          <a:xfrm flipH="1">
            <a:off x="2336530" y="991356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!!e1">
            <a:extLst>
              <a:ext uri="{FF2B5EF4-FFF2-40B4-BE49-F238E27FC236}">
                <a16:creationId xmlns:a16="http://schemas.microsoft.com/office/drawing/2014/main" id="{0B93D44F-7639-7310-3E17-189CFBF1E46A}"/>
              </a:ext>
            </a:extLst>
          </p:cNvPr>
          <p:cNvCxnSpPr>
            <a:cxnSpLocks/>
            <a:stCxn id="17" idx="1"/>
            <a:endCxn id="14" idx="5"/>
          </p:cNvCxnSpPr>
          <p:nvPr/>
        </p:nvCxnSpPr>
        <p:spPr>
          <a:xfrm flipH="1" flipV="1">
            <a:off x="2125647" y="4457212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!!e3">
            <a:extLst>
              <a:ext uri="{FF2B5EF4-FFF2-40B4-BE49-F238E27FC236}">
                <a16:creationId xmlns:a16="http://schemas.microsoft.com/office/drawing/2014/main" id="{0043D068-ADA3-730F-D59B-01336ABC4276}"/>
              </a:ext>
            </a:extLst>
          </p:cNvPr>
          <p:cNvCxnSpPr>
            <a:cxnSpLocks/>
            <a:stCxn id="18" idx="2"/>
            <a:endCxn id="16" idx="6"/>
          </p:cNvCxnSpPr>
          <p:nvPr/>
        </p:nvCxnSpPr>
        <p:spPr>
          <a:xfrm flipH="1">
            <a:off x="6538729" y="2222856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!!e1">
            <a:extLst>
              <a:ext uri="{FF2B5EF4-FFF2-40B4-BE49-F238E27FC236}">
                <a16:creationId xmlns:a16="http://schemas.microsoft.com/office/drawing/2014/main" id="{B5D80888-28C3-CB38-109E-2D1D8C8DA5A9}"/>
              </a:ext>
            </a:extLst>
          </p:cNvPr>
          <p:cNvCxnSpPr>
            <a:cxnSpLocks/>
            <a:stCxn id="19" idx="2"/>
            <a:endCxn id="16" idx="6"/>
          </p:cNvCxnSpPr>
          <p:nvPr/>
        </p:nvCxnSpPr>
        <p:spPr>
          <a:xfrm flipH="1" flipV="1">
            <a:off x="6538729" y="3151747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!!e1">
            <a:extLst>
              <a:ext uri="{FF2B5EF4-FFF2-40B4-BE49-F238E27FC236}">
                <a16:creationId xmlns:a16="http://schemas.microsoft.com/office/drawing/2014/main" id="{5C0B4E31-9B1A-4B61-C301-9433BBF76883}"/>
              </a:ext>
            </a:extLst>
          </p:cNvPr>
          <p:cNvCxnSpPr>
            <a:cxnSpLocks/>
            <a:stCxn id="19" idx="2"/>
            <a:endCxn id="17" idx="6"/>
          </p:cNvCxnSpPr>
          <p:nvPr/>
        </p:nvCxnSpPr>
        <p:spPr>
          <a:xfrm flipH="1">
            <a:off x="4423229" y="6121986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!!gg">
            <a:extLst>
              <a:ext uri="{FF2B5EF4-FFF2-40B4-BE49-F238E27FC236}">
                <a16:creationId xmlns:a16="http://schemas.microsoft.com/office/drawing/2014/main" id="{D2F1BA2A-F49B-0959-53CA-AFEB82C050BC}"/>
              </a:ext>
            </a:extLst>
          </p:cNvPr>
          <p:cNvSpPr/>
          <p:nvPr/>
        </p:nvSpPr>
        <p:spPr>
          <a:xfrm>
            <a:off x="722149" y="6368623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AE9580A-D5DA-4F67-B8F4-A55FF77BF88C}"/>
              </a:ext>
            </a:extLst>
          </p:cNvPr>
          <p:cNvSpPr/>
          <p:nvPr/>
        </p:nvSpPr>
        <p:spPr>
          <a:xfrm>
            <a:off x="2940339" y="235813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1A64543-CB2E-7796-813C-02F31ED34A33}"/>
              </a:ext>
            </a:extLst>
          </p:cNvPr>
          <p:cNvSpPr/>
          <p:nvPr/>
        </p:nvSpPr>
        <p:spPr>
          <a:xfrm>
            <a:off x="2336530" y="478309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5DD2DF5-9EC4-E95E-39F6-3D1564F3140E}"/>
              </a:ext>
            </a:extLst>
          </p:cNvPr>
          <p:cNvSpPr/>
          <p:nvPr/>
        </p:nvSpPr>
        <p:spPr>
          <a:xfrm>
            <a:off x="5640323" y="579281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4DA902A-AAD8-A7ED-AC33-4DFFDB6C10EF}"/>
              </a:ext>
            </a:extLst>
          </p:cNvPr>
          <p:cNvSpPr/>
          <p:nvPr/>
        </p:nvSpPr>
        <p:spPr>
          <a:xfrm>
            <a:off x="7052959" y="427427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E6FEB3B-FBB1-1A23-ED03-42AAE4EE6B8E}"/>
              </a:ext>
            </a:extLst>
          </p:cNvPr>
          <p:cNvSpPr/>
          <p:nvPr/>
        </p:nvSpPr>
        <p:spPr>
          <a:xfrm>
            <a:off x="7357008" y="235951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DC5B0514-D3D3-A208-04FB-07DC799A7EAE}"/>
                  </a:ext>
                </a:extLst>
              </p:cNvPr>
              <p:cNvSpPr/>
              <p:nvPr/>
            </p:nvSpPr>
            <p:spPr>
              <a:xfrm>
                <a:off x="12191744" y="4038970"/>
                <a:ext cx="10772165" cy="911592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Label all edges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 and d access site 1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(a,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,1)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(d,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,1)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 and c access site 2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4</m:t>
                        </m:r>
                      </m:sub>
                    </m:sSub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And so on</a:t>
                </a:r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DC5B0514-D3D3-A208-04FB-07DC799A7E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744" y="4038970"/>
                <a:ext cx="10772165" cy="911592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3163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ACB13-CF8E-C666-9B8E-F16DF009D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source">
            <a:extLst>
              <a:ext uri="{FF2B5EF4-FFF2-40B4-BE49-F238E27FC236}">
                <a16:creationId xmlns:a16="http://schemas.microsoft.com/office/drawing/2014/main" id="{797D32F5-0274-B18F-00E3-2EF32DE5BC58}"/>
              </a:ext>
            </a:extLst>
          </p:cNvPr>
          <p:cNvSpPr/>
          <p:nvPr/>
        </p:nvSpPr>
        <p:spPr>
          <a:xfrm>
            <a:off x="896530" y="3447488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15" name="!!p1">
            <a:extLst>
              <a:ext uri="{FF2B5EF4-FFF2-40B4-BE49-F238E27FC236}">
                <a16:creationId xmlns:a16="http://schemas.microsoft.com/office/drawing/2014/main" id="{F194120E-FB0E-8592-EAAE-71395FC29F8D}"/>
              </a:ext>
            </a:extLst>
          </p:cNvPr>
          <p:cNvSpPr/>
          <p:nvPr/>
        </p:nvSpPr>
        <p:spPr>
          <a:xfrm>
            <a:off x="4378729" y="399873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16" name="!!source">
            <a:extLst>
              <a:ext uri="{FF2B5EF4-FFF2-40B4-BE49-F238E27FC236}">
                <a16:creationId xmlns:a16="http://schemas.microsoft.com/office/drawing/2014/main" id="{684AB36E-6826-E38B-FA64-8E22B91955F4}"/>
              </a:ext>
            </a:extLst>
          </p:cNvPr>
          <p:cNvSpPr/>
          <p:nvPr/>
        </p:nvSpPr>
        <p:spPr>
          <a:xfrm>
            <a:off x="5098729" y="2560264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17" name="!!source">
            <a:extLst>
              <a:ext uri="{FF2B5EF4-FFF2-40B4-BE49-F238E27FC236}">
                <a16:creationId xmlns:a16="http://schemas.microsoft.com/office/drawing/2014/main" id="{80871C12-D77D-B7EB-A760-423257D21228}"/>
              </a:ext>
            </a:extLst>
          </p:cNvPr>
          <p:cNvSpPr/>
          <p:nvPr/>
        </p:nvSpPr>
        <p:spPr>
          <a:xfrm>
            <a:off x="2983229" y="5530503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18" name="!!p1">
            <a:extLst>
              <a:ext uri="{FF2B5EF4-FFF2-40B4-BE49-F238E27FC236}">
                <a16:creationId xmlns:a16="http://schemas.microsoft.com/office/drawing/2014/main" id="{21F0F131-A0E2-8B15-5B1D-8BCCCFCA6113}"/>
              </a:ext>
            </a:extLst>
          </p:cNvPr>
          <p:cNvSpPr/>
          <p:nvPr/>
        </p:nvSpPr>
        <p:spPr>
          <a:xfrm>
            <a:off x="8795398" y="1631373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9" name="!!p1">
            <a:extLst>
              <a:ext uri="{FF2B5EF4-FFF2-40B4-BE49-F238E27FC236}">
                <a16:creationId xmlns:a16="http://schemas.microsoft.com/office/drawing/2014/main" id="{DEAD353B-E356-2F28-8FF3-0789E8E4AD77}"/>
              </a:ext>
            </a:extLst>
          </p:cNvPr>
          <p:cNvSpPr/>
          <p:nvPr/>
        </p:nvSpPr>
        <p:spPr>
          <a:xfrm>
            <a:off x="8148699" y="5530503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20" name="!!e1">
            <a:extLst>
              <a:ext uri="{FF2B5EF4-FFF2-40B4-BE49-F238E27FC236}">
                <a16:creationId xmlns:a16="http://schemas.microsoft.com/office/drawing/2014/main" id="{3CCF81DE-8521-C4CA-8769-161E5E1FAEC7}"/>
              </a:ext>
            </a:extLst>
          </p:cNvPr>
          <p:cNvCxnSpPr>
            <a:cxnSpLocks/>
            <a:stCxn id="15" idx="2"/>
            <a:endCxn id="14" idx="6"/>
          </p:cNvCxnSpPr>
          <p:nvPr/>
        </p:nvCxnSpPr>
        <p:spPr>
          <a:xfrm flipH="1">
            <a:off x="2336530" y="991356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!!e1">
            <a:extLst>
              <a:ext uri="{FF2B5EF4-FFF2-40B4-BE49-F238E27FC236}">
                <a16:creationId xmlns:a16="http://schemas.microsoft.com/office/drawing/2014/main" id="{B48365B5-7CB2-276B-8169-B5FD46D82D77}"/>
              </a:ext>
            </a:extLst>
          </p:cNvPr>
          <p:cNvCxnSpPr>
            <a:cxnSpLocks/>
            <a:stCxn id="17" idx="1"/>
            <a:endCxn id="14" idx="5"/>
          </p:cNvCxnSpPr>
          <p:nvPr/>
        </p:nvCxnSpPr>
        <p:spPr>
          <a:xfrm flipH="1" flipV="1">
            <a:off x="2125647" y="4457212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!!e3">
            <a:extLst>
              <a:ext uri="{FF2B5EF4-FFF2-40B4-BE49-F238E27FC236}">
                <a16:creationId xmlns:a16="http://schemas.microsoft.com/office/drawing/2014/main" id="{D95652DB-043F-A80D-B622-658C98E28E86}"/>
              </a:ext>
            </a:extLst>
          </p:cNvPr>
          <p:cNvCxnSpPr>
            <a:cxnSpLocks/>
            <a:stCxn id="18" idx="2"/>
            <a:endCxn id="16" idx="6"/>
          </p:cNvCxnSpPr>
          <p:nvPr/>
        </p:nvCxnSpPr>
        <p:spPr>
          <a:xfrm flipH="1">
            <a:off x="6538729" y="2222856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!!e1">
            <a:extLst>
              <a:ext uri="{FF2B5EF4-FFF2-40B4-BE49-F238E27FC236}">
                <a16:creationId xmlns:a16="http://schemas.microsoft.com/office/drawing/2014/main" id="{84E71B67-CCF5-A9CB-0448-A9316CA72B99}"/>
              </a:ext>
            </a:extLst>
          </p:cNvPr>
          <p:cNvCxnSpPr>
            <a:cxnSpLocks/>
            <a:stCxn id="19" idx="2"/>
            <a:endCxn id="16" idx="6"/>
          </p:cNvCxnSpPr>
          <p:nvPr/>
        </p:nvCxnSpPr>
        <p:spPr>
          <a:xfrm flipH="1" flipV="1">
            <a:off x="6538729" y="3151747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!!e1">
            <a:extLst>
              <a:ext uri="{FF2B5EF4-FFF2-40B4-BE49-F238E27FC236}">
                <a16:creationId xmlns:a16="http://schemas.microsoft.com/office/drawing/2014/main" id="{CDBBA015-005D-5401-02A8-A2D9DE471C1B}"/>
              </a:ext>
            </a:extLst>
          </p:cNvPr>
          <p:cNvCxnSpPr>
            <a:cxnSpLocks/>
            <a:stCxn id="19" idx="2"/>
            <a:endCxn id="17" idx="6"/>
          </p:cNvCxnSpPr>
          <p:nvPr/>
        </p:nvCxnSpPr>
        <p:spPr>
          <a:xfrm flipH="1">
            <a:off x="4423229" y="6121986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!!gg">
            <a:extLst>
              <a:ext uri="{FF2B5EF4-FFF2-40B4-BE49-F238E27FC236}">
                <a16:creationId xmlns:a16="http://schemas.microsoft.com/office/drawing/2014/main" id="{AD7347F1-37B5-BF37-07C4-73B5D646550A}"/>
              </a:ext>
            </a:extLst>
          </p:cNvPr>
          <p:cNvSpPr/>
          <p:nvPr/>
        </p:nvSpPr>
        <p:spPr>
          <a:xfrm>
            <a:off x="722149" y="6368623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4971A38-48C0-30F5-1642-2E303649A9FC}"/>
              </a:ext>
            </a:extLst>
          </p:cNvPr>
          <p:cNvSpPr/>
          <p:nvPr/>
        </p:nvSpPr>
        <p:spPr>
          <a:xfrm>
            <a:off x="2940339" y="235813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F3D3A4D-61C1-AEDD-33D5-B05B2C95A637}"/>
              </a:ext>
            </a:extLst>
          </p:cNvPr>
          <p:cNvSpPr/>
          <p:nvPr/>
        </p:nvSpPr>
        <p:spPr>
          <a:xfrm>
            <a:off x="2336530" y="478309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71B0C66-6AE8-41E3-1018-B8B4CFC47A27}"/>
              </a:ext>
            </a:extLst>
          </p:cNvPr>
          <p:cNvSpPr/>
          <p:nvPr/>
        </p:nvSpPr>
        <p:spPr>
          <a:xfrm>
            <a:off x="5640323" y="579281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874EFE0-1F88-CC5E-CD8B-9A9BADF8FCFF}"/>
              </a:ext>
            </a:extLst>
          </p:cNvPr>
          <p:cNvSpPr/>
          <p:nvPr/>
        </p:nvSpPr>
        <p:spPr>
          <a:xfrm>
            <a:off x="7052959" y="427427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8CF2A3E-4ECC-126F-CFF0-37D4D30F51B2}"/>
              </a:ext>
            </a:extLst>
          </p:cNvPr>
          <p:cNvSpPr/>
          <p:nvPr/>
        </p:nvSpPr>
        <p:spPr>
          <a:xfrm>
            <a:off x="7357008" y="235951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C9E8197-BDFE-2535-F07E-AE3274F41C81}"/>
              </a:ext>
            </a:extLst>
          </p:cNvPr>
          <p:cNvSpPr/>
          <p:nvPr/>
        </p:nvSpPr>
        <p:spPr>
          <a:xfrm>
            <a:off x="7052959" y="427427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72D38CAA-F003-1623-99E8-FB4F00EF1751}"/>
                  </a:ext>
                </a:extLst>
              </p:cNvPr>
              <p:cNvSpPr/>
              <p:nvPr/>
            </p:nvSpPr>
            <p:spPr>
              <a:xfrm>
                <a:off x="12140015" y="374647"/>
                <a:ext cx="10772165" cy="911592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(a,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,1)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(d,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,1)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(a,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2)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(c,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,2)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(c,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,3)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(f,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,3)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(f,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7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4)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(b,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,4)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(b,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9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,5)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(e,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10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5)</a:t>
                </a:r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72D38CAA-F003-1623-99E8-FB4F00EF17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0015" y="374647"/>
                <a:ext cx="10772165" cy="911592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34D03530-95F6-BA92-74D8-AEB10965A3C6}"/>
                  </a:ext>
                </a:extLst>
              </p:cNvPr>
              <p:cNvSpPr/>
              <p:nvPr/>
            </p:nvSpPr>
            <p:spPr>
              <a:xfrm>
                <a:off x="642782" y="9579641"/>
                <a:ext cx="22994465" cy="166516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/>
                    </a:solidFill>
                    <a:latin typeface="Bradley Hand" pitchFamily="2" charset="77"/>
                    <a:sym typeface="Helvetica Neue Medium"/>
                  </a:rPr>
                  <a:t>What question will you ask the oracle?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Are there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 users that access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 websites over some time?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34D03530-95F6-BA92-74D8-AEB10965A3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82" y="9579641"/>
                <a:ext cx="22994465" cy="166516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8938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3F151-FF5C-B2FA-5762-2EC52C24B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source">
            <a:extLst>
              <a:ext uri="{FF2B5EF4-FFF2-40B4-BE49-F238E27FC236}">
                <a16:creationId xmlns:a16="http://schemas.microsoft.com/office/drawing/2014/main" id="{073E345E-122D-DB82-F988-0AA120EE9250}"/>
              </a:ext>
            </a:extLst>
          </p:cNvPr>
          <p:cNvSpPr/>
          <p:nvPr/>
        </p:nvSpPr>
        <p:spPr>
          <a:xfrm>
            <a:off x="896530" y="3447488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15" name="!!p1">
            <a:extLst>
              <a:ext uri="{FF2B5EF4-FFF2-40B4-BE49-F238E27FC236}">
                <a16:creationId xmlns:a16="http://schemas.microsoft.com/office/drawing/2014/main" id="{99E0CAD2-D091-5A41-96F1-79B593C614FC}"/>
              </a:ext>
            </a:extLst>
          </p:cNvPr>
          <p:cNvSpPr/>
          <p:nvPr/>
        </p:nvSpPr>
        <p:spPr>
          <a:xfrm>
            <a:off x="4378729" y="399873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16" name="!!source">
            <a:extLst>
              <a:ext uri="{FF2B5EF4-FFF2-40B4-BE49-F238E27FC236}">
                <a16:creationId xmlns:a16="http://schemas.microsoft.com/office/drawing/2014/main" id="{B7D16AA4-C720-2715-4E15-C2C7DF18705D}"/>
              </a:ext>
            </a:extLst>
          </p:cNvPr>
          <p:cNvSpPr/>
          <p:nvPr/>
        </p:nvSpPr>
        <p:spPr>
          <a:xfrm>
            <a:off x="5098729" y="2560264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17" name="!!source">
            <a:extLst>
              <a:ext uri="{FF2B5EF4-FFF2-40B4-BE49-F238E27FC236}">
                <a16:creationId xmlns:a16="http://schemas.microsoft.com/office/drawing/2014/main" id="{A3B2E1E0-D6FE-837C-D5E1-DDD48FAFB922}"/>
              </a:ext>
            </a:extLst>
          </p:cNvPr>
          <p:cNvSpPr/>
          <p:nvPr/>
        </p:nvSpPr>
        <p:spPr>
          <a:xfrm>
            <a:off x="2983229" y="5530503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18" name="!!p1">
            <a:extLst>
              <a:ext uri="{FF2B5EF4-FFF2-40B4-BE49-F238E27FC236}">
                <a16:creationId xmlns:a16="http://schemas.microsoft.com/office/drawing/2014/main" id="{F512838F-BAF9-2073-ED59-1BFE3E4E0587}"/>
              </a:ext>
            </a:extLst>
          </p:cNvPr>
          <p:cNvSpPr/>
          <p:nvPr/>
        </p:nvSpPr>
        <p:spPr>
          <a:xfrm>
            <a:off x="8795398" y="1631373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9" name="!!p1">
            <a:extLst>
              <a:ext uri="{FF2B5EF4-FFF2-40B4-BE49-F238E27FC236}">
                <a16:creationId xmlns:a16="http://schemas.microsoft.com/office/drawing/2014/main" id="{CA5EE5B3-6249-376E-C1D4-3EAE587200E1}"/>
              </a:ext>
            </a:extLst>
          </p:cNvPr>
          <p:cNvSpPr/>
          <p:nvPr/>
        </p:nvSpPr>
        <p:spPr>
          <a:xfrm>
            <a:off x="8148699" y="5530503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20" name="!!e1">
            <a:extLst>
              <a:ext uri="{FF2B5EF4-FFF2-40B4-BE49-F238E27FC236}">
                <a16:creationId xmlns:a16="http://schemas.microsoft.com/office/drawing/2014/main" id="{8052DC0F-EBA9-1FA7-F2F8-07AAB807AC91}"/>
              </a:ext>
            </a:extLst>
          </p:cNvPr>
          <p:cNvCxnSpPr>
            <a:cxnSpLocks/>
            <a:stCxn id="15" idx="2"/>
            <a:endCxn id="14" idx="6"/>
          </p:cNvCxnSpPr>
          <p:nvPr/>
        </p:nvCxnSpPr>
        <p:spPr>
          <a:xfrm flipH="1">
            <a:off x="2336530" y="991356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!!e1">
            <a:extLst>
              <a:ext uri="{FF2B5EF4-FFF2-40B4-BE49-F238E27FC236}">
                <a16:creationId xmlns:a16="http://schemas.microsoft.com/office/drawing/2014/main" id="{801A08BB-4A68-BB35-0D2E-C6078267A8E4}"/>
              </a:ext>
            </a:extLst>
          </p:cNvPr>
          <p:cNvCxnSpPr>
            <a:cxnSpLocks/>
            <a:stCxn id="17" idx="1"/>
            <a:endCxn id="14" idx="5"/>
          </p:cNvCxnSpPr>
          <p:nvPr/>
        </p:nvCxnSpPr>
        <p:spPr>
          <a:xfrm flipH="1" flipV="1">
            <a:off x="2125647" y="4457212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!!e3">
            <a:extLst>
              <a:ext uri="{FF2B5EF4-FFF2-40B4-BE49-F238E27FC236}">
                <a16:creationId xmlns:a16="http://schemas.microsoft.com/office/drawing/2014/main" id="{743995AE-A11D-EE0B-B37C-9BE30D7D1626}"/>
              </a:ext>
            </a:extLst>
          </p:cNvPr>
          <p:cNvCxnSpPr>
            <a:cxnSpLocks/>
            <a:stCxn id="18" idx="2"/>
            <a:endCxn id="16" idx="6"/>
          </p:cNvCxnSpPr>
          <p:nvPr/>
        </p:nvCxnSpPr>
        <p:spPr>
          <a:xfrm flipH="1">
            <a:off x="6538729" y="2222856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!!e1">
            <a:extLst>
              <a:ext uri="{FF2B5EF4-FFF2-40B4-BE49-F238E27FC236}">
                <a16:creationId xmlns:a16="http://schemas.microsoft.com/office/drawing/2014/main" id="{96D1CFD9-ECC7-E86D-095F-13B500297B5F}"/>
              </a:ext>
            </a:extLst>
          </p:cNvPr>
          <p:cNvCxnSpPr>
            <a:cxnSpLocks/>
            <a:stCxn id="19" idx="2"/>
            <a:endCxn id="16" idx="6"/>
          </p:cNvCxnSpPr>
          <p:nvPr/>
        </p:nvCxnSpPr>
        <p:spPr>
          <a:xfrm flipH="1" flipV="1">
            <a:off x="6538729" y="3151747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!!e1">
            <a:extLst>
              <a:ext uri="{FF2B5EF4-FFF2-40B4-BE49-F238E27FC236}">
                <a16:creationId xmlns:a16="http://schemas.microsoft.com/office/drawing/2014/main" id="{1FBA2CBA-95EC-041F-6AC0-66CACFC7A2F6}"/>
              </a:ext>
            </a:extLst>
          </p:cNvPr>
          <p:cNvCxnSpPr>
            <a:cxnSpLocks/>
            <a:stCxn id="19" idx="2"/>
            <a:endCxn id="17" idx="6"/>
          </p:cNvCxnSpPr>
          <p:nvPr/>
        </p:nvCxnSpPr>
        <p:spPr>
          <a:xfrm flipH="1">
            <a:off x="4423229" y="6121986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!!gg">
            <a:extLst>
              <a:ext uri="{FF2B5EF4-FFF2-40B4-BE49-F238E27FC236}">
                <a16:creationId xmlns:a16="http://schemas.microsoft.com/office/drawing/2014/main" id="{7EDF5CC0-C711-973F-8E1D-EBF28B43B603}"/>
              </a:ext>
            </a:extLst>
          </p:cNvPr>
          <p:cNvSpPr/>
          <p:nvPr/>
        </p:nvSpPr>
        <p:spPr>
          <a:xfrm>
            <a:off x="722149" y="6368623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80867ED-51A1-0B97-1D64-BF8073EEE95E}"/>
              </a:ext>
            </a:extLst>
          </p:cNvPr>
          <p:cNvSpPr/>
          <p:nvPr/>
        </p:nvSpPr>
        <p:spPr>
          <a:xfrm>
            <a:off x="2940339" y="235813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1C358EB-F237-C1E9-C551-18722210A44F}"/>
              </a:ext>
            </a:extLst>
          </p:cNvPr>
          <p:cNvSpPr/>
          <p:nvPr/>
        </p:nvSpPr>
        <p:spPr>
          <a:xfrm>
            <a:off x="2336530" y="478309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07DF8E4-EDBB-EE6A-7E28-30CBE4257AAD}"/>
              </a:ext>
            </a:extLst>
          </p:cNvPr>
          <p:cNvSpPr/>
          <p:nvPr/>
        </p:nvSpPr>
        <p:spPr>
          <a:xfrm>
            <a:off x="5640323" y="579281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B355DA4-5D52-FB66-8D48-E3E2B5BBF970}"/>
              </a:ext>
            </a:extLst>
          </p:cNvPr>
          <p:cNvSpPr/>
          <p:nvPr/>
        </p:nvSpPr>
        <p:spPr>
          <a:xfrm>
            <a:off x="7052959" y="427427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3B00A1D-601A-1847-AC94-8207D320D3C3}"/>
              </a:ext>
            </a:extLst>
          </p:cNvPr>
          <p:cNvSpPr/>
          <p:nvPr/>
        </p:nvSpPr>
        <p:spPr>
          <a:xfrm>
            <a:off x="7357008" y="235951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D6374B8-165D-E637-1605-1E86C700DDFD}"/>
              </a:ext>
            </a:extLst>
          </p:cNvPr>
          <p:cNvSpPr/>
          <p:nvPr/>
        </p:nvSpPr>
        <p:spPr>
          <a:xfrm>
            <a:off x="7052959" y="427427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1C7DDE8C-BD15-1B91-59CD-C63F69EE0C02}"/>
                  </a:ext>
                </a:extLst>
              </p:cNvPr>
              <p:cNvSpPr/>
              <p:nvPr/>
            </p:nvSpPr>
            <p:spPr>
              <a:xfrm>
                <a:off x="12140015" y="374647"/>
                <a:ext cx="10772165" cy="911592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(a,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,1)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(d,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,1)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(a,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2)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(c,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,2)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(c,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,3)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(f,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,3)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(f,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7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4)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(b,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,4)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(b,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9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,5)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(e,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10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5)</a:t>
                </a:r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1C7DDE8C-BD15-1B91-59CD-C63F69EE0C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0015" y="374647"/>
                <a:ext cx="10772165" cy="911592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DA676506-9EC1-FFDA-F135-CA27A9B3D7EE}"/>
                  </a:ext>
                </a:extLst>
              </p:cNvPr>
              <p:cNvSpPr/>
              <p:nvPr/>
            </p:nvSpPr>
            <p:spPr>
              <a:xfrm>
                <a:off x="642782" y="9579641"/>
                <a:ext cx="22994465" cy="166516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/>
                    </a:solidFill>
                    <a:latin typeface="Bradley Hand" pitchFamily="2" charset="77"/>
                    <a:sym typeface="Helvetica Neue Medium"/>
                  </a:rPr>
                  <a:t>What question will you ask the oracle?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Are there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 users that access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 websites over some time?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DA676506-9EC1-FFDA-F135-CA27A9B3D7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82" y="9579641"/>
                <a:ext cx="22994465" cy="166516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94A765D-CCF3-F3F5-7970-FB213EC9F332}"/>
              </a:ext>
            </a:extLst>
          </p:cNvPr>
          <p:cNvSpPr/>
          <p:nvPr/>
        </p:nvSpPr>
        <p:spPr>
          <a:xfrm>
            <a:off x="642781" y="11813605"/>
            <a:ext cx="22994465" cy="113461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 the oracle answers Yes, then the answer to the VC problem is also Yes, else no</a:t>
            </a:r>
          </a:p>
        </p:txBody>
      </p:sp>
    </p:spTree>
    <p:extLst>
      <p:ext uri="{BB962C8B-B14F-4D97-AF65-F5344CB8AC3E}">
        <p14:creationId xmlns:p14="http://schemas.microsoft.com/office/powerpoint/2010/main" val="4123756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0CDD9-9228-3AE5-F51D-02B182F38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source">
            <a:extLst>
              <a:ext uri="{FF2B5EF4-FFF2-40B4-BE49-F238E27FC236}">
                <a16:creationId xmlns:a16="http://schemas.microsoft.com/office/drawing/2014/main" id="{6E9A9B14-C781-8E86-7EC2-5A473E9A5583}"/>
              </a:ext>
            </a:extLst>
          </p:cNvPr>
          <p:cNvSpPr/>
          <p:nvPr/>
        </p:nvSpPr>
        <p:spPr>
          <a:xfrm>
            <a:off x="896530" y="3447488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15" name="!!p1">
            <a:extLst>
              <a:ext uri="{FF2B5EF4-FFF2-40B4-BE49-F238E27FC236}">
                <a16:creationId xmlns:a16="http://schemas.microsoft.com/office/drawing/2014/main" id="{F0D1977D-1F96-D821-4879-D95F82405C6B}"/>
              </a:ext>
            </a:extLst>
          </p:cNvPr>
          <p:cNvSpPr/>
          <p:nvPr/>
        </p:nvSpPr>
        <p:spPr>
          <a:xfrm>
            <a:off x="4378729" y="399873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16" name="!!source">
            <a:extLst>
              <a:ext uri="{FF2B5EF4-FFF2-40B4-BE49-F238E27FC236}">
                <a16:creationId xmlns:a16="http://schemas.microsoft.com/office/drawing/2014/main" id="{2E87128A-9415-3BB6-A00E-FCB65437027E}"/>
              </a:ext>
            </a:extLst>
          </p:cNvPr>
          <p:cNvSpPr/>
          <p:nvPr/>
        </p:nvSpPr>
        <p:spPr>
          <a:xfrm>
            <a:off x="5098729" y="2560264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17" name="!!source">
            <a:extLst>
              <a:ext uri="{FF2B5EF4-FFF2-40B4-BE49-F238E27FC236}">
                <a16:creationId xmlns:a16="http://schemas.microsoft.com/office/drawing/2014/main" id="{E7EC8F30-7C53-D72F-EA3D-73CB0FA1DB55}"/>
              </a:ext>
            </a:extLst>
          </p:cNvPr>
          <p:cNvSpPr/>
          <p:nvPr/>
        </p:nvSpPr>
        <p:spPr>
          <a:xfrm>
            <a:off x="2983229" y="5530503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18" name="!!p1">
            <a:extLst>
              <a:ext uri="{FF2B5EF4-FFF2-40B4-BE49-F238E27FC236}">
                <a16:creationId xmlns:a16="http://schemas.microsoft.com/office/drawing/2014/main" id="{57E4D895-9B9D-A166-4B82-8C008638DDB1}"/>
              </a:ext>
            </a:extLst>
          </p:cNvPr>
          <p:cNvSpPr/>
          <p:nvPr/>
        </p:nvSpPr>
        <p:spPr>
          <a:xfrm>
            <a:off x="8795398" y="1631373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9" name="!!p1">
            <a:extLst>
              <a:ext uri="{FF2B5EF4-FFF2-40B4-BE49-F238E27FC236}">
                <a16:creationId xmlns:a16="http://schemas.microsoft.com/office/drawing/2014/main" id="{4F5B7BBB-6D9E-9154-E446-03F58D8D3689}"/>
              </a:ext>
            </a:extLst>
          </p:cNvPr>
          <p:cNvSpPr/>
          <p:nvPr/>
        </p:nvSpPr>
        <p:spPr>
          <a:xfrm>
            <a:off x="8148699" y="5530503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20" name="!!e1">
            <a:extLst>
              <a:ext uri="{FF2B5EF4-FFF2-40B4-BE49-F238E27FC236}">
                <a16:creationId xmlns:a16="http://schemas.microsoft.com/office/drawing/2014/main" id="{74809266-436E-BCBF-EE2E-8514BC01710C}"/>
              </a:ext>
            </a:extLst>
          </p:cNvPr>
          <p:cNvCxnSpPr>
            <a:cxnSpLocks/>
            <a:stCxn id="15" idx="2"/>
            <a:endCxn id="14" idx="6"/>
          </p:cNvCxnSpPr>
          <p:nvPr/>
        </p:nvCxnSpPr>
        <p:spPr>
          <a:xfrm flipH="1">
            <a:off x="2336530" y="991356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!!e1">
            <a:extLst>
              <a:ext uri="{FF2B5EF4-FFF2-40B4-BE49-F238E27FC236}">
                <a16:creationId xmlns:a16="http://schemas.microsoft.com/office/drawing/2014/main" id="{70CD620A-95E5-782C-F14E-9A124809AD30}"/>
              </a:ext>
            </a:extLst>
          </p:cNvPr>
          <p:cNvCxnSpPr>
            <a:cxnSpLocks/>
            <a:stCxn id="17" idx="1"/>
            <a:endCxn id="14" idx="5"/>
          </p:cNvCxnSpPr>
          <p:nvPr/>
        </p:nvCxnSpPr>
        <p:spPr>
          <a:xfrm flipH="1" flipV="1">
            <a:off x="2125647" y="4457212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!!e3">
            <a:extLst>
              <a:ext uri="{FF2B5EF4-FFF2-40B4-BE49-F238E27FC236}">
                <a16:creationId xmlns:a16="http://schemas.microsoft.com/office/drawing/2014/main" id="{4DADD4F2-A570-8ED5-1D7D-EBD9C5C6FC6F}"/>
              </a:ext>
            </a:extLst>
          </p:cNvPr>
          <p:cNvCxnSpPr>
            <a:cxnSpLocks/>
            <a:stCxn id="18" idx="2"/>
            <a:endCxn id="16" idx="6"/>
          </p:cNvCxnSpPr>
          <p:nvPr/>
        </p:nvCxnSpPr>
        <p:spPr>
          <a:xfrm flipH="1">
            <a:off x="6538729" y="2222856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!!e1">
            <a:extLst>
              <a:ext uri="{FF2B5EF4-FFF2-40B4-BE49-F238E27FC236}">
                <a16:creationId xmlns:a16="http://schemas.microsoft.com/office/drawing/2014/main" id="{8324B046-EDB0-EFC4-4066-15356B2D609A}"/>
              </a:ext>
            </a:extLst>
          </p:cNvPr>
          <p:cNvCxnSpPr>
            <a:cxnSpLocks/>
            <a:stCxn id="19" idx="2"/>
            <a:endCxn id="16" idx="6"/>
          </p:cNvCxnSpPr>
          <p:nvPr/>
        </p:nvCxnSpPr>
        <p:spPr>
          <a:xfrm flipH="1" flipV="1">
            <a:off x="6538729" y="3151747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!!e1">
            <a:extLst>
              <a:ext uri="{FF2B5EF4-FFF2-40B4-BE49-F238E27FC236}">
                <a16:creationId xmlns:a16="http://schemas.microsoft.com/office/drawing/2014/main" id="{3384D739-0DD9-2C5D-F638-D4FDC397AB71}"/>
              </a:ext>
            </a:extLst>
          </p:cNvPr>
          <p:cNvCxnSpPr>
            <a:cxnSpLocks/>
            <a:stCxn id="19" idx="2"/>
            <a:endCxn id="17" idx="6"/>
          </p:cNvCxnSpPr>
          <p:nvPr/>
        </p:nvCxnSpPr>
        <p:spPr>
          <a:xfrm flipH="1">
            <a:off x="4423229" y="6121986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!!gg">
            <a:extLst>
              <a:ext uri="{FF2B5EF4-FFF2-40B4-BE49-F238E27FC236}">
                <a16:creationId xmlns:a16="http://schemas.microsoft.com/office/drawing/2014/main" id="{52514808-1729-B6C3-1BC7-61E431E8C8EF}"/>
              </a:ext>
            </a:extLst>
          </p:cNvPr>
          <p:cNvSpPr/>
          <p:nvPr/>
        </p:nvSpPr>
        <p:spPr>
          <a:xfrm>
            <a:off x="722149" y="6368623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0F2261B-0996-4D4D-DF7C-2CB81D16C043}"/>
              </a:ext>
            </a:extLst>
          </p:cNvPr>
          <p:cNvSpPr/>
          <p:nvPr/>
        </p:nvSpPr>
        <p:spPr>
          <a:xfrm>
            <a:off x="2940339" y="235813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295229A-4582-D67B-A1D0-3C47F89D26D1}"/>
              </a:ext>
            </a:extLst>
          </p:cNvPr>
          <p:cNvSpPr/>
          <p:nvPr/>
        </p:nvSpPr>
        <p:spPr>
          <a:xfrm>
            <a:off x="2336530" y="478309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E55D99E-6174-0F79-F9B5-9ABFE7C11034}"/>
              </a:ext>
            </a:extLst>
          </p:cNvPr>
          <p:cNvSpPr/>
          <p:nvPr/>
        </p:nvSpPr>
        <p:spPr>
          <a:xfrm>
            <a:off x="5640323" y="579281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CD229D5-AD3C-A830-77EC-48293AF33283}"/>
              </a:ext>
            </a:extLst>
          </p:cNvPr>
          <p:cNvSpPr/>
          <p:nvPr/>
        </p:nvSpPr>
        <p:spPr>
          <a:xfrm>
            <a:off x="7052959" y="427427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2E4D86E-DCCD-20B3-5823-D1052098E58E}"/>
              </a:ext>
            </a:extLst>
          </p:cNvPr>
          <p:cNvSpPr/>
          <p:nvPr/>
        </p:nvSpPr>
        <p:spPr>
          <a:xfrm>
            <a:off x="7357008" y="235951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E673350-93F1-0A2D-C9B5-3E600FDA32E2}"/>
              </a:ext>
            </a:extLst>
          </p:cNvPr>
          <p:cNvSpPr/>
          <p:nvPr/>
        </p:nvSpPr>
        <p:spPr>
          <a:xfrm>
            <a:off x="7052959" y="427427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4771272B-F86D-E95E-EA09-3CC0AAC5AAE0}"/>
                  </a:ext>
                </a:extLst>
              </p:cNvPr>
              <p:cNvSpPr/>
              <p:nvPr/>
            </p:nvSpPr>
            <p:spPr>
              <a:xfrm>
                <a:off x="12140015" y="374647"/>
                <a:ext cx="10772165" cy="911592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(a,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,1)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(d,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,1)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(a,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2)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(c,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,2)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(c,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,3)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(f,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,3)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(f,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7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4)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(b,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,4)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(b,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9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,5)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(e,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10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5)</a:t>
                </a:r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4771272B-F86D-E95E-EA09-3CC0AAC5A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0015" y="374647"/>
                <a:ext cx="10772165" cy="911592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5EF73A-A176-7E7E-F0CF-50C1D71A8942}"/>
              </a:ext>
            </a:extLst>
          </p:cNvPr>
          <p:cNvSpPr/>
          <p:nvPr/>
        </p:nvSpPr>
        <p:spPr>
          <a:xfrm>
            <a:off x="642782" y="10186963"/>
            <a:ext cx="22994465" cy="175973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SUP is a Yes instance,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iff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VC is a Yes instance.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FC5A427-51D9-C89D-51A8-C80CF09E1560}"/>
              </a:ext>
            </a:extLst>
          </p:cNvPr>
          <p:cNvSpPr/>
          <p:nvPr/>
        </p:nvSpPr>
        <p:spPr>
          <a:xfrm>
            <a:off x="722149" y="7282265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4) Prove that your answer is correct </a:t>
            </a:r>
          </a:p>
        </p:txBody>
      </p:sp>
    </p:spTree>
    <p:extLst>
      <p:ext uri="{BB962C8B-B14F-4D97-AF65-F5344CB8AC3E}">
        <p14:creationId xmlns:p14="http://schemas.microsoft.com/office/powerpoint/2010/main" val="3631287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49A7A-9E9B-53A6-C732-712BE8A89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80130CB-497D-309B-DF59-B12591DCB030}"/>
              </a:ext>
            </a:extLst>
          </p:cNvPr>
          <p:cNvSpPr/>
          <p:nvPr/>
        </p:nvSpPr>
        <p:spPr>
          <a:xfrm>
            <a:off x="694767" y="544200"/>
            <a:ext cx="22994465" cy="175973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SUP is a Yes instance,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iff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VC is a Yes instance.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10380AF-6BA8-DDF4-4590-8675B7188B8A}"/>
              </a:ext>
            </a:extLst>
          </p:cNvPr>
          <p:cNvSpPr/>
          <p:nvPr/>
        </p:nvSpPr>
        <p:spPr>
          <a:xfrm>
            <a:off x="694766" y="2795564"/>
            <a:ext cx="22994465" cy="175973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SUP is a Yes instance, then VC is a Yes instance.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3AAACA3-9DB9-2534-51C5-B0197AB3FBFD}"/>
              </a:ext>
            </a:extLst>
          </p:cNvPr>
          <p:cNvSpPr/>
          <p:nvPr/>
        </p:nvSpPr>
        <p:spPr>
          <a:xfrm>
            <a:off x="694766" y="5254746"/>
            <a:ext cx="22994465" cy="175973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VC is a Yes instance, then SUP is a Yes instance.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2CC16BE-BBCA-3CC8-1C5A-C888D31BEADD}"/>
              </a:ext>
            </a:extLst>
          </p:cNvPr>
          <p:cNvSpPr/>
          <p:nvPr/>
        </p:nvSpPr>
        <p:spPr>
          <a:xfrm>
            <a:off x="694766" y="7921746"/>
            <a:ext cx="22994465" cy="175973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Try to prove these two lemmas as </a:t>
            </a:r>
            <a:r>
              <a:rPr lang="en-US" sz="6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homework</a:t>
            </a: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43127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AB570-5676-3033-8F41-7D639CFEF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0A43C35-87E9-6A3B-F03A-46171BDF5BAC}"/>
                  </a:ext>
                </a:extLst>
              </p:cNvPr>
              <p:cNvSpPr/>
              <p:nvPr/>
            </p:nvSpPr>
            <p:spPr>
              <a:xfrm>
                <a:off x="684684" y="457200"/>
                <a:ext cx="23014631" cy="145666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You show that Vertex 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X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0A43C35-87E9-6A3B-F03A-46171BDF5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57200"/>
                <a:ext cx="23014631" cy="145666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8245909-673A-347D-5202-AF839BF49262}"/>
              </a:ext>
            </a:extLst>
          </p:cNvPr>
          <p:cNvSpPr/>
          <p:nvPr/>
        </p:nvSpPr>
        <p:spPr>
          <a:xfrm>
            <a:off x="684683" y="7335632"/>
            <a:ext cx="23014631" cy="18133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Very Important Observation: If A is not solvable in polynomial time, then B is not solvable in polynomial time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7BEBAA8-A945-D053-BE5D-1DA39C67BDB6}"/>
              </a:ext>
            </a:extLst>
          </p:cNvPr>
          <p:cNvSpPr/>
          <p:nvPr/>
        </p:nvSpPr>
        <p:spPr>
          <a:xfrm>
            <a:off x="684683" y="4851944"/>
            <a:ext cx="23014631" cy="198003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Very Important Observation: If B is solvable in polynomial time, then A is solvable in polynomial time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28C23B45-4A37-9754-21A9-7D8EFCD7832D}"/>
                  </a:ext>
                </a:extLst>
              </p:cNvPr>
              <p:cNvSpPr/>
              <p:nvPr/>
            </p:nvSpPr>
            <p:spPr>
              <a:xfrm>
                <a:off x="684683" y="2848026"/>
                <a:ext cx="23014631" cy="133627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𝐴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≤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𝑝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𝐵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28C23B45-4A37-9754-21A9-7D8EFCD783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2848026"/>
                <a:ext cx="23014631" cy="1336275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31B44BE-6064-2C36-5248-858524773728}"/>
              </a:ext>
            </a:extLst>
          </p:cNvPr>
          <p:cNvSpPr/>
          <p:nvPr/>
        </p:nvSpPr>
        <p:spPr>
          <a:xfrm>
            <a:off x="684683" y="10597069"/>
            <a:ext cx="23014631" cy="198003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You go back to your boss and say that it is highly unlikely that X is solvable efficiently</a:t>
            </a:r>
          </a:p>
        </p:txBody>
      </p:sp>
    </p:spTree>
    <p:extLst>
      <p:ext uri="{BB962C8B-B14F-4D97-AF65-F5344CB8AC3E}">
        <p14:creationId xmlns:p14="http://schemas.microsoft.com/office/powerpoint/2010/main" val="3441828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42353-04E8-C2C7-804D-D467E0002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A8C58788-C854-9658-BC3E-B5652BE025AD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The most important problem in NP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799665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E015F-71BB-9A30-27B1-996D1BE39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6694727-6ED5-66C0-E37E-CAB209B774F5}"/>
              </a:ext>
            </a:extLst>
          </p:cNvPr>
          <p:cNvSpPr/>
          <p:nvPr/>
        </p:nvSpPr>
        <p:spPr>
          <a:xfrm>
            <a:off x="-2119125" y="0"/>
            <a:ext cx="28775025" cy="141446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FF8405-F2FE-4151-07A4-A2A0097B0717}"/>
              </a:ext>
            </a:extLst>
          </p:cNvPr>
          <p:cNvSpPr>
            <a:spLocks/>
          </p:cNvSpPr>
          <p:nvPr/>
        </p:nvSpPr>
        <p:spPr>
          <a:xfrm>
            <a:off x="8734424" y="6377092"/>
            <a:ext cx="5838826" cy="144264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Class P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56BD55-188E-373C-ABEC-DA933F10A781}"/>
              </a:ext>
            </a:extLst>
          </p:cNvPr>
          <p:cNvSpPr/>
          <p:nvPr/>
        </p:nvSpPr>
        <p:spPr>
          <a:xfrm>
            <a:off x="9286317" y="74501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CDA9BEB-B1C7-E5BB-E774-569322E8BDDA}"/>
              </a:ext>
            </a:extLst>
          </p:cNvPr>
          <p:cNvSpPr/>
          <p:nvPr/>
        </p:nvSpPr>
        <p:spPr>
          <a:xfrm>
            <a:off x="17258185" y="27162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5E5C150-7018-31EE-20AB-374ECB8F520D}"/>
              </a:ext>
            </a:extLst>
          </p:cNvPr>
          <p:cNvSpPr/>
          <p:nvPr/>
        </p:nvSpPr>
        <p:spPr>
          <a:xfrm>
            <a:off x="1144561" y="27162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59721C5-3688-A9CF-A0DE-948B67F091C7}"/>
              </a:ext>
            </a:extLst>
          </p:cNvPr>
          <p:cNvSpPr/>
          <p:nvPr/>
        </p:nvSpPr>
        <p:spPr>
          <a:xfrm>
            <a:off x="1052597" y="8598525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73D98D1-72A8-390C-4C4E-F7FBF531F290}"/>
              </a:ext>
            </a:extLst>
          </p:cNvPr>
          <p:cNvSpPr/>
          <p:nvPr/>
        </p:nvSpPr>
        <p:spPr>
          <a:xfrm>
            <a:off x="17258185" y="8663383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5BFFDC-2DED-FAC8-00C1-AEAC9F6ACCA5}"/>
              </a:ext>
            </a:extLst>
          </p:cNvPr>
          <p:cNvSpPr/>
          <p:nvPr/>
        </p:nvSpPr>
        <p:spPr>
          <a:xfrm>
            <a:off x="8905317" y="11325225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545272-0361-5660-40D1-7447F194DEC8}"/>
              </a:ext>
            </a:extLst>
          </p:cNvPr>
          <p:cNvCxnSpPr>
            <a:stCxn id="8" idx="3"/>
            <a:endCxn id="6" idx="1"/>
          </p:cNvCxnSpPr>
          <p:nvPr/>
        </p:nvCxnSpPr>
        <p:spPr>
          <a:xfrm flipV="1">
            <a:off x="6489201" y="1523806"/>
            <a:ext cx="2797116" cy="197122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884377-85B8-6F5F-016D-60DF650F70EE}"/>
                  </a:ext>
                </a:extLst>
              </p:cNvPr>
              <p:cNvSpPr txBox="1"/>
              <p:nvPr/>
            </p:nvSpPr>
            <p:spPr>
              <a:xfrm>
                <a:off x="6999580" y="1742030"/>
                <a:ext cx="735779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≤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884377-85B8-6F5F-016D-60DF650F7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580" y="1742030"/>
                <a:ext cx="735779" cy="767390"/>
              </a:xfrm>
              <a:prstGeom prst="rect">
                <a:avLst/>
              </a:prstGeom>
              <a:blipFill>
                <a:blip r:embed="rId2"/>
                <a:stretch>
                  <a:fillRect l="-10169" r="-8475" b="-81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311B55-E8B4-B2A4-23D4-37D8B3185B90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14630957" y="1523806"/>
            <a:ext cx="2627228" cy="197122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BE1244-2D0B-1A95-1308-748551A0B8FA}"/>
                  </a:ext>
                </a:extLst>
              </p:cNvPr>
              <p:cNvSpPr txBox="1"/>
              <p:nvPr/>
            </p:nvSpPr>
            <p:spPr>
              <a:xfrm>
                <a:off x="16082694" y="1140111"/>
                <a:ext cx="735779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≤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BE1244-2D0B-1A95-1308-748551A0B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2694" y="1140111"/>
                <a:ext cx="735779" cy="767390"/>
              </a:xfrm>
              <a:prstGeom prst="rect">
                <a:avLst/>
              </a:prstGeom>
              <a:blipFill>
                <a:blip r:embed="rId3"/>
                <a:stretch>
                  <a:fillRect l="-10169" r="-10169" b="-806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83AD66-E7B9-700E-5547-06A327422C4C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>
            <a:off x="19930505" y="4273826"/>
            <a:ext cx="0" cy="4389557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E5AD7A-3E3F-AF81-EF79-83C6C2532C56}"/>
                  </a:ext>
                </a:extLst>
              </p:cNvPr>
              <p:cNvSpPr txBox="1"/>
              <p:nvPr/>
            </p:nvSpPr>
            <p:spPr>
              <a:xfrm>
                <a:off x="19076017" y="5744803"/>
                <a:ext cx="735779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≤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E5AD7A-3E3F-AF81-EF79-83C6C2532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6017" y="5744803"/>
                <a:ext cx="735779" cy="767390"/>
              </a:xfrm>
              <a:prstGeom prst="rect">
                <a:avLst/>
              </a:prstGeom>
              <a:blipFill>
                <a:blip r:embed="rId2"/>
                <a:stretch>
                  <a:fillRect l="-8475" r="-10169" b="-81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CB9E92F-BBC8-F96C-577A-867EDF74F646}"/>
              </a:ext>
            </a:extLst>
          </p:cNvPr>
          <p:cNvCxnSpPr>
            <a:cxnSpLocks/>
            <a:stCxn id="10" idx="1"/>
            <a:endCxn id="9" idx="3"/>
          </p:cNvCxnSpPr>
          <p:nvPr/>
        </p:nvCxnSpPr>
        <p:spPr>
          <a:xfrm flipH="1" flipV="1">
            <a:off x="6397237" y="9377317"/>
            <a:ext cx="10860948" cy="6485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720DD56-C75E-BABB-7C52-F153BAEBF8B2}"/>
                  </a:ext>
                </a:extLst>
              </p:cNvPr>
              <p:cNvSpPr txBox="1"/>
              <p:nvPr/>
            </p:nvSpPr>
            <p:spPr>
              <a:xfrm>
                <a:off x="11532609" y="8598525"/>
                <a:ext cx="735779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≤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720DD56-C75E-BABB-7C52-F153BAEBF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2609" y="8598525"/>
                <a:ext cx="735779" cy="767390"/>
              </a:xfrm>
              <a:prstGeom prst="rect">
                <a:avLst/>
              </a:prstGeom>
              <a:blipFill>
                <a:blip r:embed="rId4"/>
                <a:stretch>
                  <a:fillRect l="-10169" r="-8475" b="-81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7001C11-1172-2254-781E-C7BDC6272018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3724917" y="4273826"/>
            <a:ext cx="91964" cy="4324699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8EEAE8-E5E0-DCFD-D1CB-CE0F145FBBB6}"/>
                  </a:ext>
                </a:extLst>
              </p:cNvPr>
              <p:cNvSpPr txBox="1"/>
              <p:nvPr/>
            </p:nvSpPr>
            <p:spPr>
              <a:xfrm>
                <a:off x="2870429" y="5993397"/>
                <a:ext cx="735779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≤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8EEAE8-E5E0-DCFD-D1CB-CE0F145FB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429" y="5993397"/>
                <a:ext cx="735779" cy="767390"/>
              </a:xfrm>
              <a:prstGeom prst="rect">
                <a:avLst/>
              </a:prstGeom>
              <a:blipFill>
                <a:blip r:embed="rId5"/>
                <a:stretch>
                  <a:fillRect l="-10169" r="-8475" b="-806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4245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607C9-8ED6-A76B-579D-67EFE7C99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5FE5B0B-C072-AEF7-6A44-C052509EC793}"/>
              </a:ext>
            </a:extLst>
          </p:cNvPr>
          <p:cNvSpPr/>
          <p:nvPr/>
        </p:nvSpPr>
        <p:spPr>
          <a:xfrm>
            <a:off x="-2428875" y="-214313"/>
            <a:ext cx="28775025" cy="141446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D109A47-7696-ABDF-1D23-282FCB14209A}"/>
              </a:ext>
            </a:extLst>
          </p:cNvPr>
          <p:cNvSpPr>
            <a:spLocks/>
          </p:cNvSpPr>
          <p:nvPr/>
        </p:nvSpPr>
        <p:spPr>
          <a:xfrm>
            <a:off x="8734424" y="6377092"/>
            <a:ext cx="5838826" cy="144264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Class P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82E374-4ABD-599C-48C7-85697661415A}"/>
              </a:ext>
            </a:extLst>
          </p:cNvPr>
          <p:cNvSpPr/>
          <p:nvPr/>
        </p:nvSpPr>
        <p:spPr>
          <a:xfrm>
            <a:off x="9286317" y="74501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F5CA0BF-AF65-A88A-0817-29C2F7041BBD}"/>
              </a:ext>
            </a:extLst>
          </p:cNvPr>
          <p:cNvSpPr/>
          <p:nvPr/>
        </p:nvSpPr>
        <p:spPr>
          <a:xfrm>
            <a:off x="17258185" y="27162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673051B-1E76-0B99-0E6F-ADB86950F0C9}"/>
              </a:ext>
            </a:extLst>
          </p:cNvPr>
          <p:cNvSpPr/>
          <p:nvPr/>
        </p:nvSpPr>
        <p:spPr>
          <a:xfrm>
            <a:off x="1144561" y="27162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FCDE19-48F0-E202-B69E-49E110A2B93C}"/>
              </a:ext>
            </a:extLst>
          </p:cNvPr>
          <p:cNvSpPr/>
          <p:nvPr/>
        </p:nvSpPr>
        <p:spPr>
          <a:xfrm>
            <a:off x="1052597" y="8598525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06BB728-4A71-1893-53D2-0306886289D4}"/>
              </a:ext>
            </a:extLst>
          </p:cNvPr>
          <p:cNvSpPr/>
          <p:nvPr/>
        </p:nvSpPr>
        <p:spPr>
          <a:xfrm>
            <a:off x="17258185" y="8663383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9178A9-5B97-2C27-32AB-73B712000EC7}"/>
              </a:ext>
            </a:extLst>
          </p:cNvPr>
          <p:cNvSpPr/>
          <p:nvPr/>
        </p:nvSpPr>
        <p:spPr>
          <a:xfrm>
            <a:off x="8905317" y="11325225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6C61408-CEFB-ED6E-58F3-4FDDC2592C90}"/>
              </a:ext>
            </a:extLst>
          </p:cNvPr>
          <p:cNvCxnSpPr>
            <a:stCxn id="8" idx="3"/>
            <a:endCxn id="6" idx="1"/>
          </p:cNvCxnSpPr>
          <p:nvPr/>
        </p:nvCxnSpPr>
        <p:spPr>
          <a:xfrm flipV="1">
            <a:off x="6489201" y="1523806"/>
            <a:ext cx="2797116" cy="197122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F62AC8-163A-1689-F875-FF3D27910E83}"/>
                  </a:ext>
                </a:extLst>
              </p:cNvPr>
              <p:cNvSpPr txBox="1"/>
              <p:nvPr/>
            </p:nvSpPr>
            <p:spPr>
              <a:xfrm>
                <a:off x="6999580" y="1742030"/>
                <a:ext cx="735779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≤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F62AC8-163A-1689-F875-FF3D27910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580" y="1742030"/>
                <a:ext cx="735779" cy="767390"/>
              </a:xfrm>
              <a:prstGeom prst="rect">
                <a:avLst/>
              </a:prstGeom>
              <a:blipFill>
                <a:blip r:embed="rId2"/>
                <a:stretch>
                  <a:fillRect l="-10169" r="-8475" b="-81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7CE8C2-FFC7-BDC3-854B-E8F78C876B8F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14630957" y="1523806"/>
            <a:ext cx="2627228" cy="1971228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AF9A1C-B2F3-67FE-8F5E-DCF1130F11E3}"/>
                  </a:ext>
                </a:extLst>
              </p:cNvPr>
              <p:cNvSpPr txBox="1"/>
              <p:nvPr/>
            </p:nvSpPr>
            <p:spPr>
              <a:xfrm>
                <a:off x="16082694" y="1140111"/>
                <a:ext cx="735779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≤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AF9A1C-B2F3-67FE-8F5E-DCF1130F1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2694" y="1140111"/>
                <a:ext cx="735779" cy="767390"/>
              </a:xfrm>
              <a:prstGeom prst="rect">
                <a:avLst/>
              </a:prstGeom>
              <a:blipFill>
                <a:blip r:embed="rId3"/>
                <a:stretch>
                  <a:fillRect l="-10169" r="-10169" b="-806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508B13C-B750-3E7A-CA6E-1461931B15C5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1866418" y="2302598"/>
            <a:ext cx="8064087" cy="6360785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B918355-277F-5DE3-BF73-81705797CF3E}"/>
                  </a:ext>
                </a:extLst>
              </p:cNvPr>
              <p:cNvSpPr txBox="1"/>
              <p:nvPr/>
            </p:nvSpPr>
            <p:spPr>
              <a:xfrm>
                <a:off x="16450583" y="5099295"/>
                <a:ext cx="735779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≤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B918355-277F-5DE3-BF73-81705797C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0583" y="5099295"/>
                <a:ext cx="735779" cy="767390"/>
              </a:xfrm>
              <a:prstGeom prst="rect">
                <a:avLst/>
              </a:prstGeom>
              <a:blipFill>
                <a:blip r:embed="rId2"/>
                <a:stretch>
                  <a:fillRect l="-10169" r="-8475" b="-81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BB4159C-0A45-57BC-4BB5-54FE6A299622}"/>
              </a:ext>
            </a:extLst>
          </p:cNvPr>
          <p:cNvCxnSpPr>
            <a:cxnSpLocks/>
            <a:stCxn id="9" idx="0"/>
            <a:endCxn id="6" idx="2"/>
          </p:cNvCxnSpPr>
          <p:nvPr/>
        </p:nvCxnSpPr>
        <p:spPr>
          <a:xfrm flipV="1">
            <a:off x="3724917" y="2302598"/>
            <a:ext cx="8233720" cy="6295927"/>
          </a:xfrm>
          <a:prstGeom prst="straightConnector1">
            <a:avLst/>
          </a:prstGeom>
          <a:noFill/>
          <a:ln w="127000" cap="flat">
            <a:solidFill>
              <a:schemeClr val="accent2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D4A8D9-9D4B-A18B-A943-8ED3DA3317FE}"/>
                  </a:ext>
                </a:extLst>
              </p:cNvPr>
              <p:cNvSpPr txBox="1"/>
              <p:nvPr/>
            </p:nvSpPr>
            <p:spPr>
              <a:xfrm>
                <a:off x="5831091" y="5482990"/>
                <a:ext cx="735779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≤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D4A8D9-9D4B-A18B-A943-8ED3DA331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091" y="5482990"/>
                <a:ext cx="735779" cy="767390"/>
              </a:xfrm>
              <a:prstGeom prst="rect">
                <a:avLst/>
              </a:prstGeom>
              <a:blipFill>
                <a:blip r:embed="rId4"/>
                <a:stretch>
                  <a:fillRect l="-10345" r="-10345" b="-645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4747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4958</TotalTime>
  <Words>3309</Words>
  <Application>Microsoft Macintosh PowerPoint</Application>
  <PresentationFormat>Custom</PresentationFormat>
  <Paragraphs>575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Bradley Hand</vt:lpstr>
      <vt:lpstr>Cambria Math</vt:lpstr>
      <vt:lpstr>Chalkduster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Manoj Gupta</cp:lastModifiedBy>
  <cp:revision>1042</cp:revision>
  <dcterms:modified xsi:type="dcterms:W3CDTF">2025-04-17T12:40:25Z</dcterms:modified>
</cp:coreProperties>
</file>