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5"/>
  </p:notesMasterIdLst>
  <p:sldIdLst>
    <p:sldId id="300" r:id="rId2"/>
    <p:sldId id="301" r:id="rId3"/>
    <p:sldId id="309" r:id="rId4"/>
    <p:sldId id="310" r:id="rId5"/>
    <p:sldId id="311" r:id="rId6"/>
    <p:sldId id="312" r:id="rId7"/>
    <p:sldId id="313" r:id="rId8"/>
    <p:sldId id="314" r:id="rId9"/>
    <p:sldId id="318" r:id="rId10"/>
    <p:sldId id="315" r:id="rId11"/>
    <p:sldId id="316" r:id="rId12"/>
    <p:sldId id="317" r:id="rId13"/>
    <p:sldId id="319" r:id="rId14"/>
    <p:sldId id="320" r:id="rId15"/>
    <p:sldId id="321" r:id="rId16"/>
    <p:sldId id="299" r:id="rId17"/>
    <p:sldId id="287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62" r:id="rId58"/>
    <p:sldId id="363" r:id="rId59"/>
    <p:sldId id="365" r:id="rId60"/>
    <p:sldId id="364" r:id="rId61"/>
    <p:sldId id="366" r:id="rId62"/>
    <p:sldId id="367" r:id="rId63"/>
    <p:sldId id="368" r:id="rId6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8"/>
    <p:restoredTop sz="94682"/>
  </p:normalViewPr>
  <p:slideViewPr>
    <p:cSldViewPr snapToGrid="0">
      <p:cViewPr>
        <p:scale>
          <a:sx n="99" d="100"/>
          <a:sy n="99" d="100"/>
        </p:scale>
        <p:origin x="-535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suit and tie&#10;&#10;Description automatically generated">
            <a:extLst>
              <a:ext uri="{FF2B5EF4-FFF2-40B4-BE49-F238E27FC236}">
                <a16:creationId xmlns:a16="http://schemas.microsoft.com/office/drawing/2014/main" id="{7B8D90F0-42BA-49DA-56FB-93817A043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24" y="2162629"/>
            <a:ext cx="3263899" cy="4125205"/>
          </a:xfrm>
          <a:prstGeom prst="rect">
            <a:avLst/>
          </a:prstGeom>
        </p:spPr>
      </p:pic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FBEE3F5-1D26-00A2-A10A-6A51D17F432A}"/>
              </a:ext>
            </a:extLst>
          </p:cNvPr>
          <p:cNvSpPr/>
          <p:nvPr/>
        </p:nvSpPr>
        <p:spPr>
          <a:xfrm>
            <a:off x="1432724" y="7165604"/>
            <a:ext cx="3263900" cy="19109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Robert Prim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458E1C6-B38F-16A5-53E8-8B95199149FD}"/>
              </a:ext>
            </a:extLst>
          </p:cNvPr>
          <p:cNvSpPr/>
          <p:nvPr/>
        </p:nvSpPr>
        <p:spPr>
          <a:xfrm>
            <a:off x="1432723" y="9487578"/>
            <a:ext cx="3263900" cy="9554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1957</a:t>
            </a:r>
          </a:p>
        </p:txBody>
      </p:sp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0361972A-4DDE-5EF3-914E-BC6CEEA01DDC}"/>
              </a:ext>
            </a:extLst>
          </p:cNvPr>
          <p:cNvSpPr/>
          <p:nvPr/>
        </p:nvSpPr>
        <p:spPr>
          <a:xfrm>
            <a:off x="6531428" y="5230559"/>
            <a:ext cx="16751273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Prims Algorithm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1153360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B4D1D20-DDF1-2D73-CA2F-42D91113AC9E}"/>
              </a:ext>
            </a:extLst>
          </p:cNvPr>
          <p:cNvSpPr txBox="1"/>
          <p:nvPr/>
        </p:nvSpPr>
        <p:spPr>
          <a:xfrm>
            <a:off x="4166077" y="10096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5" name="!!star1">
            <a:extLst>
              <a:ext uri="{FF2B5EF4-FFF2-40B4-BE49-F238E27FC236}">
                <a16:creationId xmlns:a16="http://schemas.microsoft.com/office/drawing/2014/main" id="{6CF89BCA-E651-4B57-CE72-DC0EC1E18799}"/>
              </a:ext>
            </a:extLst>
          </p:cNvPr>
          <p:cNvSpPr/>
          <p:nvPr/>
        </p:nvSpPr>
        <p:spPr>
          <a:xfrm>
            <a:off x="578875" y="22978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star8">
            <a:extLst>
              <a:ext uri="{FF2B5EF4-FFF2-40B4-BE49-F238E27FC236}">
                <a16:creationId xmlns:a16="http://schemas.microsoft.com/office/drawing/2014/main" id="{373604AF-18A7-223C-93B5-EC43558F6F9E}"/>
              </a:ext>
            </a:extLst>
          </p:cNvPr>
          <p:cNvSpPr/>
          <p:nvPr/>
        </p:nvSpPr>
        <p:spPr>
          <a:xfrm>
            <a:off x="8237677" y="162116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!!star5">
            <a:extLst>
              <a:ext uri="{FF2B5EF4-FFF2-40B4-BE49-F238E27FC236}">
                <a16:creationId xmlns:a16="http://schemas.microsoft.com/office/drawing/2014/main" id="{6E67BAB4-6CDA-15A2-003B-97EB8804C29F}"/>
              </a:ext>
            </a:extLst>
          </p:cNvPr>
          <p:cNvSpPr/>
          <p:nvPr/>
        </p:nvSpPr>
        <p:spPr>
          <a:xfrm>
            <a:off x="2736519" y="579271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!!star4">
            <a:extLst>
              <a:ext uri="{FF2B5EF4-FFF2-40B4-BE49-F238E27FC236}">
                <a16:creationId xmlns:a16="http://schemas.microsoft.com/office/drawing/2014/main" id="{9280ADD5-62CF-E6C4-0D7D-792119163DDA}"/>
              </a:ext>
            </a:extLst>
          </p:cNvPr>
          <p:cNvSpPr/>
          <p:nvPr/>
        </p:nvSpPr>
        <p:spPr>
          <a:xfrm>
            <a:off x="853642" y="972287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!!star3">
            <a:extLst>
              <a:ext uri="{FF2B5EF4-FFF2-40B4-BE49-F238E27FC236}">
                <a16:creationId xmlns:a16="http://schemas.microsoft.com/office/drawing/2014/main" id="{B27248D0-C77D-15B1-AD70-49F18D8497C0}"/>
              </a:ext>
            </a:extLst>
          </p:cNvPr>
          <p:cNvSpPr/>
          <p:nvPr/>
        </p:nvSpPr>
        <p:spPr>
          <a:xfrm>
            <a:off x="5610446" y="919124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star2">
            <a:extLst>
              <a:ext uri="{FF2B5EF4-FFF2-40B4-BE49-F238E27FC236}">
                <a16:creationId xmlns:a16="http://schemas.microsoft.com/office/drawing/2014/main" id="{848B9DE5-C619-84FD-0DAB-860AB9E6186D}"/>
              </a:ext>
            </a:extLst>
          </p:cNvPr>
          <p:cNvSpPr/>
          <p:nvPr/>
        </p:nvSpPr>
        <p:spPr>
          <a:xfrm>
            <a:off x="11928172" y="82187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2" name="!!af">
            <a:extLst>
              <a:ext uri="{FF2B5EF4-FFF2-40B4-BE49-F238E27FC236}">
                <a16:creationId xmlns:a16="http://schemas.microsoft.com/office/drawing/2014/main" id="{C5B39199-B14D-1723-92A3-2027BA68E480}"/>
              </a:ext>
            </a:extLst>
          </p:cNvPr>
          <p:cNvCxnSpPr>
            <a:cxnSpLocks/>
            <a:stCxn id="60" idx="1"/>
            <a:endCxn id="55" idx="5"/>
          </p:cNvCxnSpPr>
          <p:nvPr/>
        </p:nvCxnSpPr>
        <p:spPr>
          <a:xfrm flipH="1" flipV="1">
            <a:off x="1359364" y="3012031"/>
            <a:ext cx="10702719" cy="532925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390FA65-451D-7A1C-8E61-42826DE9489A}"/>
              </a:ext>
            </a:extLst>
          </p:cNvPr>
          <p:cNvCxnSpPr>
            <a:cxnSpLocks/>
            <a:stCxn id="58" idx="0"/>
            <a:endCxn id="57" idx="3"/>
          </p:cNvCxnSpPr>
          <p:nvPr/>
        </p:nvCxnSpPr>
        <p:spPr>
          <a:xfrm flipV="1">
            <a:off x="1310842" y="6506911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EF481ED-65F8-404A-5B8E-D47F932ED81D}"/>
              </a:ext>
            </a:extLst>
          </p:cNvPr>
          <p:cNvCxnSpPr>
            <a:cxnSpLocks/>
            <a:stCxn id="57" idx="1"/>
            <a:endCxn id="55" idx="5"/>
          </p:cNvCxnSpPr>
          <p:nvPr/>
        </p:nvCxnSpPr>
        <p:spPr>
          <a:xfrm flipH="1" flipV="1">
            <a:off x="1359364" y="3012031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!!ad">
            <a:extLst>
              <a:ext uri="{FF2B5EF4-FFF2-40B4-BE49-F238E27FC236}">
                <a16:creationId xmlns:a16="http://schemas.microsoft.com/office/drawing/2014/main" id="{EECA31C1-A09A-4F94-B13C-7C1803AA2E93}"/>
              </a:ext>
            </a:extLst>
          </p:cNvPr>
          <p:cNvCxnSpPr>
            <a:cxnSpLocks/>
            <a:stCxn id="56" idx="2"/>
            <a:endCxn id="55" idx="7"/>
          </p:cNvCxnSpPr>
          <p:nvPr/>
        </p:nvCxnSpPr>
        <p:spPr>
          <a:xfrm flipH="1">
            <a:off x="1359364" y="2039535"/>
            <a:ext cx="6878313" cy="38083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D0FAA0-6463-AB6F-AE20-B8334A2CB3FF}"/>
              </a:ext>
            </a:extLst>
          </p:cNvPr>
          <p:cNvCxnSpPr>
            <a:cxnSpLocks/>
            <a:stCxn id="58" idx="6"/>
            <a:endCxn id="59" idx="3"/>
          </p:cNvCxnSpPr>
          <p:nvPr/>
        </p:nvCxnSpPr>
        <p:spPr>
          <a:xfrm flipV="1">
            <a:off x="1768042" y="9905440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0FCD8883-463A-83D7-ECBE-65019CABCECA}"/>
              </a:ext>
            </a:extLst>
          </p:cNvPr>
          <p:cNvSpPr txBox="1"/>
          <p:nvPr/>
        </p:nvSpPr>
        <p:spPr>
          <a:xfrm>
            <a:off x="3548304" y="293192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48B8F07-2FC4-F9C0-F02E-01405912D347}"/>
              </a:ext>
            </a:extLst>
          </p:cNvPr>
          <p:cNvSpPr txBox="1"/>
          <p:nvPr/>
        </p:nvSpPr>
        <p:spPr>
          <a:xfrm>
            <a:off x="1842331" y="41320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D06C38-48A2-1CC9-75F5-8DAC729B219C}"/>
              </a:ext>
            </a:extLst>
          </p:cNvPr>
          <p:cNvSpPr txBox="1"/>
          <p:nvPr/>
        </p:nvSpPr>
        <p:spPr>
          <a:xfrm>
            <a:off x="2286867" y="763216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" name="!!box">
            <a:extLst>
              <a:ext uri="{FF2B5EF4-FFF2-40B4-BE49-F238E27FC236}">
                <a16:creationId xmlns:a16="http://schemas.microsoft.com/office/drawing/2014/main" id="{D1F6CA23-6424-563A-16E9-A636946BC14D}"/>
              </a:ext>
            </a:extLst>
          </p:cNvPr>
          <p:cNvSpPr/>
          <p:nvPr/>
        </p:nvSpPr>
        <p:spPr>
          <a:xfrm>
            <a:off x="13831824" y="436413"/>
            <a:ext cx="9805091" cy="128431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Proof: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assume that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in the minimum spanning tree T.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FA729-0B49-61B8-000A-6E560F83E9BA}"/>
              </a:ext>
            </a:extLst>
          </p:cNvPr>
          <p:cNvSpPr txBox="1"/>
          <p:nvPr/>
        </p:nvSpPr>
        <p:spPr>
          <a:xfrm>
            <a:off x="3462167" y="97354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75022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112F4A51-A154-9D7B-7C97-7DBDDEB524C6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5ED7059-5167-D5C2-4132-4303854051D3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4D1D20-DDF1-2D73-CA2F-42D91113AC9E}"/>
              </a:ext>
            </a:extLst>
          </p:cNvPr>
          <p:cNvSpPr txBox="1"/>
          <p:nvPr/>
        </p:nvSpPr>
        <p:spPr>
          <a:xfrm>
            <a:off x="3208635" y="146086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5" name="!!star1">
            <a:extLst>
              <a:ext uri="{FF2B5EF4-FFF2-40B4-BE49-F238E27FC236}">
                <a16:creationId xmlns:a16="http://schemas.microsoft.com/office/drawing/2014/main" id="{6CF89BCA-E651-4B57-CE72-DC0EC1E18799}"/>
              </a:ext>
            </a:extLst>
          </p:cNvPr>
          <p:cNvSpPr/>
          <p:nvPr/>
        </p:nvSpPr>
        <p:spPr>
          <a:xfrm>
            <a:off x="962193" y="228589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star8">
            <a:extLst>
              <a:ext uri="{FF2B5EF4-FFF2-40B4-BE49-F238E27FC236}">
                <a16:creationId xmlns:a16="http://schemas.microsoft.com/office/drawing/2014/main" id="{373604AF-18A7-223C-93B5-EC43558F6F9E}"/>
              </a:ext>
            </a:extLst>
          </p:cNvPr>
          <p:cNvSpPr/>
          <p:nvPr/>
        </p:nvSpPr>
        <p:spPr>
          <a:xfrm>
            <a:off x="4760252" y="254763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!!star5">
            <a:extLst>
              <a:ext uri="{FF2B5EF4-FFF2-40B4-BE49-F238E27FC236}">
                <a16:creationId xmlns:a16="http://schemas.microsoft.com/office/drawing/2014/main" id="{6E67BAB4-6CDA-15A2-003B-97EB8804C29F}"/>
              </a:ext>
            </a:extLst>
          </p:cNvPr>
          <p:cNvSpPr/>
          <p:nvPr/>
        </p:nvSpPr>
        <p:spPr>
          <a:xfrm>
            <a:off x="2736519" y="579271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!!star4">
            <a:extLst>
              <a:ext uri="{FF2B5EF4-FFF2-40B4-BE49-F238E27FC236}">
                <a16:creationId xmlns:a16="http://schemas.microsoft.com/office/drawing/2014/main" id="{9280ADD5-62CF-E6C4-0D7D-792119163DDA}"/>
              </a:ext>
            </a:extLst>
          </p:cNvPr>
          <p:cNvSpPr/>
          <p:nvPr/>
        </p:nvSpPr>
        <p:spPr>
          <a:xfrm>
            <a:off x="853642" y="972287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!!star3">
            <a:extLst>
              <a:ext uri="{FF2B5EF4-FFF2-40B4-BE49-F238E27FC236}">
                <a16:creationId xmlns:a16="http://schemas.microsoft.com/office/drawing/2014/main" id="{B27248D0-C77D-15B1-AD70-49F18D8497C0}"/>
              </a:ext>
            </a:extLst>
          </p:cNvPr>
          <p:cNvSpPr/>
          <p:nvPr/>
        </p:nvSpPr>
        <p:spPr>
          <a:xfrm>
            <a:off x="3976297" y="935474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star2">
            <a:extLst>
              <a:ext uri="{FF2B5EF4-FFF2-40B4-BE49-F238E27FC236}">
                <a16:creationId xmlns:a16="http://schemas.microsoft.com/office/drawing/2014/main" id="{848B9DE5-C619-84FD-0DAB-860AB9E6186D}"/>
              </a:ext>
            </a:extLst>
          </p:cNvPr>
          <p:cNvSpPr/>
          <p:nvPr/>
        </p:nvSpPr>
        <p:spPr>
          <a:xfrm>
            <a:off x="11928172" y="82187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2" name="!!af">
            <a:extLst>
              <a:ext uri="{FF2B5EF4-FFF2-40B4-BE49-F238E27FC236}">
                <a16:creationId xmlns:a16="http://schemas.microsoft.com/office/drawing/2014/main" id="{C5B39199-B14D-1723-92A3-2027BA68E480}"/>
              </a:ext>
            </a:extLst>
          </p:cNvPr>
          <p:cNvCxnSpPr>
            <a:cxnSpLocks/>
            <a:stCxn id="60" idx="1"/>
            <a:endCxn id="55" idx="5"/>
          </p:cNvCxnSpPr>
          <p:nvPr/>
        </p:nvCxnSpPr>
        <p:spPr>
          <a:xfrm flipH="1" flipV="1">
            <a:off x="1742682" y="3000086"/>
            <a:ext cx="10319401" cy="5341200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390FA65-451D-7A1C-8E61-42826DE9489A}"/>
              </a:ext>
            </a:extLst>
          </p:cNvPr>
          <p:cNvCxnSpPr>
            <a:cxnSpLocks/>
            <a:stCxn id="58" idx="0"/>
            <a:endCxn id="57" idx="3"/>
          </p:cNvCxnSpPr>
          <p:nvPr/>
        </p:nvCxnSpPr>
        <p:spPr>
          <a:xfrm flipV="1">
            <a:off x="1310842" y="6506911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EF481ED-65F8-404A-5B8E-D47F932ED81D}"/>
              </a:ext>
            </a:extLst>
          </p:cNvPr>
          <p:cNvCxnSpPr>
            <a:cxnSpLocks/>
            <a:stCxn id="57" idx="1"/>
            <a:endCxn id="55" idx="5"/>
          </p:cNvCxnSpPr>
          <p:nvPr/>
        </p:nvCxnSpPr>
        <p:spPr>
          <a:xfrm flipH="1" flipV="1">
            <a:off x="1742682" y="3000086"/>
            <a:ext cx="1127748" cy="291516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!!ad">
            <a:extLst>
              <a:ext uri="{FF2B5EF4-FFF2-40B4-BE49-F238E27FC236}">
                <a16:creationId xmlns:a16="http://schemas.microsoft.com/office/drawing/2014/main" id="{EECA31C1-A09A-4F94-B13C-7C1803AA2E93}"/>
              </a:ext>
            </a:extLst>
          </p:cNvPr>
          <p:cNvCxnSpPr>
            <a:cxnSpLocks/>
            <a:stCxn id="56" idx="2"/>
          </p:cNvCxnSpPr>
          <p:nvPr/>
        </p:nvCxnSpPr>
        <p:spPr>
          <a:xfrm flipH="1" flipV="1">
            <a:off x="1842331" y="2800075"/>
            <a:ext cx="2917921" cy="16592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D0FAA0-6463-AB6F-AE20-B8334A2CB3FF}"/>
              </a:ext>
            </a:extLst>
          </p:cNvPr>
          <p:cNvCxnSpPr>
            <a:cxnSpLocks/>
            <a:stCxn id="58" idx="6"/>
            <a:endCxn id="59" idx="3"/>
          </p:cNvCxnSpPr>
          <p:nvPr/>
        </p:nvCxnSpPr>
        <p:spPr>
          <a:xfrm flipV="1">
            <a:off x="1768042" y="10068941"/>
            <a:ext cx="2342166" cy="7229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0FCD8883-463A-83D7-ECBE-65019CABCECA}"/>
              </a:ext>
            </a:extLst>
          </p:cNvPr>
          <p:cNvSpPr txBox="1"/>
          <p:nvPr/>
        </p:nvSpPr>
        <p:spPr>
          <a:xfrm>
            <a:off x="3548304" y="293192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48B8F07-2FC4-F9C0-F02E-01405912D347}"/>
              </a:ext>
            </a:extLst>
          </p:cNvPr>
          <p:cNvSpPr txBox="1"/>
          <p:nvPr/>
        </p:nvSpPr>
        <p:spPr>
          <a:xfrm>
            <a:off x="1842331" y="41320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D06C38-48A2-1CC9-75F5-8DAC729B219C}"/>
              </a:ext>
            </a:extLst>
          </p:cNvPr>
          <p:cNvSpPr txBox="1"/>
          <p:nvPr/>
        </p:nvSpPr>
        <p:spPr>
          <a:xfrm>
            <a:off x="2286867" y="763216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" name="!!box">
            <a:extLst>
              <a:ext uri="{FF2B5EF4-FFF2-40B4-BE49-F238E27FC236}">
                <a16:creationId xmlns:a16="http://schemas.microsoft.com/office/drawing/2014/main" id="{D1F6CA23-6424-563A-16E9-A636946BC14D}"/>
              </a:ext>
            </a:extLst>
          </p:cNvPr>
          <p:cNvSpPr/>
          <p:nvPr/>
        </p:nvSpPr>
        <p:spPr>
          <a:xfrm>
            <a:off x="13831824" y="436413"/>
            <a:ext cx="9805091" cy="128431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Proof: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assume that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in the minimum spanning tree 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Consider the cut (S,V-s) obtained by removing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claim there is an edge going across the cut with weight less than w(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Remember the cycle C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FA729-0B49-61B8-000A-6E560F83E9BA}"/>
              </a:ext>
            </a:extLst>
          </p:cNvPr>
          <p:cNvSpPr txBox="1"/>
          <p:nvPr/>
        </p:nvSpPr>
        <p:spPr>
          <a:xfrm>
            <a:off x="2516367" y="979305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08D8F6F-8A27-C19A-249E-C4D65490200C}"/>
              </a:ext>
            </a:extLst>
          </p:cNvPr>
          <p:cNvSpPr/>
          <p:nvPr/>
        </p:nvSpPr>
        <p:spPr>
          <a:xfrm>
            <a:off x="414904" y="11587471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A93EADF-63BA-8C64-50A6-46DC4F5D2844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18047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112F4A51-A154-9D7B-7C97-7DBDDEB524C6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5ED7059-5167-D5C2-4132-4303854051D3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4D1D20-DDF1-2D73-CA2F-42D91113AC9E}"/>
              </a:ext>
            </a:extLst>
          </p:cNvPr>
          <p:cNvSpPr txBox="1"/>
          <p:nvPr/>
        </p:nvSpPr>
        <p:spPr>
          <a:xfrm>
            <a:off x="3208635" y="146086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5" name="!!star1">
            <a:extLst>
              <a:ext uri="{FF2B5EF4-FFF2-40B4-BE49-F238E27FC236}">
                <a16:creationId xmlns:a16="http://schemas.microsoft.com/office/drawing/2014/main" id="{6CF89BCA-E651-4B57-CE72-DC0EC1E18799}"/>
              </a:ext>
            </a:extLst>
          </p:cNvPr>
          <p:cNvSpPr/>
          <p:nvPr/>
        </p:nvSpPr>
        <p:spPr>
          <a:xfrm>
            <a:off x="962193" y="228589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star8">
            <a:extLst>
              <a:ext uri="{FF2B5EF4-FFF2-40B4-BE49-F238E27FC236}">
                <a16:creationId xmlns:a16="http://schemas.microsoft.com/office/drawing/2014/main" id="{373604AF-18A7-223C-93B5-EC43558F6F9E}"/>
              </a:ext>
            </a:extLst>
          </p:cNvPr>
          <p:cNvSpPr/>
          <p:nvPr/>
        </p:nvSpPr>
        <p:spPr>
          <a:xfrm>
            <a:off x="4760252" y="254763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!!star5">
            <a:extLst>
              <a:ext uri="{FF2B5EF4-FFF2-40B4-BE49-F238E27FC236}">
                <a16:creationId xmlns:a16="http://schemas.microsoft.com/office/drawing/2014/main" id="{6E67BAB4-6CDA-15A2-003B-97EB8804C29F}"/>
              </a:ext>
            </a:extLst>
          </p:cNvPr>
          <p:cNvSpPr/>
          <p:nvPr/>
        </p:nvSpPr>
        <p:spPr>
          <a:xfrm>
            <a:off x="2736519" y="579271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!!star4">
            <a:extLst>
              <a:ext uri="{FF2B5EF4-FFF2-40B4-BE49-F238E27FC236}">
                <a16:creationId xmlns:a16="http://schemas.microsoft.com/office/drawing/2014/main" id="{9280ADD5-62CF-E6C4-0D7D-792119163DDA}"/>
              </a:ext>
            </a:extLst>
          </p:cNvPr>
          <p:cNvSpPr/>
          <p:nvPr/>
        </p:nvSpPr>
        <p:spPr>
          <a:xfrm>
            <a:off x="853642" y="972287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!!star3">
            <a:extLst>
              <a:ext uri="{FF2B5EF4-FFF2-40B4-BE49-F238E27FC236}">
                <a16:creationId xmlns:a16="http://schemas.microsoft.com/office/drawing/2014/main" id="{B27248D0-C77D-15B1-AD70-49F18D8497C0}"/>
              </a:ext>
            </a:extLst>
          </p:cNvPr>
          <p:cNvSpPr/>
          <p:nvPr/>
        </p:nvSpPr>
        <p:spPr>
          <a:xfrm>
            <a:off x="3976297" y="935474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star2">
            <a:extLst>
              <a:ext uri="{FF2B5EF4-FFF2-40B4-BE49-F238E27FC236}">
                <a16:creationId xmlns:a16="http://schemas.microsoft.com/office/drawing/2014/main" id="{848B9DE5-C619-84FD-0DAB-860AB9E6186D}"/>
              </a:ext>
            </a:extLst>
          </p:cNvPr>
          <p:cNvSpPr/>
          <p:nvPr/>
        </p:nvSpPr>
        <p:spPr>
          <a:xfrm>
            <a:off x="11928172" y="82187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2" name="!!af">
            <a:extLst>
              <a:ext uri="{FF2B5EF4-FFF2-40B4-BE49-F238E27FC236}">
                <a16:creationId xmlns:a16="http://schemas.microsoft.com/office/drawing/2014/main" id="{C5B39199-B14D-1723-92A3-2027BA68E480}"/>
              </a:ext>
            </a:extLst>
          </p:cNvPr>
          <p:cNvCxnSpPr>
            <a:cxnSpLocks/>
            <a:stCxn id="60" idx="1"/>
            <a:endCxn id="55" idx="5"/>
          </p:cNvCxnSpPr>
          <p:nvPr/>
        </p:nvCxnSpPr>
        <p:spPr>
          <a:xfrm flipH="1" flipV="1">
            <a:off x="1742682" y="3000086"/>
            <a:ext cx="10319401" cy="5341200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390FA65-451D-7A1C-8E61-42826DE9489A}"/>
              </a:ext>
            </a:extLst>
          </p:cNvPr>
          <p:cNvCxnSpPr>
            <a:cxnSpLocks/>
            <a:stCxn id="58" idx="0"/>
            <a:endCxn id="57" idx="3"/>
          </p:cNvCxnSpPr>
          <p:nvPr/>
        </p:nvCxnSpPr>
        <p:spPr>
          <a:xfrm flipV="1">
            <a:off x="1310842" y="6506911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EC39435-9BEB-DFDD-04C8-36FDA3A063F3}"/>
              </a:ext>
            </a:extLst>
          </p:cNvPr>
          <p:cNvCxnSpPr>
            <a:cxnSpLocks/>
            <a:stCxn id="59" idx="1"/>
            <a:endCxn id="57" idx="5"/>
          </p:cNvCxnSpPr>
          <p:nvPr/>
        </p:nvCxnSpPr>
        <p:spPr>
          <a:xfrm flipH="1" flipV="1">
            <a:off x="3517008" y="6506911"/>
            <a:ext cx="593200" cy="2970372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F232F9C-2847-D228-5ECF-C47B15E02901}"/>
              </a:ext>
            </a:extLst>
          </p:cNvPr>
          <p:cNvCxnSpPr>
            <a:cxnSpLocks/>
            <a:stCxn id="60" idx="2"/>
            <a:endCxn id="59" idx="6"/>
          </p:cNvCxnSpPr>
          <p:nvPr/>
        </p:nvCxnSpPr>
        <p:spPr>
          <a:xfrm flipH="1">
            <a:off x="4890697" y="8637115"/>
            <a:ext cx="7037475" cy="1135997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EF481ED-65F8-404A-5B8E-D47F932ED81D}"/>
              </a:ext>
            </a:extLst>
          </p:cNvPr>
          <p:cNvCxnSpPr>
            <a:cxnSpLocks/>
            <a:stCxn id="57" idx="1"/>
            <a:endCxn id="55" idx="5"/>
          </p:cNvCxnSpPr>
          <p:nvPr/>
        </p:nvCxnSpPr>
        <p:spPr>
          <a:xfrm flipH="1" flipV="1">
            <a:off x="1742682" y="3000086"/>
            <a:ext cx="1127748" cy="2915167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!!ad">
            <a:extLst>
              <a:ext uri="{FF2B5EF4-FFF2-40B4-BE49-F238E27FC236}">
                <a16:creationId xmlns:a16="http://schemas.microsoft.com/office/drawing/2014/main" id="{EECA31C1-A09A-4F94-B13C-7C1803AA2E93}"/>
              </a:ext>
            </a:extLst>
          </p:cNvPr>
          <p:cNvCxnSpPr>
            <a:cxnSpLocks/>
            <a:stCxn id="56" idx="2"/>
          </p:cNvCxnSpPr>
          <p:nvPr/>
        </p:nvCxnSpPr>
        <p:spPr>
          <a:xfrm flipH="1" flipV="1">
            <a:off x="1842331" y="2800075"/>
            <a:ext cx="2917921" cy="16592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D0FAA0-6463-AB6F-AE20-B8334A2CB3FF}"/>
              </a:ext>
            </a:extLst>
          </p:cNvPr>
          <p:cNvCxnSpPr>
            <a:cxnSpLocks/>
            <a:stCxn id="58" idx="6"/>
            <a:endCxn id="59" idx="3"/>
          </p:cNvCxnSpPr>
          <p:nvPr/>
        </p:nvCxnSpPr>
        <p:spPr>
          <a:xfrm flipV="1">
            <a:off x="1768042" y="10068941"/>
            <a:ext cx="2342166" cy="7229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0FCD8883-463A-83D7-ECBE-65019CABCECA}"/>
              </a:ext>
            </a:extLst>
          </p:cNvPr>
          <p:cNvSpPr txBox="1"/>
          <p:nvPr/>
        </p:nvSpPr>
        <p:spPr>
          <a:xfrm>
            <a:off x="3548304" y="293192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48B8F07-2FC4-F9C0-F02E-01405912D347}"/>
              </a:ext>
            </a:extLst>
          </p:cNvPr>
          <p:cNvSpPr txBox="1"/>
          <p:nvPr/>
        </p:nvSpPr>
        <p:spPr>
          <a:xfrm>
            <a:off x="1842331" y="41320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D06C38-48A2-1CC9-75F5-8DAC729B219C}"/>
              </a:ext>
            </a:extLst>
          </p:cNvPr>
          <p:cNvSpPr txBox="1"/>
          <p:nvPr/>
        </p:nvSpPr>
        <p:spPr>
          <a:xfrm>
            <a:off x="2286867" y="763216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EC4529B-20A7-354A-3FA3-79DF353175DB}"/>
              </a:ext>
            </a:extLst>
          </p:cNvPr>
          <p:cNvSpPr txBox="1"/>
          <p:nvPr/>
        </p:nvSpPr>
        <p:spPr>
          <a:xfrm>
            <a:off x="8694877" y="878490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FA729-0B49-61B8-000A-6E560F83E9BA}"/>
              </a:ext>
            </a:extLst>
          </p:cNvPr>
          <p:cNvSpPr txBox="1"/>
          <p:nvPr/>
        </p:nvSpPr>
        <p:spPr>
          <a:xfrm>
            <a:off x="2516367" y="979305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08D8F6F-8A27-C19A-249E-C4D65490200C}"/>
              </a:ext>
            </a:extLst>
          </p:cNvPr>
          <p:cNvSpPr/>
          <p:nvPr/>
        </p:nvSpPr>
        <p:spPr>
          <a:xfrm>
            <a:off x="414904" y="11587471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A93EADF-63BA-8C64-50A6-46DC4F5D2844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612CD-F82C-C30B-B3E7-0A9FDE3EA724}"/>
              </a:ext>
            </a:extLst>
          </p:cNvPr>
          <p:cNvSpPr txBox="1"/>
          <p:nvPr/>
        </p:nvSpPr>
        <p:spPr>
          <a:xfrm>
            <a:off x="3940219" y="7097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" name="!!box">
            <a:extLst>
              <a:ext uri="{FF2B5EF4-FFF2-40B4-BE49-F238E27FC236}">
                <a16:creationId xmlns:a16="http://schemas.microsoft.com/office/drawing/2014/main" id="{A998FA01-6AF2-FFB4-A9FA-0A0ECF5A8672}"/>
              </a:ext>
            </a:extLst>
          </p:cNvPr>
          <p:cNvSpPr/>
          <p:nvPr/>
        </p:nvSpPr>
        <p:spPr>
          <a:xfrm>
            <a:off x="13831824" y="436413"/>
            <a:ext cx="9805091" cy="128431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Proof: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assume that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in the minimum spanning tree 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Consider the cut (S,V-s) obtained by removing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claim there is an edge going across the cut with weight less than w(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Remember the cycle C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Remove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from T and add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e,f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to 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5602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112F4A51-A154-9D7B-7C97-7DBDDEB524C6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5ED7059-5167-D5C2-4132-4303854051D3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4D1D20-DDF1-2D73-CA2F-42D91113AC9E}"/>
              </a:ext>
            </a:extLst>
          </p:cNvPr>
          <p:cNvSpPr txBox="1"/>
          <p:nvPr/>
        </p:nvSpPr>
        <p:spPr>
          <a:xfrm>
            <a:off x="3208635" y="146086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5" name="!!star1">
            <a:extLst>
              <a:ext uri="{FF2B5EF4-FFF2-40B4-BE49-F238E27FC236}">
                <a16:creationId xmlns:a16="http://schemas.microsoft.com/office/drawing/2014/main" id="{6CF89BCA-E651-4B57-CE72-DC0EC1E18799}"/>
              </a:ext>
            </a:extLst>
          </p:cNvPr>
          <p:cNvSpPr/>
          <p:nvPr/>
        </p:nvSpPr>
        <p:spPr>
          <a:xfrm>
            <a:off x="962193" y="228589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star8">
            <a:extLst>
              <a:ext uri="{FF2B5EF4-FFF2-40B4-BE49-F238E27FC236}">
                <a16:creationId xmlns:a16="http://schemas.microsoft.com/office/drawing/2014/main" id="{373604AF-18A7-223C-93B5-EC43558F6F9E}"/>
              </a:ext>
            </a:extLst>
          </p:cNvPr>
          <p:cNvSpPr/>
          <p:nvPr/>
        </p:nvSpPr>
        <p:spPr>
          <a:xfrm>
            <a:off x="4760252" y="254763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!!star5">
            <a:extLst>
              <a:ext uri="{FF2B5EF4-FFF2-40B4-BE49-F238E27FC236}">
                <a16:creationId xmlns:a16="http://schemas.microsoft.com/office/drawing/2014/main" id="{6E67BAB4-6CDA-15A2-003B-97EB8804C29F}"/>
              </a:ext>
            </a:extLst>
          </p:cNvPr>
          <p:cNvSpPr/>
          <p:nvPr/>
        </p:nvSpPr>
        <p:spPr>
          <a:xfrm>
            <a:off x="2736519" y="579271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!!star4">
            <a:extLst>
              <a:ext uri="{FF2B5EF4-FFF2-40B4-BE49-F238E27FC236}">
                <a16:creationId xmlns:a16="http://schemas.microsoft.com/office/drawing/2014/main" id="{9280ADD5-62CF-E6C4-0D7D-792119163DDA}"/>
              </a:ext>
            </a:extLst>
          </p:cNvPr>
          <p:cNvSpPr/>
          <p:nvPr/>
        </p:nvSpPr>
        <p:spPr>
          <a:xfrm>
            <a:off x="853642" y="972287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!!star3">
            <a:extLst>
              <a:ext uri="{FF2B5EF4-FFF2-40B4-BE49-F238E27FC236}">
                <a16:creationId xmlns:a16="http://schemas.microsoft.com/office/drawing/2014/main" id="{B27248D0-C77D-15B1-AD70-49F18D8497C0}"/>
              </a:ext>
            </a:extLst>
          </p:cNvPr>
          <p:cNvSpPr/>
          <p:nvPr/>
        </p:nvSpPr>
        <p:spPr>
          <a:xfrm>
            <a:off x="3976297" y="935474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star2">
            <a:extLst>
              <a:ext uri="{FF2B5EF4-FFF2-40B4-BE49-F238E27FC236}">
                <a16:creationId xmlns:a16="http://schemas.microsoft.com/office/drawing/2014/main" id="{848B9DE5-C619-84FD-0DAB-860AB9E6186D}"/>
              </a:ext>
            </a:extLst>
          </p:cNvPr>
          <p:cNvSpPr/>
          <p:nvPr/>
        </p:nvSpPr>
        <p:spPr>
          <a:xfrm>
            <a:off x="11928172" y="82187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390FA65-451D-7A1C-8E61-42826DE9489A}"/>
              </a:ext>
            </a:extLst>
          </p:cNvPr>
          <p:cNvCxnSpPr>
            <a:cxnSpLocks/>
            <a:stCxn id="58" idx="0"/>
            <a:endCxn id="57" idx="3"/>
          </p:cNvCxnSpPr>
          <p:nvPr/>
        </p:nvCxnSpPr>
        <p:spPr>
          <a:xfrm flipV="1">
            <a:off x="1310842" y="6506911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F232F9C-2847-D228-5ECF-C47B15E02901}"/>
              </a:ext>
            </a:extLst>
          </p:cNvPr>
          <p:cNvCxnSpPr>
            <a:cxnSpLocks/>
            <a:stCxn id="60" idx="2"/>
            <a:endCxn id="59" idx="6"/>
          </p:cNvCxnSpPr>
          <p:nvPr/>
        </p:nvCxnSpPr>
        <p:spPr>
          <a:xfrm flipH="1">
            <a:off x="4890697" y="8637115"/>
            <a:ext cx="7037475" cy="113599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EF481ED-65F8-404A-5B8E-D47F932ED81D}"/>
              </a:ext>
            </a:extLst>
          </p:cNvPr>
          <p:cNvCxnSpPr>
            <a:cxnSpLocks/>
            <a:stCxn id="57" idx="1"/>
            <a:endCxn id="55" idx="5"/>
          </p:cNvCxnSpPr>
          <p:nvPr/>
        </p:nvCxnSpPr>
        <p:spPr>
          <a:xfrm flipH="1" flipV="1">
            <a:off x="1742682" y="3000086"/>
            <a:ext cx="1127748" cy="291516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!!ad">
            <a:extLst>
              <a:ext uri="{FF2B5EF4-FFF2-40B4-BE49-F238E27FC236}">
                <a16:creationId xmlns:a16="http://schemas.microsoft.com/office/drawing/2014/main" id="{EECA31C1-A09A-4F94-B13C-7C1803AA2E93}"/>
              </a:ext>
            </a:extLst>
          </p:cNvPr>
          <p:cNvCxnSpPr>
            <a:cxnSpLocks/>
            <a:stCxn id="56" idx="2"/>
          </p:cNvCxnSpPr>
          <p:nvPr/>
        </p:nvCxnSpPr>
        <p:spPr>
          <a:xfrm flipH="1" flipV="1">
            <a:off x="1842331" y="2800075"/>
            <a:ext cx="2917921" cy="16592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D0FAA0-6463-AB6F-AE20-B8334A2CB3FF}"/>
              </a:ext>
            </a:extLst>
          </p:cNvPr>
          <p:cNvCxnSpPr>
            <a:cxnSpLocks/>
            <a:stCxn id="58" idx="6"/>
            <a:endCxn id="59" idx="3"/>
          </p:cNvCxnSpPr>
          <p:nvPr/>
        </p:nvCxnSpPr>
        <p:spPr>
          <a:xfrm flipV="1">
            <a:off x="1768042" y="10068941"/>
            <a:ext cx="2342166" cy="7229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048B8F07-2FC4-F9C0-F02E-01405912D347}"/>
              </a:ext>
            </a:extLst>
          </p:cNvPr>
          <p:cNvSpPr txBox="1"/>
          <p:nvPr/>
        </p:nvSpPr>
        <p:spPr>
          <a:xfrm>
            <a:off x="1842331" y="41320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D06C38-48A2-1CC9-75F5-8DAC729B219C}"/>
              </a:ext>
            </a:extLst>
          </p:cNvPr>
          <p:cNvSpPr txBox="1"/>
          <p:nvPr/>
        </p:nvSpPr>
        <p:spPr>
          <a:xfrm>
            <a:off x="2286867" y="763216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EC4529B-20A7-354A-3FA3-79DF353175DB}"/>
              </a:ext>
            </a:extLst>
          </p:cNvPr>
          <p:cNvSpPr txBox="1"/>
          <p:nvPr/>
        </p:nvSpPr>
        <p:spPr>
          <a:xfrm>
            <a:off x="8694877" y="878490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FA729-0B49-61B8-000A-6E560F83E9BA}"/>
              </a:ext>
            </a:extLst>
          </p:cNvPr>
          <p:cNvSpPr txBox="1"/>
          <p:nvPr/>
        </p:nvSpPr>
        <p:spPr>
          <a:xfrm>
            <a:off x="2516367" y="979305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08D8F6F-8A27-C19A-249E-C4D65490200C}"/>
              </a:ext>
            </a:extLst>
          </p:cNvPr>
          <p:cNvSpPr/>
          <p:nvPr/>
        </p:nvSpPr>
        <p:spPr>
          <a:xfrm>
            <a:off x="414904" y="11587471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A93EADF-63BA-8C64-50A6-46DC4F5D2844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box">
            <a:extLst>
              <a:ext uri="{FF2B5EF4-FFF2-40B4-BE49-F238E27FC236}">
                <a16:creationId xmlns:a16="http://schemas.microsoft.com/office/drawing/2014/main" id="{A998FA01-6AF2-FFB4-A9FA-0A0ECF5A8672}"/>
              </a:ext>
            </a:extLst>
          </p:cNvPr>
          <p:cNvSpPr/>
          <p:nvPr/>
        </p:nvSpPr>
        <p:spPr>
          <a:xfrm>
            <a:off x="13831824" y="436413"/>
            <a:ext cx="9805091" cy="128431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Proof: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assume that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in the minimum spanning tree 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Consider the cut (S,V-s) obtained by removing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claim there is an edge going across the cut with weight less than w(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Remember the cycle C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Remove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from T and add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e,f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to 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T-(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)+(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e,f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a tree with lesser weight.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we started out with a minimum spanning tree 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This implies that our assumption is wrong.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Or, in words,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not in the minimum spanning tree.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5407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10005859" cy="4801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>
            <a:off x="3127818" y="10478036"/>
            <a:ext cx="8149782" cy="1216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245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6464330" y="106333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5629185" y="75353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568099" y="76652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96EA78F-621C-67A7-6D01-E959EA3588BD}"/>
              </a:ext>
            </a:extLst>
          </p:cNvPr>
          <p:cNvSpPr/>
          <p:nvPr/>
        </p:nvSpPr>
        <p:spPr>
          <a:xfrm>
            <a:off x="14146131" y="2082299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why is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a,c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not in the minimum spanning tree?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7AB2782-90EA-07B3-9C6C-D4A5E2BEB7A9}"/>
              </a:ext>
            </a:extLst>
          </p:cNvPr>
          <p:cNvSpPr/>
          <p:nvPr/>
        </p:nvSpPr>
        <p:spPr>
          <a:xfrm>
            <a:off x="14189076" y="366873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Can we use the cycle property?</a:t>
            </a:r>
          </a:p>
        </p:txBody>
      </p:sp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1735B84-3F05-45BA-4359-1CB8D563D5F6}"/>
              </a:ext>
            </a:extLst>
          </p:cNvPr>
          <p:cNvSpPr/>
          <p:nvPr/>
        </p:nvSpPr>
        <p:spPr>
          <a:xfrm>
            <a:off x="14146131" y="5379066"/>
            <a:ext cx="9805091" cy="182980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Can you see that there is a cycle in which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a,c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the heaviest edge?</a:t>
            </a:r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797365B-6696-5E5F-B402-6C3088E4BDE4}"/>
              </a:ext>
            </a:extLst>
          </p:cNvPr>
          <p:cNvSpPr/>
          <p:nvPr/>
        </p:nvSpPr>
        <p:spPr>
          <a:xfrm>
            <a:off x="14189076" y="495865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Coming back to Prim’s algorithm example.</a:t>
            </a:r>
          </a:p>
        </p:txBody>
      </p:sp>
    </p:spTree>
    <p:extLst>
      <p:ext uri="{BB962C8B-B14F-4D97-AF65-F5344CB8AC3E}">
        <p14:creationId xmlns:p14="http://schemas.microsoft.com/office/powerpoint/2010/main" val="39143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10005859" cy="4801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>
            <a:off x="3127818" y="10478036"/>
            <a:ext cx="8149782" cy="1216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245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6464330" y="106333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5629185" y="75353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568099" y="76652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C631EA5-6B0B-FF35-8437-1BB512F5A1EF}"/>
              </a:ext>
            </a:extLst>
          </p:cNvPr>
          <p:cNvSpPr/>
          <p:nvPr/>
        </p:nvSpPr>
        <p:spPr>
          <a:xfrm>
            <a:off x="14146131" y="2082299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why is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a,c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not in the minimum spanning tree?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D3F9A96-4598-DFC3-D61F-5139A62C3F8B}"/>
              </a:ext>
            </a:extLst>
          </p:cNvPr>
          <p:cNvSpPr/>
          <p:nvPr/>
        </p:nvSpPr>
        <p:spPr>
          <a:xfrm>
            <a:off x="14146131" y="5379066"/>
            <a:ext cx="9805091" cy="172348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Can you see that there is a cycle in which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a,c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the heaviest edge?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09E7A93-7CBB-47E4-A92E-340C3E9B0940}"/>
              </a:ext>
            </a:extLst>
          </p:cNvPr>
          <p:cNvSpPr/>
          <p:nvPr/>
        </p:nvSpPr>
        <p:spPr>
          <a:xfrm>
            <a:off x="14146131" y="10011747"/>
            <a:ext cx="9805091" cy="210158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Homework: Convince yourself that for all edges not in MST, such a cycle always exists.</a:t>
            </a:r>
          </a:p>
        </p:txBody>
      </p:sp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0FE570A-4A7A-6ADA-6091-747EF02A839B}"/>
              </a:ext>
            </a:extLst>
          </p:cNvPr>
          <p:cNvSpPr/>
          <p:nvPr/>
        </p:nvSpPr>
        <p:spPr>
          <a:xfrm>
            <a:off x="14189076" y="495865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Coming back to Prim’s algorithm example.</a:t>
            </a:r>
          </a:p>
        </p:txBody>
      </p:sp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96759AE-5B35-FD5B-3D79-AEE408250453}"/>
              </a:ext>
            </a:extLst>
          </p:cNvPr>
          <p:cNvSpPr/>
          <p:nvPr/>
        </p:nvSpPr>
        <p:spPr>
          <a:xfrm>
            <a:off x="14189076" y="7668495"/>
            <a:ext cx="9805091" cy="16866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This cycle take all the MST edges with one non-MST edge, that is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a,c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A5C1F15-BA39-CBC7-026E-E0E447C71A4D}"/>
              </a:ext>
            </a:extLst>
          </p:cNvPr>
          <p:cNvSpPr/>
          <p:nvPr/>
        </p:nvSpPr>
        <p:spPr>
          <a:xfrm>
            <a:off x="14189076" y="366873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Can we use the cycle property?</a:t>
            </a:r>
          </a:p>
        </p:txBody>
      </p:sp>
    </p:spTree>
    <p:extLst>
      <p:ext uri="{BB962C8B-B14F-4D97-AF65-F5344CB8AC3E}">
        <p14:creationId xmlns:p14="http://schemas.microsoft.com/office/powerpoint/2010/main" val="960466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0361972A-4DDE-5EF3-914E-BC6CEEA01DDC}"/>
              </a:ext>
            </a:extLst>
          </p:cNvPr>
          <p:cNvSpPr/>
          <p:nvPr/>
        </p:nvSpPr>
        <p:spPr>
          <a:xfrm>
            <a:off x="6531428" y="5230559"/>
            <a:ext cx="16751273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Kruskal’s Algorithm</a:t>
            </a:r>
            <a:endParaRPr sz="6600" dirty="0"/>
          </a:p>
        </p:txBody>
      </p:sp>
      <p:pic>
        <p:nvPicPr>
          <p:cNvPr id="6" name="Picture 5" descr="A person with glasses and a beard&#10;&#10;Description automatically generated">
            <a:extLst>
              <a:ext uri="{FF2B5EF4-FFF2-40B4-BE49-F238E27FC236}">
                <a16:creationId xmlns:a16="http://schemas.microsoft.com/office/drawing/2014/main" id="{BE8F4973-5133-F109-535F-8DA051969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85" y="2058582"/>
            <a:ext cx="3289300" cy="4140200"/>
          </a:xfrm>
          <a:prstGeom prst="rect">
            <a:avLst/>
          </a:prstGeom>
        </p:spPr>
      </p:pic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F9F86ED-97D0-7DBD-35DB-ECB6D41CBF24}"/>
              </a:ext>
            </a:extLst>
          </p:cNvPr>
          <p:cNvSpPr/>
          <p:nvPr/>
        </p:nvSpPr>
        <p:spPr>
          <a:xfrm>
            <a:off x="1523585" y="7061558"/>
            <a:ext cx="3263900" cy="19109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Joseph Kruskal</a:t>
            </a:r>
          </a:p>
        </p:txBody>
      </p:sp>
      <p:sp>
        <p:nvSpPr>
          <p:cNvPr id="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E3DD4B8-22BF-2316-635F-41E8D9EDFABB}"/>
              </a:ext>
            </a:extLst>
          </p:cNvPr>
          <p:cNvSpPr/>
          <p:nvPr/>
        </p:nvSpPr>
        <p:spPr>
          <a:xfrm>
            <a:off x="1523585" y="9383531"/>
            <a:ext cx="3263900" cy="9554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1956</a:t>
            </a:r>
          </a:p>
        </p:txBody>
      </p:sp>
    </p:spTree>
    <p:extLst>
      <p:ext uri="{BB962C8B-B14F-4D97-AF65-F5344CB8AC3E}">
        <p14:creationId xmlns:p14="http://schemas.microsoft.com/office/powerpoint/2010/main" val="4066909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tar1">
            <a:extLst>
              <a:ext uri="{FF2B5EF4-FFF2-40B4-BE49-F238E27FC236}">
                <a16:creationId xmlns:a16="http://schemas.microsoft.com/office/drawing/2014/main" id="{5999F5B8-9BDA-9CDB-5A63-DD1687D0FCDE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8">
            <a:extLst>
              <a:ext uri="{FF2B5EF4-FFF2-40B4-BE49-F238E27FC236}">
                <a16:creationId xmlns:a16="http://schemas.microsoft.com/office/drawing/2014/main" id="{3C7C8242-D5FC-0CC5-595F-DA2D2C522C62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C474C2F9-9CCE-B959-4819-16F4E55DD249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56EA38CB-AC0B-E2F3-0A90-3CADF5EDC72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AC1BC1E4-588C-C641-9540-986D0B354FB3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C3374A5E-D45B-945F-AB88-7F3FF591F159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912D70-E2BD-A219-AA9E-974AC735CA4C}"/>
              </a:ext>
            </a:extLst>
          </p:cNvPr>
          <p:cNvCxnSpPr>
            <a:cxnSpLocks/>
            <a:stCxn id="28" idx="5"/>
            <a:endCxn id="48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F06AA8-4EC2-A272-B408-10C461FEA36C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D56128-D738-360F-DFC7-24EEFEC33CD2}"/>
              </a:ext>
            </a:extLst>
          </p:cNvPr>
          <p:cNvCxnSpPr>
            <a:cxnSpLocks/>
            <a:stCxn id="28" idx="3"/>
            <a:endCxn id="45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99A6CD-849F-E6F9-645A-252D0BCB4E2B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E4E85A-77EA-8DE5-B67F-BEF9CA7C8654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B1CEBC-76D8-9014-A97D-C93B21B647A6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5B1CA2-85DB-6532-A256-1820F3471AE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E24138-9DCC-F8D8-6A84-F531DC1588CB}"/>
              </a:ext>
            </a:extLst>
          </p:cNvPr>
          <p:cNvCxnSpPr>
            <a:cxnSpLocks/>
            <a:stCxn id="28" idx="2"/>
            <a:endCxn id="3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4B2C60A-91F0-69F3-D983-CE95C16F4065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1AA36F-350A-1895-C2F7-54F7CBD1D1BC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88362D-94E2-3839-DC90-E7F84832410B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5534E5E-838D-22A2-4D32-723AA19AF6B9}"/>
              </a:ext>
            </a:extLst>
          </p:cNvPr>
          <p:cNvSpPr txBox="1"/>
          <p:nvPr/>
        </p:nvSpPr>
        <p:spPr>
          <a:xfrm>
            <a:off x="4612645" y="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F5882E-9B09-742B-A4E0-0DC0255DBE3C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7D9849-7E7A-35D3-D6AE-56F893659515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08C6C-CBE3-11B2-2194-5AC35AD3848C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187194-8E1F-8DB7-7C91-C4320D5C5632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65E13B-52DB-A27C-9E81-24343D89C9DF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5073DD-1A99-EA35-21F4-65D498EDA5A2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A14764-2411-CB9E-CC21-5050E6CC9DA1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C43D93-D4A7-DD45-55FF-51BA0122AA89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2F2279-C79D-B922-00B3-A4194F3AC190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8770E-1D47-0C53-BA10-B121DEAC92EE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2093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tar1">
            <a:extLst>
              <a:ext uri="{FF2B5EF4-FFF2-40B4-BE49-F238E27FC236}">
                <a16:creationId xmlns:a16="http://schemas.microsoft.com/office/drawing/2014/main" id="{5999F5B8-9BDA-9CDB-5A63-DD1687D0FCDE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8">
            <a:extLst>
              <a:ext uri="{FF2B5EF4-FFF2-40B4-BE49-F238E27FC236}">
                <a16:creationId xmlns:a16="http://schemas.microsoft.com/office/drawing/2014/main" id="{3C7C8242-D5FC-0CC5-595F-DA2D2C522C62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C474C2F9-9CCE-B959-4819-16F4E55DD249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56EA38CB-AC0B-E2F3-0A90-3CADF5EDC72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AC1BC1E4-588C-C641-9540-986D0B354FB3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C3374A5E-D45B-945F-AB88-7F3FF591F159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912D70-E2BD-A219-AA9E-974AC735CA4C}"/>
              </a:ext>
            </a:extLst>
          </p:cNvPr>
          <p:cNvCxnSpPr>
            <a:cxnSpLocks/>
            <a:stCxn id="28" idx="5"/>
            <a:endCxn id="48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F06AA8-4EC2-A272-B408-10C461FEA36C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D56128-D738-360F-DFC7-24EEFEC33CD2}"/>
              </a:ext>
            </a:extLst>
          </p:cNvPr>
          <p:cNvCxnSpPr>
            <a:cxnSpLocks/>
            <a:stCxn id="28" idx="3"/>
            <a:endCxn id="45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99A6CD-849F-E6F9-645A-252D0BCB4E2B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E4E85A-77EA-8DE5-B67F-BEF9CA7C8654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B1CEBC-76D8-9014-A97D-C93B21B647A6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5B1CA2-85DB-6532-A256-1820F3471AE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E24138-9DCC-F8D8-6A84-F531DC1588CB}"/>
              </a:ext>
            </a:extLst>
          </p:cNvPr>
          <p:cNvCxnSpPr>
            <a:cxnSpLocks/>
            <a:stCxn id="28" idx="2"/>
            <a:endCxn id="3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4B2C60A-91F0-69F3-D983-CE95C16F4065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1AA36F-350A-1895-C2F7-54F7CBD1D1BC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88362D-94E2-3839-DC90-E7F84832410B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5534E5E-838D-22A2-4D32-723AA19AF6B9}"/>
              </a:ext>
            </a:extLst>
          </p:cNvPr>
          <p:cNvSpPr txBox="1"/>
          <p:nvPr/>
        </p:nvSpPr>
        <p:spPr>
          <a:xfrm>
            <a:off x="4612645" y="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F5882E-9B09-742B-A4E0-0DC0255DBE3C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7D9849-7E7A-35D3-D6AE-56F893659515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08C6C-CBE3-11B2-2194-5AC35AD3848C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187194-8E1F-8DB7-7C91-C4320D5C5632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65E13B-52DB-A27C-9E81-24343D89C9DF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5073DD-1A99-EA35-21F4-65D498EDA5A2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A14764-2411-CB9E-CC21-5050E6CC9DA1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C43D93-D4A7-DD45-55FF-51BA0122AA89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2F2279-C79D-B922-00B3-A4194F3AC190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8770E-1D47-0C53-BA10-B121DEAC92EE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26F1367-858A-FC70-D498-A0398F393957}"/>
              </a:ext>
            </a:extLst>
          </p:cNvPr>
          <p:cNvSpPr/>
          <p:nvPr/>
        </p:nvSpPr>
        <p:spPr>
          <a:xfrm>
            <a:off x="13831824" y="436414"/>
            <a:ext cx="9805091" cy="13073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Add edges  in the MST in increasing order of their weights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1868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tar1">
            <a:extLst>
              <a:ext uri="{FF2B5EF4-FFF2-40B4-BE49-F238E27FC236}">
                <a16:creationId xmlns:a16="http://schemas.microsoft.com/office/drawing/2014/main" id="{5999F5B8-9BDA-9CDB-5A63-DD1687D0FCDE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8">
            <a:extLst>
              <a:ext uri="{FF2B5EF4-FFF2-40B4-BE49-F238E27FC236}">
                <a16:creationId xmlns:a16="http://schemas.microsoft.com/office/drawing/2014/main" id="{3C7C8242-D5FC-0CC5-595F-DA2D2C522C62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C474C2F9-9CCE-B959-4819-16F4E55DD249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56EA38CB-AC0B-E2F3-0A90-3CADF5EDC72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AC1BC1E4-588C-C641-9540-986D0B354FB3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C3374A5E-D45B-945F-AB88-7F3FF591F159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912D70-E2BD-A219-AA9E-974AC735CA4C}"/>
              </a:ext>
            </a:extLst>
          </p:cNvPr>
          <p:cNvCxnSpPr>
            <a:cxnSpLocks/>
            <a:stCxn id="28" idx="5"/>
            <a:endCxn id="48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F06AA8-4EC2-A272-B408-10C461FEA36C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D56128-D738-360F-DFC7-24EEFEC33CD2}"/>
              </a:ext>
            </a:extLst>
          </p:cNvPr>
          <p:cNvCxnSpPr>
            <a:cxnSpLocks/>
            <a:stCxn id="28" idx="3"/>
            <a:endCxn id="45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99A6CD-849F-E6F9-645A-252D0BCB4E2B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E4E85A-77EA-8DE5-B67F-BEF9CA7C8654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B1CEBC-76D8-9014-A97D-C93B21B647A6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5B1CA2-85DB-6532-A256-1820F3471AE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E24138-9DCC-F8D8-6A84-F531DC1588CB}"/>
              </a:ext>
            </a:extLst>
          </p:cNvPr>
          <p:cNvCxnSpPr>
            <a:cxnSpLocks/>
            <a:stCxn id="28" idx="2"/>
            <a:endCxn id="3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4B2C60A-91F0-69F3-D983-CE95C16F4065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1AA36F-350A-1895-C2F7-54F7CBD1D1BC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88362D-94E2-3839-DC90-E7F84832410B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5534E5E-838D-22A2-4D32-723AA19AF6B9}"/>
              </a:ext>
            </a:extLst>
          </p:cNvPr>
          <p:cNvSpPr txBox="1"/>
          <p:nvPr/>
        </p:nvSpPr>
        <p:spPr>
          <a:xfrm>
            <a:off x="4612645" y="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F5882E-9B09-742B-A4E0-0DC0255DBE3C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7D9849-7E7A-35D3-D6AE-56F893659515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08C6C-CBE3-11B2-2194-5AC35AD3848C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187194-8E1F-8DB7-7C91-C4320D5C5632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65E13B-52DB-A27C-9E81-24343D89C9DF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5073DD-1A99-EA35-21F4-65D498EDA5A2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A14764-2411-CB9E-CC21-5050E6CC9DA1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C43D93-D4A7-DD45-55FF-51BA0122AA89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2F2279-C79D-B922-00B3-A4194F3AC190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8770E-1D47-0C53-BA10-B121DEAC92EE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CB1D3F3-EFC0-9E01-D0F1-B945E853B3C2}"/>
              </a:ext>
            </a:extLst>
          </p:cNvPr>
          <p:cNvSpPr/>
          <p:nvPr/>
        </p:nvSpPr>
        <p:spPr>
          <a:xfrm>
            <a:off x="13831824" y="2218933"/>
            <a:ext cx="9805091" cy="14648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Use the cut property to show that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a,b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in the MST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66EE860-71EF-A27B-0EDE-D3FC16C43780}"/>
              </a:ext>
            </a:extLst>
          </p:cNvPr>
          <p:cNvSpPr/>
          <p:nvPr/>
        </p:nvSpPr>
        <p:spPr>
          <a:xfrm>
            <a:off x="13831824" y="436414"/>
            <a:ext cx="9805091" cy="13073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Add edges  in the MST in increasing order of their weights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5050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438774" y="6971647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7672538" y="70004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8453027" y="2297316"/>
            <a:ext cx="2015590" cy="48256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5"/>
          </p:cNvCxnSpPr>
          <p:nvPr/>
        </p:nvCxnSpPr>
        <p:spPr>
          <a:xfrm flipH="1" flipV="1">
            <a:off x="8453027" y="7714607"/>
            <a:ext cx="690243" cy="320489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8453027" y="7714607"/>
            <a:ext cx="2958484" cy="36845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2670618" y="2754769"/>
            <a:ext cx="5135831" cy="43681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8586938" y="7418778"/>
            <a:ext cx="4437722" cy="1011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5889148" y="43351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9306159" y="879293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8152607" y="8086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D6762C-5259-09F6-2060-ADFA8D8740F7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23511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tar1">
            <a:extLst>
              <a:ext uri="{FF2B5EF4-FFF2-40B4-BE49-F238E27FC236}">
                <a16:creationId xmlns:a16="http://schemas.microsoft.com/office/drawing/2014/main" id="{5999F5B8-9BDA-9CDB-5A63-DD1687D0FCDE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8">
            <a:extLst>
              <a:ext uri="{FF2B5EF4-FFF2-40B4-BE49-F238E27FC236}">
                <a16:creationId xmlns:a16="http://schemas.microsoft.com/office/drawing/2014/main" id="{3C7C8242-D5FC-0CC5-595F-DA2D2C522C62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C474C2F9-9CCE-B959-4819-16F4E55DD249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56EA38CB-AC0B-E2F3-0A90-3CADF5EDC72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AC1BC1E4-588C-C641-9540-986D0B354FB3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C3374A5E-D45B-945F-AB88-7F3FF591F159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912D70-E2BD-A219-AA9E-974AC735CA4C}"/>
              </a:ext>
            </a:extLst>
          </p:cNvPr>
          <p:cNvCxnSpPr>
            <a:cxnSpLocks/>
            <a:stCxn id="28" idx="5"/>
            <a:endCxn id="48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F06AA8-4EC2-A272-B408-10C461FEA36C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D56128-D738-360F-DFC7-24EEFEC33CD2}"/>
              </a:ext>
            </a:extLst>
          </p:cNvPr>
          <p:cNvCxnSpPr>
            <a:cxnSpLocks/>
            <a:stCxn id="28" idx="3"/>
            <a:endCxn id="45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99A6CD-849F-E6F9-645A-252D0BCB4E2B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E4E85A-77EA-8DE5-B67F-BEF9CA7C8654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B1CEBC-76D8-9014-A97D-C93B21B647A6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5B1CA2-85DB-6532-A256-1820F3471AE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E24138-9DCC-F8D8-6A84-F531DC1588CB}"/>
              </a:ext>
            </a:extLst>
          </p:cNvPr>
          <p:cNvCxnSpPr>
            <a:cxnSpLocks/>
            <a:stCxn id="28" idx="2"/>
            <a:endCxn id="3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4B2C60A-91F0-69F3-D983-CE95C16F4065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1AA36F-350A-1895-C2F7-54F7CBD1D1BC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88362D-94E2-3839-DC90-E7F84832410B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5534E5E-838D-22A2-4D32-723AA19AF6B9}"/>
              </a:ext>
            </a:extLst>
          </p:cNvPr>
          <p:cNvSpPr txBox="1"/>
          <p:nvPr/>
        </p:nvSpPr>
        <p:spPr>
          <a:xfrm>
            <a:off x="4612645" y="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F5882E-9B09-742B-A4E0-0DC0255DBE3C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7D9849-7E7A-35D3-D6AE-56F893659515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08C6C-CBE3-11B2-2194-5AC35AD3848C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187194-8E1F-8DB7-7C91-C4320D5C5632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65E13B-52DB-A27C-9E81-24343D89C9DF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5073DD-1A99-EA35-21F4-65D498EDA5A2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A14764-2411-CB9E-CC21-5050E6CC9DA1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C43D93-D4A7-DD45-55FF-51BA0122AA89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2F2279-C79D-B922-00B3-A4194F3AC190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8770E-1D47-0C53-BA10-B121DEAC92EE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96B6F7F-551F-5D15-14D1-C01B1290AD86}"/>
              </a:ext>
            </a:extLst>
          </p:cNvPr>
          <p:cNvSpPr/>
          <p:nvPr/>
        </p:nvSpPr>
        <p:spPr>
          <a:xfrm>
            <a:off x="13831824" y="2218933"/>
            <a:ext cx="9805091" cy="14648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Use the cut property to show that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b,c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in the MST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1FAC3F7-3B43-DE63-71FA-D9A95EBFB4BB}"/>
              </a:ext>
            </a:extLst>
          </p:cNvPr>
          <p:cNvSpPr/>
          <p:nvPr/>
        </p:nvSpPr>
        <p:spPr>
          <a:xfrm>
            <a:off x="13831824" y="436414"/>
            <a:ext cx="9805091" cy="13073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Add edges  in the MST in increasing order of their weights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7085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tar1">
            <a:extLst>
              <a:ext uri="{FF2B5EF4-FFF2-40B4-BE49-F238E27FC236}">
                <a16:creationId xmlns:a16="http://schemas.microsoft.com/office/drawing/2014/main" id="{5999F5B8-9BDA-9CDB-5A63-DD1687D0FCDE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8">
            <a:extLst>
              <a:ext uri="{FF2B5EF4-FFF2-40B4-BE49-F238E27FC236}">
                <a16:creationId xmlns:a16="http://schemas.microsoft.com/office/drawing/2014/main" id="{3C7C8242-D5FC-0CC5-595F-DA2D2C522C62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C474C2F9-9CCE-B959-4819-16F4E55DD249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56EA38CB-AC0B-E2F3-0A90-3CADF5EDC72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AC1BC1E4-588C-C641-9540-986D0B354FB3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C3374A5E-D45B-945F-AB88-7F3FF591F159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912D70-E2BD-A219-AA9E-974AC735CA4C}"/>
              </a:ext>
            </a:extLst>
          </p:cNvPr>
          <p:cNvCxnSpPr>
            <a:cxnSpLocks/>
            <a:stCxn id="28" idx="5"/>
            <a:endCxn id="48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F06AA8-4EC2-A272-B408-10C461FEA36C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D56128-D738-360F-DFC7-24EEFEC33CD2}"/>
              </a:ext>
            </a:extLst>
          </p:cNvPr>
          <p:cNvCxnSpPr>
            <a:cxnSpLocks/>
            <a:stCxn id="28" idx="3"/>
            <a:endCxn id="45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99A6CD-849F-E6F9-645A-252D0BCB4E2B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E4E85A-77EA-8DE5-B67F-BEF9CA7C8654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B1CEBC-76D8-9014-A97D-C93B21B647A6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5B1CA2-85DB-6532-A256-1820F3471AE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E24138-9DCC-F8D8-6A84-F531DC1588CB}"/>
              </a:ext>
            </a:extLst>
          </p:cNvPr>
          <p:cNvCxnSpPr>
            <a:cxnSpLocks/>
            <a:stCxn id="28" idx="2"/>
            <a:endCxn id="3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4B2C60A-91F0-69F3-D983-CE95C16F4065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1AA36F-350A-1895-C2F7-54F7CBD1D1BC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88362D-94E2-3839-DC90-E7F84832410B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5534E5E-838D-22A2-4D32-723AA19AF6B9}"/>
              </a:ext>
            </a:extLst>
          </p:cNvPr>
          <p:cNvSpPr txBox="1"/>
          <p:nvPr/>
        </p:nvSpPr>
        <p:spPr>
          <a:xfrm>
            <a:off x="4612645" y="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F5882E-9B09-742B-A4E0-0DC0255DBE3C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7D9849-7E7A-35D3-D6AE-56F893659515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08C6C-CBE3-11B2-2194-5AC35AD3848C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187194-8E1F-8DB7-7C91-C4320D5C5632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65E13B-52DB-A27C-9E81-24343D89C9DF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5073DD-1A99-EA35-21F4-65D498EDA5A2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A14764-2411-CB9E-CC21-5050E6CC9DA1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C43D93-D4A7-DD45-55FF-51BA0122AA89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2F2279-C79D-B922-00B3-A4194F3AC190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8770E-1D47-0C53-BA10-B121DEAC92EE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BA83AC0-C9C3-3C49-8648-F5A0072247DF}"/>
              </a:ext>
            </a:extLst>
          </p:cNvPr>
          <p:cNvSpPr/>
          <p:nvPr/>
        </p:nvSpPr>
        <p:spPr>
          <a:xfrm>
            <a:off x="13831824" y="2218933"/>
            <a:ext cx="9805091" cy="14648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Use the cut property to show that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c,e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in the MST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D1F247C-F522-22D8-2D31-6558842F155B}"/>
              </a:ext>
            </a:extLst>
          </p:cNvPr>
          <p:cNvSpPr/>
          <p:nvPr/>
        </p:nvSpPr>
        <p:spPr>
          <a:xfrm>
            <a:off x="13831824" y="436414"/>
            <a:ext cx="9805091" cy="13073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Add edges  in the MST in increasing order of their weights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447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tar1">
            <a:extLst>
              <a:ext uri="{FF2B5EF4-FFF2-40B4-BE49-F238E27FC236}">
                <a16:creationId xmlns:a16="http://schemas.microsoft.com/office/drawing/2014/main" id="{5999F5B8-9BDA-9CDB-5A63-DD1687D0FCDE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8">
            <a:extLst>
              <a:ext uri="{FF2B5EF4-FFF2-40B4-BE49-F238E27FC236}">
                <a16:creationId xmlns:a16="http://schemas.microsoft.com/office/drawing/2014/main" id="{3C7C8242-D5FC-0CC5-595F-DA2D2C522C62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C474C2F9-9CCE-B959-4819-16F4E55DD249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56EA38CB-AC0B-E2F3-0A90-3CADF5EDC72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AC1BC1E4-588C-C641-9540-986D0B354FB3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C3374A5E-D45B-945F-AB88-7F3FF591F159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912D70-E2BD-A219-AA9E-974AC735CA4C}"/>
              </a:ext>
            </a:extLst>
          </p:cNvPr>
          <p:cNvCxnSpPr>
            <a:cxnSpLocks/>
            <a:stCxn id="28" idx="5"/>
            <a:endCxn id="48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F06AA8-4EC2-A272-B408-10C461FEA36C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D56128-D738-360F-DFC7-24EEFEC33CD2}"/>
              </a:ext>
            </a:extLst>
          </p:cNvPr>
          <p:cNvCxnSpPr>
            <a:cxnSpLocks/>
            <a:stCxn id="28" idx="3"/>
            <a:endCxn id="45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99A6CD-849F-E6F9-645A-252D0BCB4E2B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!!be">
            <a:extLst>
              <a:ext uri="{FF2B5EF4-FFF2-40B4-BE49-F238E27FC236}">
                <a16:creationId xmlns:a16="http://schemas.microsoft.com/office/drawing/2014/main" id="{9BE4E85A-77EA-8DE5-B67F-BEF9CA7C8654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B1CEBC-76D8-9014-A97D-C93B21B647A6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5B1CA2-85DB-6532-A256-1820F3471AE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E24138-9DCC-F8D8-6A84-F531DC1588CB}"/>
              </a:ext>
            </a:extLst>
          </p:cNvPr>
          <p:cNvCxnSpPr>
            <a:cxnSpLocks/>
            <a:stCxn id="28" idx="2"/>
            <a:endCxn id="3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4B2C60A-91F0-69F3-D983-CE95C16F4065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1AA36F-350A-1895-C2F7-54F7CBD1D1BC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88362D-94E2-3839-DC90-E7F84832410B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5534E5E-838D-22A2-4D32-723AA19AF6B9}"/>
              </a:ext>
            </a:extLst>
          </p:cNvPr>
          <p:cNvSpPr txBox="1"/>
          <p:nvPr/>
        </p:nvSpPr>
        <p:spPr>
          <a:xfrm>
            <a:off x="4612645" y="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F5882E-9B09-742B-A4E0-0DC0255DBE3C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7D9849-7E7A-35D3-D6AE-56F893659515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08C6C-CBE3-11B2-2194-5AC35AD3848C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187194-8E1F-8DB7-7C91-C4320D5C5632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5073DD-1A99-EA35-21F4-65D498EDA5A2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A14764-2411-CB9E-CC21-5050E6CC9DA1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C43D93-D4A7-DD45-55FF-51BA0122AA89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2F2279-C79D-B922-00B3-A4194F3AC190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8770E-1D47-0C53-BA10-B121DEAC92EE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p:sp>
        <p:nvSpPr>
          <p:cNvPr id="7" name="Candy: A problem on leetcode">
            <a:extLst>
              <a:ext uri="{FF2B5EF4-FFF2-40B4-BE49-F238E27FC236}">
                <a16:creationId xmlns:a16="http://schemas.microsoft.com/office/drawing/2014/main" id="{4D94F205-4B51-EE82-CB3D-5A7CCF902991}"/>
              </a:ext>
            </a:extLst>
          </p:cNvPr>
          <p:cNvSpPr/>
          <p:nvPr/>
        </p:nvSpPr>
        <p:spPr>
          <a:xfrm>
            <a:off x="13831825" y="2532154"/>
            <a:ext cx="9805091" cy="1122871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about (</a:t>
            </a:r>
            <a:r>
              <a:rPr lang="en-US" sz="4000" dirty="0" err="1"/>
              <a:t>b,e</a:t>
            </a:r>
            <a:r>
              <a:rPr lang="en-US" sz="4000" dirty="0"/>
              <a:t>)?</a:t>
            </a:r>
            <a:endParaRPr sz="4000" dirty="0"/>
          </a:p>
        </p:txBody>
      </p:sp>
      <p:sp>
        <p:nvSpPr>
          <p:cNvPr id="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EE81609-7412-292E-A108-B7F0B3B61707}"/>
              </a:ext>
            </a:extLst>
          </p:cNvPr>
          <p:cNvSpPr/>
          <p:nvPr/>
        </p:nvSpPr>
        <p:spPr>
          <a:xfrm>
            <a:off x="13831824" y="4050624"/>
            <a:ext cx="9805091" cy="14648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Use the cycle property to show that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not in the MST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10D7A-62DC-2093-2CA2-E817B2C9E964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503AFEF-3627-BDAD-4EE0-289E70D58C54}"/>
              </a:ext>
            </a:extLst>
          </p:cNvPr>
          <p:cNvSpPr/>
          <p:nvPr/>
        </p:nvSpPr>
        <p:spPr>
          <a:xfrm>
            <a:off x="13831824" y="436414"/>
            <a:ext cx="9805091" cy="13073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Add edges  in the MST in increasing order of their weights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007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tar1">
            <a:extLst>
              <a:ext uri="{FF2B5EF4-FFF2-40B4-BE49-F238E27FC236}">
                <a16:creationId xmlns:a16="http://schemas.microsoft.com/office/drawing/2014/main" id="{5999F5B8-9BDA-9CDB-5A63-DD1687D0FCDE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8">
            <a:extLst>
              <a:ext uri="{FF2B5EF4-FFF2-40B4-BE49-F238E27FC236}">
                <a16:creationId xmlns:a16="http://schemas.microsoft.com/office/drawing/2014/main" id="{3C7C8242-D5FC-0CC5-595F-DA2D2C522C62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C474C2F9-9CCE-B959-4819-16F4E55DD249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56EA38CB-AC0B-E2F3-0A90-3CADF5EDC72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AC1BC1E4-588C-C641-9540-986D0B354FB3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C3374A5E-D45B-945F-AB88-7F3FF591F159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912D70-E2BD-A219-AA9E-974AC735CA4C}"/>
              </a:ext>
            </a:extLst>
          </p:cNvPr>
          <p:cNvCxnSpPr>
            <a:cxnSpLocks/>
            <a:stCxn id="28" idx="5"/>
            <a:endCxn id="48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F06AA8-4EC2-A272-B408-10C461FEA36C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D56128-D738-360F-DFC7-24EEFEC33CD2}"/>
              </a:ext>
            </a:extLst>
          </p:cNvPr>
          <p:cNvCxnSpPr>
            <a:cxnSpLocks/>
            <a:stCxn id="28" idx="3"/>
            <a:endCxn id="45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99A6CD-849F-E6F9-645A-252D0BCB4E2B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B1CEBC-76D8-9014-A97D-C93B21B647A6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5B1CA2-85DB-6532-A256-1820F3471AE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E24138-9DCC-F8D8-6A84-F531DC1588CB}"/>
              </a:ext>
            </a:extLst>
          </p:cNvPr>
          <p:cNvCxnSpPr>
            <a:cxnSpLocks/>
            <a:stCxn id="28" idx="2"/>
            <a:endCxn id="3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4B2C60A-91F0-69F3-D983-CE95C16F4065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1AA36F-350A-1895-C2F7-54F7CBD1D1BC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88362D-94E2-3839-DC90-E7F84832410B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5534E5E-838D-22A2-4D32-723AA19AF6B9}"/>
              </a:ext>
            </a:extLst>
          </p:cNvPr>
          <p:cNvSpPr txBox="1"/>
          <p:nvPr/>
        </p:nvSpPr>
        <p:spPr>
          <a:xfrm>
            <a:off x="4612645" y="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F5882E-9B09-742B-A4E0-0DC0255DBE3C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7D9849-7E7A-35D3-D6AE-56F893659515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08C6C-CBE3-11B2-2194-5AC35AD3848C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187194-8E1F-8DB7-7C91-C4320D5C5632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A14764-2411-CB9E-CC21-5050E6CC9DA1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C43D93-D4A7-DD45-55FF-51BA0122AA89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2F2279-C79D-B922-00B3-A4194F3AC190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8770E-1D47-0C53-BA10-B121DEAC92EE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BFE38-FAEE-9799-A735-CE8E8E8D8210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BA6D94B-7F65-5AEA-1495-234C5EB994C6}"/>
              </a:ext>
            </a:extLst>
          </p:cNvPr>
          <p:cNvSpPr/>
          <p:nvPr/>
        </p:nvSpPr>
        <p:spPr>
          <a:xfrm>
            <a:off x="13885806" y="5284295"/>
            <a:ext cx="9805091" cy="14648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Observation: we are building a forest here which will eventually become a tree.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6B54447-EE28-E1A5-DBBD-5F23C4D8DD74}"/>
              </a:ext>
            </a:extLst>
          </p:cNvPr>
          <p:cNvSpPr/>
          <p:nvPr/>
        </p:nvSpPr>
        <p:spPr>
          <a:xfrm>
            <a:off x="13831824" y="2218933"/>
            <a:ext cx="9805091" cy="14648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Use the cut property to show that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d,f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in the MST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A122710-93A2-8F64-EE87-489A85BDB8BD}"/>
              </a:ext>
            </a:extLst>
          </p:cNvPr>
          <p:cNvSpPr/>
          <p:nvPr/>
        </p:nvSpPr>
        <p:spPr>
          <a:xfrm>
            <a:off x="13831824" y="436414"/>
            <a:ext cx="9805091" cy="13073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Add edges  in the MST in increasing order of their weights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951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tar1">
            <a:extLst>
              <a:ext uri="{FF2B5EF4-FFF2-40B4-BE49-F238E27FC236}">
                <a16:creationId xmlns:a16="http://schemas.microsoft.com/office/drawing/2014/main" id="{5999F5B8-9BDA-9CDB-5A63-DD1687D0FCDE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8">
            <a:extLst>
              <a:ext uri="{FF2B5EF4-FFF2-40B4-BE49-F238E27FC236}">
                <a16:creationId xmlns:a16="http://schemas.microsoft.com/office/drawing/2014/main" id="{3C7C8242-D5FC-0CC5-595F-DA2D2C522C62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C474C2F9-9CCE-B959-4819-16F4E55DD249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56EA38CB-AC0B-E2F3-0A90-3CADF5EDC72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AC1BC1E4-588C-C641-9540-986D0B354FB3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C3374A5E-D45B-945F-AB88-7F3FF591F159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912D70-E2BD-A219-AA9E-974AC735CA4C}"/>
              </a:ext>
            </a:extLst>
          </p:cNvPr>
          <p:cNvCxnSpPr>
            <a:cxnSpLocks/>
            <a:stCxn id="28" idx="5"/>
            <a:endCxn id="48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F06AA8-4EC2-A272-B408-10C461FEA36C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D56128-D738-360F-DFC7-24EEFEC33CD2}"/>
              </a:ext>
            </a:extLst>
          </p:cNvPr>
          <p:cNvCxnSpPr>
            <a:cxnSpLocks/>
            <a:stCxn id="28" idx="3"/>
            <a:endCxn id="45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99A6CD-849F-E6F9-645A-252D0BCB4E2B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B1CEBC-76D8-9014-A97D-C93B21B647A6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5B1CA2-85DB-6532-A256-1820F3471AE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E24138-9DCC-F8D8-6A84-F531DC1588CB}"/>
              </a:ext>
            </a:extLst>
          </p:cNvPr>
          <p:cNvCxnSpPr>
            <a:cxnSpLocks/>
            <a:stCxn id="28" idx="2"/>
            <a:endCxn id="3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4B2C60A-91F0-69F3-D983-CE95C16F4065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1AA36F-350A-1895-C2F7-54F7CBD1D1BC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88362D-94E2-3839-DC90-E7F84832410B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5534E5E-838D-22A2-4D32-723AA19AF6B9}"/>
              </a:ext>
            </a:extLst>
          </p:cNvPr>
          <p:cNvSpPr txBox="1"/>
          <p:nvPr/>
        </p:nvSpPr>
        <p:spPr>
          <a:xfrm>
            <a:off x="4612645" y="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F5882E-9B09-742B-A4E0-0DC0255DBE3C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7D9849-7E7A-35D3-D6AE-56F893659515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08C6C-CBE3-11B2-2194-5AC35AD3848C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187194-8E1F-8DB7-7C91-C4320D5C5632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A14764-2411-CB9E-CC21-5050E6CC9DA1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C43D93-D4A7-DD45-55FF-51BA0122AA89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2F2279-C79D-B922-00B3-A4194F3AC190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8770E-1D47-0C53-BA10-B121DEAC92EE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BFE38-FAEE-9799-A735-CE8E8E8D8210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B3883C-590A-B344-21B8-0BCC99B14DC9}"/>
              </a:ext>
            </a:extLst>
          </p:cNvPr>
          <p:cNvSpPr/>
          <p:nvPr/>
        </p:nvSpPr>
        <p:spPr>
          <a:xfrm>
            <a:off x="13831824" y="2122968"/>
            <a:ext cx="9805091" cy="14648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Use the cycle property to show that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a,c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not in the MST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A633CEE-F708-81AC-9CEB-EA1A61905F72}"/>
              </a:ext>
            </a:extLst>
          </p:cNvPr>
          <p:cNvSpPr/>
          <p:nvPr/>
        </p:nvSpPr>
        <p:spPr>
          <a:xfrm>
            <a:off x="13831824" y="436414"/>
            <a:ext cx="9805091" cy="13073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Add edges  in the MST in increasing order of their weights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913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tar1">
            <a:extLst>
              <a:ext uri="{FF2B5EF4-FFF2-40B4-BE49-F238E27FC236}">
                <a16:creationId xmlns:a16="http://schemas.microsoft.com/office/drawing/2014/main" id="{5999F5B8-9BDA-9CDB-5A63-DD1687D0FCDE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8">
            <a:extLst>
              <a:ext uri="{FF2B5EF4-FFF2-40B4-BE49-F238E27FC236}">
                <a16:creationId xmlns:a16="http://schemas.microsoft.com/office/drawing/2014/main" id="{3C7C8242-D5FC-0CC5-595F-DA2D2C522C62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C474C2F9-9CCE-B959-4819-16F4E55DD249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56EA38CB-AC0B-E2F3-0A90-3CADF5EDC72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AC1BC1E4-588C-C641-9540-986D0B354FB3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C3374A5E-D45B-945F-AB88-7F3FF591F159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912D70-E2BD-A219-AA9E-974AC735CA4C}"/>
              </a:ext>
            </a:extLst>
          </p:cNvPr>
          <p:cNvCxnSpPr>
            <a:cxnSpLocks/>
            <a:stCxn id="28" idx="5"/>
            <a:endCxn id="48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F06AA8-4EC2-A272-B408-10C461FEA36C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D56128-D738-360F-DFC7-24EEFEC33CD2}"/>
              </a:ext>
            </a:extLst>
          </p:cNvPr>
          <p:cNvCxnSpPr>
            <a:cxnSpLocks/>
            <a:stCxn id="28" idx="3"/>
            <a:endCxn id="45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99A6CD-849F-E6F9-645A-252D0BCB4E2B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B1CEBC-76D8-9014-A97D-C93B21B647A6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5B1CA2-85DB-6532-A256-1820F3471AE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E24138-9DCC-F8D8-6A84-F531DC1588CB}"/>
              </a:ext>
            </a:extLst>
          </p:cNvPr>
          <p:cNvCxnSpPr>
            <a:cxnSpLocks/>
            <a:stCxn id="28" idx="2"/>
            <a:endCxn id="3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1AA36F-350A-1895-C2F7-54F7CBD1D1BC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88362D-94E2-3839-DC90-E7F84832410B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5534E5E-838D-22A2-4D32-723AA19AF6B9}"/>
              </a:ext>
            </a:extLst>
          </p:cNvPr>
          <p:cNvSpPr txBox="1"/>
          <p:nvPr/>
        </p:nvSpPr>
        <p:spPr>
          <a:xfrm>
            <a:off x="4612645" y="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7D9849-7E7A-35D3-D6AE-56F893659515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08C6C-CBE3-11B2-2194-5AC35AD3848C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187194-8E1F-8DB7-7C91-C4320D5C5632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A14764-2411-CB9E-CC21-5050E6CC9DA1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C43D93-D4A7-DD45-55FF-51BA0122AA89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2F2279-C79D-B922-00B3-A4194F3AC190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8770E-1D47-0C53-BA10-B121DEAC92EE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BFE38-FAEE-9799-A735-CE8E8E8D8210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C2B8F91-5CE9-4A0D-8B22-92F90C815A66}"/>
              </a:ext>
            </a:extLst>
          </p:cNvPr>
          <p:cNvSpPr/>
          <p:nvPr/>
        </p:nvSpPr>
        <p:spPr>
          <a:xfrm>
            <a:off x="13831823" y="2218933"/>
            <a:ext cx="9805091" cy="14648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Use the cut property to show that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in the MST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3491D50-53ED-36F5-90A7-D4780FAC36C5}"/>
              </a:ext>
            </a:extLst>
          </p:cNvPr>
          <p:cNvSpPr/>
          <p:nvPr/>
        </p:nvSpPr>
        <p:spPr>
          <a:xfrm>
            <a:off x="13831823" y="5890074"/>
            <a:ext cx="9805091" cy="14648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Completely visualize this algorithm.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4455009-2BF0-3814-546F-F99F0AC5ED7C}"/>
              </a:ext>
            </a:extLst>
          </p:cNvPr>
          <p:cNvSpPr/>
          <p:nvPr/>
        </p:nvSpPr>
        <p:spPr>
          <a:xfrm>
            <a:off x="13831824" y="436414"/>
            <a:ext cx="9805091" cy="13073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Add edges  in the MST in increasing order of their weights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229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1463B2C6-49E2-4828-73CE-BB74E45056AD}"/>
              </a:ext>
            </a:extLst>
          </p:cNvPr>
          <p:cNvSpPr/>
          <p:nvPr/>
        </p:nvSpPr>
        <p:spPr>
          <a:xfrm>
            <a:off x="885186" y="5252861"/>
            <a:ext cx="22613628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Implementation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2600237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</p:txBody>
          </p:sp>
        </mc:Choice>
        <mc:Fallback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148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tar1">
            <a:extLst>
              <a:ext uri="{FF2B5EF4-FFF2-40B4-BE49-F238E27FC236}">
                <a16:creationId xmlns:a16="http://schemas.microsoft.com/office/drawing/2014/main" id="{962CCDBF-2419-D8B7-3BB0-8C158E2E470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AE9A8FCE-AD23-6415-59A0-1B49BABDD5D1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A254CD03-71E9-1EED-0E3F-D3DB368C96B3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79B18B68-EA1E-75F9-7E46-05E820B44684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0E450E19-B405-DFB7-A11B-1B3ED0804B7B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BC7102A5-3466-EF3D-94BA-30774DD43B6B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2A949-23E0-925C-A1F1-3562559D1F59}"/>
              </a:ext>
            </a:extLst>
          </p:cNvPr>
          <p:cNvCxnSpPr>
            <a:cxnSpLocks/>
            <a:stCxn id="4" idx="5"/>
            <a:endCxn id="8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D3908E-A8CD-A1F5-87EF-A7EAC422AFBE}"/>
              </a:ext>
            </a:extLst>
          </p:cNvPr>
          <p:cNvCxnSpPr>
            <a:cxnSpLocks/>
            <a:stCxn id="8" idx="1"/>
            <a:endCxn id="3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C75FF8-7AB3-FB8F-0784-858D4ABC87F6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9E6CF2-ECE2-9B49-517A-CFA1C294724D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D6A3C8-8DBB-86AD-78F8-4C9597395772}"/>
              </a:ext>
            </a:extLst>
          </p:cNvPr>
          <p:cNvCxnSpPr>
            <a:cxnSpLocks/>
            <a:stCxn id="7" idx="1"/>
            <a:endCxn id="5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E51C5B-4BC1-4A82-F7BB-E4D64EF5F2F0}"/>
              </a:ext>
            </a:extLst>
          </p:cNvPr>
          <p:cNvCxnSpPr>
            <a:cxnSpLocks/>
            <a:stCxn id="8" idx="2"/>
            <a:endCxn id="7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A7AB32-C26A-852D-7138-FF9D9BB89691}"/>
              </a:ext>
            </a:extLst>
          </p:cNvPr>
          <p:cNvCxnSpPr>
            <a:cxnSpLocks/>
            <a:stCxn id="5" idx="1"/>
            <a:endCxn id="3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55310-D20E-5FE2-9FEB-63ED74D0C0A4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C8F888-ECB6-2460-E187-A8BEBC3FD300}"/>
              </a:ext>
            </a:extLst>
          </p:cNvPr>
          <p:cNvCxnSpPr>
            <a:cxnSpLocks/>
            <a:stCxn id="6" idx="0"/>
            <a:endCxn id="3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395501-43A2-A3DD-6F20-EA141A9DEB14}"/>
              </a:ext>
            </a:extLst>
          </p:cNvPr>
          <p:cNvCxnSpPr>
            <a:cxnSpLocks/>
            <a:stCxn id="6" idx="6"/>
            <a:endCxn id="7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FA9CB9-6F9D-2373-9945-F2175FFBAA00}"/>
              </a:ext>
            </a:extLst>
          </p:cNvPr>
          <p:cNvCxnSpPr>
            <a:cxnSpLocks/>
            <a:stCxn id="8" idx="1"/>
            <a:endCxn id="5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3A9A996-2FFF-2343-117A-1F425ACAA497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09CED3-DC7F-D227-F69C-D20FF105086B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BD0EC7-2C22-0FDE-4691-8187CA3ED80B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82C9F2-AE50-3443-9CC9-9200C5C15AF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A2781D-9CBE-1480-0B2C-37CA89872EA6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23678D-464C-D745-AF61-E6BE43046B90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46A380-A9F5-3D63-889C-AFD487DD25D5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4FB66F-8D1B-0CA2-9DE4-02BC5C3B57A7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58B2E7-5F74-08B3-11A2-1D888EA3CBF5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B7A6BB-C8AF-9F4F-526F-CDB2F199A8CD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E997B0F1-3E4C-101A-CE7E-C2AAF647D110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</p:txBody>
          </p:sp>
        </mc:Choice>
        <mc:Fallback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E997B0F1-3E4C-101A-CE7E-C2AAF647D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B71FF9B-625C-3D78-0354-DF58C0A67ADB}"/>
              </a:ext>
            </a:extLst>
          </p:cNvPr>
          <p:cNvSpPr/>
          <p:nvPr/>
        </p:nvSpPr>
        <p:spPr>
          <a:xfrm>
            <a:off x="15473566" y="611507"/>
            <a:ext cx="8593442" cy="515034"/>
          </a:xfrm>
          <a:prstGeom prst="roundRect">
            <a:avLst/>
          </a:prstGeom>
          <a:solidFill>
            <a:schemeClr val="accent1">
              <a:lumMod val="75000"/>
              <a:alpha val="41912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24511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9386A5C8-DCAF-4713-6F17-99827C1D4C2C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9386A5C8-DCAF-4713-6F17-99827C1D4C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29ECC75-44F2-DED5-41D6-3389B487C780}"/>
              </a:ext>
            </a:extLst>
          </p:cNvPr>
          <p:cNvSpPr/>
          <p:nvPr/>
        </p:nvSpPr>
        <p:spPr>
          <a:xfrm>
            <a:off x="15473565" y="1068186"/>
            <a:ext cx="8593442" cy="515034"/>
          </a:xfrm>
          <a:prstGeom prst="roundRect">
            <a:avLst/>
          </a:prstGeom>
          <a:solidFill>
            <a:schemeClr val="accent1">
              <a:lumMod val="75000"/>
              <a:alpha val="41912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57477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438774" y="6971647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7672538" y="70004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8453027" y="2297316"/>
            <a:ext cx="2015590" cy="48256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5"/>
          </p:cNvCxnSpPr>
          <p:nvPr/>
        </p:nvCxnSpPr>
        <p:spPr>
          <a:xfrm flipH="1" flipV="1">
            <a:off x="8453027" y="7714607"/>
            <a:ext cx="690243" cy="320489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8453027" y="7714607"/>
            <a:ext cx="2958484" cy="36845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2670618" y="2754769"/>
            <a:ext cx="5135831" cy="4368180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8586938" y="7418778"/>
            <a:ext cx="4437722" cy="1011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5889148" y="43351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9306159" y="879293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8192792" y="805904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C4B5F-8A67-EF75-8CBB-62EBBFDA3DC9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93770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1F0DDF9F-9BAE-F772-1DD7-95D84569CE3A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1F0DDF9F-9BAE-F772-1DD7-95D84569CE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D931ACA-C47C-464D-D09A-3441F45AA839}"/>
              </a:ext>
            </a:extLst>
          </p:cNvPr>
          <p:cNvSpPr/>
          <p:nvPr/>
        </p:nvSpPr>
        <p:spPr>
          <a:xfrm>
            <a:off x="15473565" y="1567689"/>
            <a:ext cx="8593442" cy="515034"/>
          </a:xfrm>
          <a:prstGeom prst="roundRect">
            <a:avLst/>
          </a:prstGeom>
          <a:solidFill>
            <a:schemeClr val="accent1">
              <a:lumMod val="75000"/>
              <a:alpha val="41912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2982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3C51EF0-1544-8F7E-967F-809E0DEDE89D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3C51EF0-1544-8F7E-967F-809E0DEDE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E006912-E363-BF12-6A87-403BBE7FE53E}"/>
              </a:ext>
            </a:extLst>
          </p:cNvPr>
          <p:cNvSpPr/>
          <p:nvPr/>
        </p:nvSpPr>
        <p:spPr>
          <a:xfrm>
            <a:off x="15473565" y="2102178"/>
            <a:ext cx="8593442" cy="515034"/>
          </a:xfrm>
          <a:prstGeom prst="roundRect">
            <a:avLst/>
          </a:prstGeom>
          <a:solidFill>
            <a:schemeClr val="accent1">
              <a:lumMod val="75000"/>
              <a:alpha val="41912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10076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A249E08-44FF-7635-E764-AC263955E437}"/>
              </a:ext>
            </a:extLst>
          </p:cNvPr>
          <p:cNvSpPr/>
          <p:nvPr/>
        </p:nvSpPr>
        <p:spPr>
          <a:xfrm>
            <a:off x="67604" y="712052"/>
            <a:ext cx="4820953" cy="54920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E3099BC-C38D-EF6B-E41D-1E73B3524F16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E3099BC-C38D-EF6B-E41D-1E73B3524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EAA4FA0-940F-2028-8E7A-214AE99CA165}"/>
              </a:ext>
            </a:extLst>
          </p:cNvPr>
          <p:cNvSpPr/>
          <p:nvPr/>
        </p:nvSpPr>
        <p:spPr>
          <a:xfrm>
            <a:off x="15473566" y="2557352"/>
            <a:ext cx="8593442" cy="515034"/>
          </a:xfrm>
          <a:prstGeom prst="roundRect">
            <a:avLst/>
          </a:prstGeom>
          <a:solidFill>
            <a:schemeClr val="accent1">
              <a:lumMod val="75000"/>
              <a:alpha val="41912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26138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67604" y="712052"/>
            <a:ext cx="4820953" cy="54920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ABC7E9A-35B2-E406-FF05-655F67CAC24F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ABC7E9A-35B2-E406-FF05-655F67CAC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02C804F-C480-1854-9147-BFDCB3398D2A}"/>
              </a:ext>
            </a:extLst>
          </p:cNvPr>
          <p:cNvSpPr/>
          <p:nvPr/>
        </p:nvSpPr>
        <p:spPr>
          <a:xfrm>
            <a:off x="15473565" y="1587144"/>
            <a:ext cx="8593442" cy="515034"/>
          </a:xfrm>
          <a:prstGeom prst="roundRect">
            <a:avLst/>
          </a:prstGeom>
          <a:solidFill>
            <a:schemeClr val="accent1">
              <a:lumMod val="75000"/>
              <a:alpha val="41912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85156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67604" y="712052"/>
            <a:ext cx="4820953" cy="54920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604D836-9300-2FCD-5990-EC288D002A7C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604D836-9300-2FCD-5990-EC288D002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B93FAA7-4256-12BA-F98D-4733A4DBD11B}"/>
              </a:ext>
            </a:extLst>
          </p:cNvPr>
          <p:cNvSpPr/>
          <p:nvPr/>
        </p:nvSpPr>
        <p:spPr>
          <a:xfrm>
            <a:off x="15473565" y="2082723"/>
            <a:ext cx="8593442" cy="515034"/>
          </a:xfrm>
          <a:prstGeom prst="roundRect">
            <a:avLst/>
          </a:prstGeom>
          <a:solidFill>
            <a:schemeClr val="accent1">
              <a:lumMod val="75000"/>
              <a:alpha val="41912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00803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67605" y="712052"/>
            <a:ext cx="4287826" cy="988158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EC45AA1-36BE-990D-AB55-D0EA1DB11786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EC45AA1-36BE-990D-AB55-D0EA1DB11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73514B0-30EC-4475-09B1-DD434446274D}"/>
              </a:ext>
            </a:extLst>
          </p:cNvPr>
          <p:cNvSpPr/>
          <p:nvPr/>
        </p:nvSpPr>
        <p:spPr>
          <a:xfrm>
            <a:off x="15473566" y="2530098"/>
            <a:ext cx="8593442" cy="515034"/>
          </a:xfrm>
          <a:prstGeom prst="roundRect">
            <a:avLst/>
          </a:prstGeom>
          <a:solidFill>
            <a:schemeClr val="accent1">
              <a:lumMod val="75000"/>
              <a:alpha val="41912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44466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67605" y="712052"/>
            <a:ext cx="4287826" cy="988158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64BEFAA-9F6C-D1A1-40DC-26838DEB9946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64BEFAA-9F6C-D1A1-40DC-26838DEB99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11FB2A8-66A9-F375-4A49-DF3C51F79486}"/>
              </a:ext>
            </a:extLst>
          </p:cNvPr>
          <p:cNvSpPr/>
          <p:nvPr/>
        </p:nvSpPr>
        <p:spPr>
          <a:xfrm>
            <a:off x="15473566" y="1597556"/>
            <a:ext cx="8593442" cy="515034"/>
          </a:xfrm>
          <a:prstGeom prst="roundRect">
            <a:avLst/>
          </a:prstGeom>
          <a:solidFill>
            <a:schemeClr val="accent1">
              <a:lumMod val="75000"/>
              <a:alpha val="41912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92757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-255181" y="-191386"/>
            <a:ext cx="8339344" cy="107850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14E9FE3-9300-4953-5C8F-E34809A26012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14E9FE3-9300-4953-5C8F-E34809A260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ED9F7B1-AB16-8A81-2C34-DC75F56177B6}"/>
              </a:ext>
            </a:extLst>
          </p:cNvPr>
          <p:cNvSpPr/>
          <p:nvPr/>
        </p:nvSpPr>
        <p:spPr>
          <a:xfrm>
            <a:off x="15473565" y="2571344"/>
            <a:ext cx="8593442" cy="515034"/>
          </a:xfrm>
          <a:prstGeom prst="roundRect">
            <a:avLst/>
          </a:prstGeom>
          <a:solidFill>
            <a:schemeClr val="accent1">
              <a:lumMod val="75000"/>
              <a:alpha val="41912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32963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-255181" y="-191386"/>
            <a:ext cx="8339344" cy="107850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14852BAA-FC10-1F12-5D58-83958D9107E3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14852BAA-FC10-1F12-5D58-83958D910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E8AC201-021F-C7D0-506C-8B99D01F9E52}"/>
              </a:ext>
            </a:extLst>
          </p:cNvPr>
          <p:cNvSpPr/>
          <p:nvPr/>
        </p:nvSpPr>
        <p:spPr>
          <a:xfrm>
            <a:off x="15473566" y="1607818"/>
            <a:ext cx="8593442" cy="515034"/>
          </a:xfrm>
          <a:prstGeom prst="roundRect">
            <a:avLst/>
          </a:prstGeom>
          <a:solidFill>
            <a:schemeClr val="accent1">
              <a:lumMod val="75000"/>
              <a:alpha val="41912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62579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-255181" y="-191386"/>
            <a:ext cx="8339344" cy="107850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B4B674D-819A-C27A-791A-44BE82E9BCE6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B4B674D-819A-C27A-791A-44BE82E9B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3DF4D62-32E7-257D-E494-E6B769AEC1C4}"/>
              </a:ext>
            </a:extLst>
          </p:cNvPr>
          <p:cNvSpPr/>
          <p:nvPr/>
        </p:nvSpPr>
        <p:spPr>
          <a:xfrm>
            <a:off x="15473566" y="2121633"/>
            <a:ext cx="8593442" cy="515034"/>
          </a:xfrm>
          <a:prstGeom prst="roundRect">
            <a:avLst/>
          </a:prstGeom>
          <a:solidFill>
            <a:schemeClr val="accent1">
              <a:lumMod val="75000"/>
              <a:alpha val="41912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00471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395058" y="8437133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2"/>
            <a:endCxn id="33" idx="5"/>
          </p:cNvCxnSpPr>
          <p:nvPr/>
        </p:nvCxnSpPr>
        <p:spPr>
          <a:xfrm flipH="1" flipV="1">
            <a:off x="1405652" y="6598007"/>
            <a:ext cx="7280418" cy="473985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10005859" cy="4801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5"/>
          </p:cNvCxnSpPr>
          <p:nvPr/>
        </p:nvCxnSpPr>
        <p:spPr>
          <a:xfrm flipH="1" flipV="1">
            <a:off x="2670618" y="2754769"/>
            <a:ext cx="6472652" cy="816472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5629185" y="75353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4552583" y="84371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D44816-9CE6-3154-9CDC-C1B1E0A6C9DC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708778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-255181" y="-191386"/>
            <a:ext cx="8339344" cy="107850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500E276-42A4-4BFD-1C45-1732D42A7C1F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500E276-42A4-4BFD-1C45-1732D42A7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34C09D3-8D15-A0F7-A45B-124E38BDE08B}"/>
              </a:ext>
            </a:extLst>
          </p:cNvPr>
          <p:cNvSpPr/>
          <p:nvPr/>
        </p:nvSpPr>
        <p:spPr>
          <a:xfrm>
            <a:off x="15473565" y="1582355"/>
            <a:ext cx="8593442" cy="515034"/>
          </a:xfrm>
          <a:prstGeom prst="roundRect">
            <a:avLst/>
          </a:prstGeom>
          <a:solidFill>
            <a:schemeClr val="accent1">
              <a:lumMod val="75000"/>
              <a:alpha val="41912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44783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18E3DD8-46F3-F516-EF37-353CD28DDF08}"/>
              </a:ext>
            </a:extLst>
          </p:cNvPr>
          <p:cNvSpPr/>
          <p:nvPr/>
        </p:nvSpPr>
        <p:spPr>
          <a:xfrm rot="20049002">
            <a:off x="8280201" y="-319816"/>
            <a:ext cx="5391196" cy="913009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-255181" y="-191386"/>
            <a:ext cx="8339344" cy="107850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DF86A802-A37E-F1C2-B034-8ADE0D5729DC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</p:txBody>
          </p:sp>
        </mc:Choice>
        <mc:Fallback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DF86A802-A37E-F1C2-B034-8ADE0D572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D5DA84-07A8-5C0C-1871-B6B4D54B8A75}"/>
              </a:ext>
            </a:extLst>
          </p:cNvPr>
          <p:cNvSpPr/>
          <p:nvPr/>
        </p:nvSpPr>
        <p:spPr>
          <a:xfrm>
            <a:off x="15473566" y="2560368"/>
            <a:ext cx="8593442" cy="515034"/>
          </a:xfrm>
          <a:prstGeom prst="roundRect">
            <a:avLst/>
          </a:prstGeom>
          <a:solidFill>
            <a:schemeClr val="accent1">
              <a:lumMod val="75000"/>
              <a:alpha val="41912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83671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18E3DD8-46F3-F516-EF37-353CD28DDF08}"/>
              </a:ext>
            </a:extLst>
          </p:cNvPr>
          <p:cNvSpPr/>
          <p:nvPr/>
        </p:nvSpPr>
        <p:spPr>
          <a:xfrm rot="20049002">
            <a:off x="8280201" y="-319816"/>
            <a:ext cx="5391196" cy="913009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-255181" y="-191386"/>
            <a:ext cx="8339344" cy="107850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DF33730-DF06-121C-2947-0FC64615243F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</p:txBody>
          </p:sp>
        </mc:Choice>
        <mc:Fallback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DF33730-DF06-121C-2947-0FC646152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66C600D-43C0-0BFA-0CC3-4A23A7BE813A}"/>
              </a:ext>
            </a:extLst>
          </p:cNvPr>
          <p:cNvSpPr/>
          <p:nvPr/>
        </p:nvSpPr>
        <p:spPr>
          <a:xfrm>
            <a:off x="15473566" y="1588363"/>
            <a:ext cx="8593442" cy="515034"/>
          </a:xfrm>
          <a:prstGeom prst="roundRect">
            <a:avLst/>
          </a:prstGeom>
          <a:solidFill>
            <a:schemeClr val="accent1">
              <a:lumMod val="75000"/>
              <a:alpha val="41912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4021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18E3DD8-46F3-F516-EF37-353CD28DDF08}"/>
              </a:ext>
            </a:extLst>
          </p:cNvPr>
          <p:cNvSpPr/>
          <p:nvPr/>
        </p:nvSpPr>
        <p:spPr>
          <a:xfrm rot="20049002">
            <a:off x="8280201" y="-319816"/>
            <a:ext cx="5391196" cy="913009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-255181" y="-191386"/>
            <a:ext cx="8339344" cy="107850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CBE6E4-E71F-0F9D-459C-4237B165E705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</p:txBody>
          </p:sp>
        </mc:Choice>
        <mc:Fallback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CBE6E4-E71F-0F9D-459C-4237B165E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53F009E-914B-5611-4936-D37D6EB9E71D}"/>
              </a:ext>
            </a:extLst>
          </p:cNvPr>
          <p:cNvSpPr/>
          <p:nvPr/>
        </p:nvSpPr>
        <p:spPr>
          <a:xfrm>
            <a:off x="15473566" y="2092566"/>
            <a:ext cx="8593442" cy="515034"/>
          </a:xfrm>
          <a:prstGeom prst="roundRect">
            <a:avLst/>
          </a:prstGeom>
          <a:solidFill>
            <a:schemeClr val="accent1">
              <a:lumMod val="75000"/>
              <a:alpha val="41912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32956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18E3DD8-46F3-F516-EF37-353CD28DDF08}"/>
              </a:ext>
            </a:extLst>
          </p:cNvPr>
          <p:cNvSpPr/>
          <p:nvPr/>
        </p:nvSpPr>
        <p:spPr>
          <a:xfrm rot="20049002">
            <a:off x="8280201" y="-319816"/>
            <a:ext cx="5391196" cy="913009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-255181" y="-191386"/>
            <a:ext cx="8339344" cy="107850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2CBB6006-C8BE-3F8E-6E06-76C2B46069FD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</p:txBody>
          </p:sp>
        </mc:Choice>
        <mc:Fallback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2CBB6006-C8BE-3F8E-6E06-76C2B4606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797879A-EB99-954A-C179-793FE72A1EE9}"/>
              </a:ext>
            </a:extLst>
          </p:cNvPr>
          <p:cNvSpPr/>
          <p:nvPr/>
        </p:nvSpPr>
        <p:spPr>
          <a:xfrm>
            <a:off x="15473565" y="1607934"/>
            <a:ext cx="8593442" cy="515034"/>
          </a:xfrm>
          <a:prstGeom prst="roundRect">
            <a:avLst/>
          </a:prstGeom>
          <a:solidFill>
            <a:schemeClr val="accent1">
              <a:lumMod val="75000"/>
              <a:alpha val="41912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1595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-858226" y="-730280"/>
            <a:ext cx="15140762" cy="131205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5E93423-BD77-DBB9-14B5-717C1596738B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5E93423-BD77-DBB9-14B5-717C15967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3C92CA7-5AB0-2356-D591-1BC7AB773E0D}"/>
              </a:ext>
            </a:extLst>
          </p:cNvPr>
          <p:cNvSpPr/>
          <p:nvPr/>
        </p:nvSpPr>
        <p:spPr>
          <a:xfrm>
            <a:off x="15473566" y="2547624"/>
            <a:ext cx="8593442" cy="515034"/>
          </a:xfrm>
          <a:prstGeom prst="roundRect">
            <a:avLst/>
          </a:prstGeom>
          <a:solidFill>
            <a:schemeClr val="accent1">
              <a:lumMod val="75000"/>
              <a:alpha val="41912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51885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80EA51E-A379-BF8A-4E83-A9F9677294FA}"/>
              </a:ext>
            </a:extLst>
          </p:cNvPr>
          <p:cNvSpPr/>
          <p:nvPr/>
        </p:nvSpPr>
        <p:spPr>
          <a:xfrm>
            <a:off x="2126512" y="4179074"/>
            <a:ext cx="18076516" cy="28376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 data-structure problem.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Maintain a forest under the following operations.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Insert(e) : Add an edge e that connect two different trees in the forest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Query(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u,v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): Given two vertices u and v, are they in the same tree in the forest.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2D48A7FD-92B3-5893-7A2F-A8CAC3C4446A}"/>
              </a:ext>
            </a:extLst>
          </p:cNvPr>
          <p:cNvSpPr/>
          <p:nvPr/>
        </p:nvSpPr>
        <p:spPr>
          <a:xfrm rot="10800000">
            <a:off x="9209792" y="2611481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35E7CDE-6E09-C3C4-9B68-7FFF501B8026}"/>
              </a:ext>
            </a:extLst>
          </p:cNvPr>
          <p:cNvSpPr/>
          <p:nvPr/>
        </p:nvSpPr>
        <p:spPr>
          <a:xfrm>
            <a:off x="10386686" y="2476579"/>
            <a:ext cx="4498706" cy="7544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Required here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9CB260B-13FD-B26F-A1ED-BD0E54AD88AD}"/>
              </a:ext>
            </a:extLst>
          </p:cNvPr>
          <p:cNvSpPr/>
          <p:nvPr/>
        </p:nvSpPr>
        <p:spPr>
          <a:xfrm rot="10800000">
            <a:off x="9209792" y="1927212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1AB3FC1-32A4-B32E-5853-A97F65082A8A}"/>
              </a:ext>
            </a:extLst>
          </p:cNvPr>
          <p:cNvSpPr/>
          <p:nvPr/>
        </p:nvSpPr>
        <p:spPr>
          <a:xfrm>
            <a:off x="10386686" y="1792310"/>
            <a:ext cx="4498706" cy="7544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Required here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32E09386-0C61-3DA6-6180-D4CD1D7DEADA}"/>
                  </a:ext>
                </a:extLst>
              </p:cNvPr>
              <p:cNvSpPr/>
              <p:nvPr/>
            </p:nvSpPr>
            <p:spPr>
              <a:xfrm>
                <a:off x="517106" y="373482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32E09386-0C61-3DA6-6180-D4CD1D7DE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06" y="373482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588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41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FE3FEEAE-97B9-DCD7-2321-77E1EE569BEE}"/>
              </a:ext>
            </a:extLst>
          </p:cNvPr>
          <p:cNvSpPr/>
          <p:nvPr/>
        </p:nvSpPr>
        <p:spPr>
          <a:xfrm>
            <a:off x="1411034" y="4977644"/>
            <a:ext cx="15406578" cy="1122871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will you design this data-structure?</a:t>
            </a:r>
            <a:endParaRPr sz="4000" dirty="0"/>
          </a:p>
        </p:txBody>
      </p:sp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1385C11C-F67E-091F-CCE8-E094F668C47C}"/>
              </a:ext>
            </a:extLst>
          </p:cNvPr>
          <p:cNvSpPr/>
          <p:nvPr/>
        </p:nvSpPr>
        <p:spPr>
          <a:xfrm>
            <a:off x="1411034" y="7075316"/>
            <a:ext cx="15406578" cy="1122871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times do we insert?</a:t>
            </a:r>
            <a:endParaRPr sz="4000" dirty="0"/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2529715-6F77-D25F-A4EF-885FCB6E1311}"/>
              </a:ext>
            </a:extLst>
          </p:cNvPr>
          <p:cNvSpPr/>
          <p:nvPr/>
        </p:nvSpPr>
        <p:spPr>
          <a:xfrm>
            <a:off x="18330530" y="7270167"/>
            <a:ext cx="2466753" cy="73316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     n-1 </a:t>
            </a:r>
          </a:p>
        </p:txBody>
      </p:sp>
      <p:sp>
        <p:nvSpPr>
          <p:cNvPr id="6" name="Candy: A problem on leetcode">
            <a:extLst>
              <a:ext uri="{FF2B5EF4-FFF2-40B4-BE49-F238E27FC236}">
                <a16:creationId xmlns:a16="http://schemas.microsoft.com/office/drawing/2014/main" id="{5199D572-073D-DDF4-4FE6-3C81FBBE9087}"/>
              </a:ext>
            </a:extLst>
          </p:cNvPr>
          <p:cNvSpPr/>
          <p:nvPr/>
        </p:nvSpPr>
        <p:spPr>
          <a:xfrm>
            <a:off x="1411034" y="8886395"/>
            <a:ext cx="15406578" cy="1122871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times do we query?</a:t>
            </a:r>
            <a:endParaRPr sz="4000" dirty="0"/>
          </a:p>
        </p:txBody>
      </p:sp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FF40ACF-E94E-60A5-D04B-311F8882D01B}"/>
              </a:ext>
            </a:extLst>
          </p:cNvPr>
          <p:cNvSpPr/>
          <p:nvPr/>
        </p:nvSpPr>
        <p:spPr>
          <a:xfrm>
            <a:off x="18330530" y="9081246"/>
            <a:ext cx="2466753" cy="73316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     m </a:t>
            </a:r>
          </a:p>
        </p:txBody>
      </p:sp>
      <p:sp>
        <p:nvSpPr>
          <p:cNvPr id="8" name="Candy: A problem on leetcode">
            <a:extLst>
              <a:ext uri="{FF2B5EF4-FFF2-40B4-BE49-F238E27FC236}">
                <a16:creationId xmlns:a16="http://schemas.microsoft.com/office/drawing/2014/main" id="{F33A8EF5-F432-E45E-4CCD-8328D2557B8B}"/>
              </a:ext>
            </a:extLst>
          </p:cNvPr>
          <p:cNvSpPr/>
          <p:nvPr/>
        </p:nvSpPr>
        <p:spPr>
          <a:xfrm>
            <a:off x="1411033" y="11126806"/>
            <a:ext cx="21172519" cy="165352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Design a data structure optimized for quick Query time with the trade-off of potentially longer insertion times.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DC1C188-40FF-0262-9467-36038EB3E290}"/>
                  </a:ext>
                </a:extLst>
              </p:cNvPr>
              <p:cNvSpPr/>
              <p:nvPr/>
            </p:nvSpPr>
            <p:spPr>
              <a:xfrm>
                <a:off x="517106" y="373482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</a:t>
                </a:r>
              </a:p>
            </p:txBody>
          </p:sp>
        </mc:Choice>
        <mc:Fallback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DC1C188-40FF-0262-9467-36038EB3E2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06" y="373482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588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948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1A2B54A-1EE6-0212-36C8-0D539EAA7AB6}"/>
              </a:ext>
            </a:extLst>
          </p:cNvPr>
          <p:cNvSpPr/>
          <p:nvPr/>
        </p:nvSpPr>
        <p:spPr>
          <a:xfrm>
            <a:off x="1411033" y="4179074"/>
            <a:ext cx="20321916" cy="28376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assume that the vertices are numbered from 1 to n.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will maintain an array Label[1..n].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Label[v] contains the label of tree that contains v.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will maintain the following invariant: all the vertices in a tree have same label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1A209DB-920C-B375-7BFC-9FA712FBAA77}"/>
              </a:ext>
            </a:extLst>
          </p:cNvPr>
          <p:cNvSpPr/>
          <p:nvPr/>
        </p:nvSpPr>
        <p:spPr>
          <a:xfrm>
            <a:off x="2381693" y="500209"/>
            <a:ext cx="18076516" cy="28376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 data-structure problem.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Maintain a forest under the following operations.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Insert(e) : Add an edge e that connect two different trees in the forest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Query(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u,v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): Given two vertices u and v, are they in the same tree in the forest.</a:t>
            </a:r>
          </a:p>
        </p:txBody>
      </p:sp>
    </p:spTree>
    <p:extLst>
      <p:ext uri="{BB962C8B-B14F-4D97-AF65-F5344CB8AC3E}">
        <p14:creationId xmlns:p14="http://schemas.microsoft.com/office/powerpoint/2010/main" val="1735346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807AD4-E43B-A751-F1C2-3C1312E47A0E}"/>
              </a:ext>
            </a:extLst>
          </p:cNvPr>
          <p:cNvSpPr/>
          <p:nvPr/>
        </p:nvSpPr>
        <p:spPr>
          <a:xfrm>
            <a:off x="15492086" y="693807"/>
            <a:ext cx="8358514" cy="143110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will create a label array.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Intially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each node is a singleton</a:t>
            </a:r>
          </a:p>
        </p:txBody>
      </p:sp>
      <p:sp>
        <p:nvSpPr>
          <p:cNvPr id="39" name="Candy: A problem on leetcode">
            <a:extLst>
              <a:ext uri="{FF2B5EF4-FFF2-40B4-BE49-F238E27FC236}">
                <a16:creationId xmlns:a16="http://schemas.microsoft.com/office/drawing/2014/main" id="{8BC5D4A0-E668-C60E-39D6-C8056EED740D}"/>
              </a:ext>
            </a:extLst>
          </p:cNvPr>
          <p:cNvSpPr/>
          <p:nvPr/>
        </p:nvSpPr>
        <p:spPr>
          <a:xfrm>
            <a:off x="15492086" y="2558294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</a:t>
            </a:r>
            <a:r>
              <a:rPr lang="en-US" sz="4000" dirty="0" err="1"/>
              <a:t>shold</a:t>
            </a:r>
            <a:r>
              <a:rPr lang="en-US" sz="4000" dirty="0"/>
              <a:t> be the label for node 1?</a:t>
            </a:r>
            <a:endParaRPr sz="4000" dirty="0"/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005A8A1F-BBBA-BDA2-6A99-C03810DBD46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86880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395058" y="8437133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2"/>
            <a:endCxn id="33" idx="5"/>
          </p:cNvCxnSpPr>
          <p:nvPr/>
        </p:nvCxnSpPr>
        <p:spPr>
          <a:xfrm flipH="1" flipV="1">
            <a:off x="1405652" y="6598007"/>
            <a:ext cx="7280418" cy="473985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10005859" cy="4801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5"/>
          </p:cNvCxnSpPr>
          <p:nvPr/>
        </p:nvCxnSpPr>
        <p:spPr>
          <a:xfrm flipH="1" flipV="1">
            <a:off x="2670618" y="2754769"/>
            <a:ext cx="6472652" cy="816472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5629185" y="75353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4552583" y="84371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90CD80-D7D9-4FB7-D5FD-C9ACFB1F088A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69053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807AD4-E43B-A751-F1C2-3C1312E47A0E}"/>
              </a:ext>
            </a:extLst>
          </p:cNvPr>
          <p:cNvSpPr/>
          <p:nvPr/>
        </p:nvSpPr>
        <p:spPr>
          <a:xfrm>
            <a:off x="15492086" y="693807"/>
            <a:ext cx="8358514" cy="143110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will create a label array.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Intially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each node is a singleton</a:t>
            </a:r>
          </a:p>
        </p:txBody>
      </p:sp>
      <p:sp>
        <p:nvSpPr>
          <p:cNvPr id="39" name="Candy: A problem on leetcode">
            <a:extLst>
              <a:ext uri="{FF2B5EF4-FFF2-40B4-BE49-F238E27FC236}">
                <a16:creationId xmlns:a16="http://schemas.microsoft.com/office/drawing/2014/main" id="{8BC5D4A0-E668-C60E-39D6-C8056EED740D}"/>
              </a:ext>
            </a:extLst>
          </p:cNvPr>
          <p:cNvSpPr/>
          <p:nvPr/>
        </p:nvSpPr>
        <p:spPr>
          <a:xfrm>
            <a:off x="15492086" y="2558294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</a:t>
            </a:r>
            <a:r>
              <a:rPr lang="en-US" sz="4000" dirty="0" err="1"/>
              <a:t>shold</a:t>
            </a:r>
            <a:r>
              <a:rPr lang="en-US" sz="4000" dirty="0"/>
              <a:t> be the label for node 1?</a:t>
            </a:r>
            <a:endParaRPr sz="4000" dirty="0"/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005A8A1F-BBBA-BDA2-6A99-C03810DBD463}"/>
              </a:ext>
            </a:extLst>
          </p:cNvPr>
          <p:cNvSpPr/>
          <p:nvPr/>
        </p:nvSpPr>
        <p:spPr>
          <a:xfrm>
            <a:off x="4021306" y="11810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56CD30D3-DB78-B4AF-96F4-7DF9D91CAF76}"/>
              </a:ext>
            </a:extLst>
          </p:cNvPr>
          <p:cNvSpPr/>
          <p:nvPr/>
        </p:nvSpPr>
        <p:spPr>
          <a:xfrm>
            <a:off x="3193502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7700195A-9CBE-9703-C168-79A7C0CF2DA1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08095729-5220-A783-61FB-2881F9DFA5D2}"/>
              </a:ext>
            </a:extLst>
          </p:cNvPr>
          <p:cNvSpPr/>
          <p:nvPr/>
        </p:nvSpPr>
        <p:spPr>
          <a:xfrm>
            <a:off x="6057014" y="816951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D494E06C-BD99-6283-BBF3-87BD0898E60B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8">
            <a:extLst>
              <a:ext uri="{FF2B5EF4-FFF2-40B4-BE49-F238E27FC236}">
                <a16:creationId xmlns:a16="http://schemas.microsoft.com/office/drawing/2014/main" id="{7877A37F-66A6-A1C0-0945-03A49785A709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78322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56CD30D3-DB78-B4AF-96F4-7DF9D91CAF76}"/>
              </a:ext>
            </a:extLst>
          </p:cNvPr>
          <p:cNvSpPr/>
          <p:nvPr/>
        </p:nvSpPr>
        <p:spPr>
          <a:xfrm>
            <a:off x="4862263" y="11735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7700195A-9CBE-9703-C168-79A7C0CF2DA1}"/>
              </a:ext>
            </a:extLst>
          </p:cNvPr>
          <p:cNvSpPr/>
          <p:nvPr/>
        </p:nvSpPr>
        <p:spPr>
          <a:xfrm>
            <a:off x="5703220" y="11735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08095729-5220-A783-61FB-2881F9DFA5D2}"/>
              </a:ext>
            </a:extLst>
          </p:cNvPr>
          <p:cNvSpPr/>
          <p:nvPr/>
        </p:nvSpPr>
        <p:spPr>
          <a:xfrm>
            <a:off x="7307921" y="11735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D494E06C-BD99-6283-BBF3-87BD0898E60B}"/>
              </a:ext>
            </a:extLst>
          </p:cNvPr>
          <p:cNvSpPr/>
          <p:nvPr/>
        </p:nvSpPr>
        <p:spPr>
          <a:xfrm>
            <a:off x="8091450" y="11735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8">
            <a:extLst>
              <a:ext uri="{FF2B5EF4-FFF2-40B4-BE49-F238E27FC236}">
                <a16:creationId xmlns:a16="http://schemas.microsoft.com/office/drawing/2014/main" id="{7877A37F-66A6-A1C0-0945-03A49785A709}"/>
              </a:ext>
            </a:extLst>
          </p:cNvPr>
          <p:cNvSpPr/>
          <p:nvPr/>
        </p:nvSpPr>
        <p:spPr>
          <a:xfrm>
            <a:off x="6486749" y="11735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09361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(1,2)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Change the label of 1 or 2.</a:t>
            </a:r>
          </a:p>
        </p:txBody>
      </p:sp>
    </p:spTree>
    <p:extLst>
      <p:ext uri="{BB962C8B-B14F-4D97-AF65-F5344CB8AC3E}">
        <p14:creationId xmlns:p14="http://schemas.microsoft.com/office/powerpoint/2010/main" val="1260314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(1,2)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Change the label of 1 or 2.</a:t>
            </a:r>
          </a:p>
        </p:txBody>
      </p:sp>
    </p:spTree>
    <p:extLst>
      <p:ext uri="{BB962C8B-B14F-4D97-AF65-F5344CB8AC3E}">
        <p14:creationId xmlns:p14="http://schemas.microsoft.com/office/powerpoint/2010/main" val="1061525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(4,6)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Change the label of 4 or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E508F2-C407-4ADA-9085-7EE040E7277E}"/>
              </a:ext>
            </a:extLst>
          </p:cNvPr>
          <p:cNvCxnSpPr>
            <a:cxnSpLocks/>
            <a:stCxn id="7" idx="1"/>
            <a:endCxn id="3" idx="5"/>
          </p:cNvCxnSpPr>
          <p:nvPr/>
        </p:nvCxnSpPr>
        <p:spPr>
          <a:xfrm flipH="1" flipV="1">
            <a:off x="9464734" y="1325703"/>
            <a:ext cx="3043917" cy="60059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8603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E508F2-C407-4ADA-9085-7EE040E7277E}"/>
              </a:ext>
            </a:extLst>
          </p:cNvPr>
          <p:cNvCxnSpPr>
            <a:cxnSpLocks/>
            <a:stCxn id="7" idx="1"/>
            <a:endCxn id="3" idx="5"/>
          </p:cNvCxnSpPr>
          <p:nvPr/>
        </p:nvCxnSpPr>
        <p:spPr>
          <a:xfrm flipH="1" flipV="1">
            <a:off x="9464734" y="1325703"/>
            <a:ext cx="3043917" cy="60059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21343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(2,6)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0"/>
            <a:ext cx="8358514" cy="384940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Look at the two trees before the insertion.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Either change the label of all the nodes in the tree that contains 2.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Or change the label of all the nodes in the tree that contain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E508F2-C407-4ADA-9085-7EE040E7277E}"/>
              </a:ext>
            </a:extLst>
          </p:cNvPr>
          <p:cNvCxnSpPr>
            <a:cxnSpLocks/>
            <a:stCxn id="7" idx="1"/>
            <a:endCxn id="3" idx="5"/>
          </p:cNvCxnSpPr>
          <p:nvPr/>
        </p:nvCxnSpPr>
        <p:spPr>
          <a:xfrm flipH="1" flipV="1">
            <a:off x="9464734" y="1325703"/>
            <a:ext cx="3043917" cy="60059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A00C9D-0620-D346-477C-C8A6811C241F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4097487" y="5201421"/>
            <a:ext cx="8277253" cy="242603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75631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allAtOnce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E508F2-C407-4ADA-9085-7EE040E7277E}"/>
              </a:ext>
            </a:extLst>
          </p:cNvPr>
          <p:cNvCxnSpPr>
            <a:cxnSpLocks/>
            <a:stCxn id="7" idx="1"/>
            <a:endCxn id="3" idx="5"/>
          </p:cNvCxnSpPr>
          <p:nvPr/>
        </p:nvCxnSpPr>
        <p:spPr>
          <a:xfrm flipH="1" flipV="1">
            <a:off x="9464734" y="1325703"/>
            <a:ext cx="3043917" cy="60059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A00C9D-0620-D346-477C-C8A6811C241F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4097487" y="5201421"/>
            <a:ext cx="8277253" cy="242603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andy: A problem on leetcode">
            <a:extLst>
              <a:ext uri="{FF2B5EF4-FFF2-40B4-BE49-F238E27FC236}">
                <a16:creationId xmlns:a16="http://schemas.microsoft.com/office/drawing/2014/main" id="{D3A454C3-5773-85B4-77AF-F951205202E8}"/>
              </a:ext>
            </a:extLst>
          </p:cNvPr>
          <p:cNvSpPr/>
          <p:nvPr/>
        </p:nvSpPr>
        <p:spPr>
          <a:xfrm>
            <a:off x="15145516" y="4646418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Let us now implement this algorithm.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548930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62881EC4-D8A0-EFAD-A30E-F3C43A3DE04D}"/>
                  </a:ext>
                </a:extLst>
              </p:cNvPr>
              <p:cNvSpPr/>
              <p:nvPr/>
            </p:nvSpPr>
            <p:spPr>
              <a:xfrm>
                <a:off x="697692" y="877166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Initialization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62881EC4-D8A0-EFAD-A30E-F3C43A3DE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77166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D6D0CBF-8A46-B614-25FF-CBEB50AE44A9}"/>
                  </a:ext>
                </a:extLst>
              </p:cNvPr>
              <p:cNvSpPr/>
              <p:nvPr/>
            </p:nvSpPr>
            <p:spPr>
              <a:xfrm>
                <a:off x="697691" y="2708391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insert(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i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i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D6D0CBF-8A46-B614-25FF-CBEB50AE4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1" y="2708391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B0D0985-118C-D70A-58FB-71511F05BF14}"/>
                  </a:ext>
                </a:extLst>
              </p:cNvPr>
              <p:cNvSpPr/>
              <p:nvPr/>
            </p:nvSpPr>
            <p:spPr>
              <a:xfrm>
                <a:off x="697690" y="5876406"/>
                <a:ext cx="8593443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query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)=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  <m:r>
                      <a:rPr lang="en-US" sz="3200" b="0" i="1" smtClean="0">
                        <a:ln w="0"/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b="0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true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false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B0D0985-118C-D70A-58FB-71511F05B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0" y="5876406"/>
                <a:ext cx="8593443" cy="2292826"/>
              </a:xfrm>
              <a:prstGeom prst="roundRect">
                <a:avLst/>
              </a:prstGeom>
              <a:blipFill>
                <a:blip r:embed="rId4"/>
                <a:stretch>
                  <a:fillRect l="-882" b="-38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4C2F5CDE-92B6-EBF3-C42B-A56B93BC17E6}"/>
              </a:ext>
            </a:extLst>
          </p:cNvPr>
          <p:cNvSpPr/>
          <p:nvPr/>
        </p:nvSpPr>
        <p:spPr>
          <a:xfrm>
            <a:off x="9974470" y="877166"/>
            <a:ext cx="571500" cy="1885950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3CF1C5F-5C0A-8ECA-3B93-88B2FB5EC111}"/>
                  </a:ext>
                </a:extLst>
              </p:cNvPr>
              <p:cNvSpPr/>
              <p:nvPr/>
            </p:nvSpPr>
            <p:spPr>
              <a:xfrm>
                <a:off x="11257124" y="1422866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3CF1C5F-5C0A-8ECA-3B93-88B2FB5EC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1422866"/>
                <a:ext cx="2227608" cy="794544"/>
              </a:xfrm>
              <a:prstGeom prst="roundRect">
                <a:avLst/>
              </a:prstGeom>
              <a:blipFill>
                <a:blip r:embed="rId5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1745E424-0FED-5B73-DE1C-05F87B2D2D75}"/>
              </a:ext>
            </a:extLst>
          </p:cNvPr>
          <p:cNvSpPr/>
          <p:nvPr/>
        </p:nvSpPr>
        <p:spPr>
          <a:xfrm>
            <a:off x="9974470" y="3170093"/>
            <a:ext cx="571500" cy="1885950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EE6804C-F485-A2B2-C00F-4098636707C3}"/>
                  </a:ext>
                </a:extLst>
              </p:cNvPr>
              <p:cNvSpPr/>
              <p:nvPr/>
            </p:nvSpPr>
            <p:spPr>
              <a:xfrm>
                <a:off x="11257124" y="3715793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EE6804C-F485-A2B2-C00F-409863670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3715793"/>
                <a:ext cx="2227608" cy="794544"/>
              </a:xfrm>
              <a:prstGeom prst="roundRect">
                <a:avLst/>
              </a:prstGeom>
              <a:blipFill>
                <a:blip r:embed="rId6"/>
                <a:stretch>
                  <a:fillRect t="-1370" b="-150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69211A4B-0A26-60CF-2008-6D47540ED8CA}"/>
              </a:ext>
            </a:extLst>
          </p:cNvPr>
          <p:cNvSpPr/>
          <p:nvPr/>
        </p:nvSpPr>
        <p:spPr>
          <a:xfrm>
            <a:off x="9974470" y="6008727"/>
            <a:ext cx="571500" cy="1885950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70367F9-23D7-0668-2D97-CE439A5095ED}"/>
                  </a:ext>
                </a:extLst>
              </p:cNvPr>
              <p:cNvSpPr/>
              <p:nvPr/>
            </p:nvSpPr>
            <p:spPr>
              <a:xfrm>
                <a:off x="11257124" y="6554426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70367F9-23D7-0668-2D97-CE439A509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6554426"/>
                <a:ext cx="2227608" cy="794544"/>
              </a:xfrm>
              <a:prstGeom prst="roundRect">
                <a:avLst/>
              </a:prstGeom>
              <a:blipFill>
                <a:blip r:embed="rId7"/>
                <a:stretch>
                  <a:fillRect b="-1486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736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2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0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5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0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5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0" dur="5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8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3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8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3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6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8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8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9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9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4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5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 autoUpdateAnimBg="0"/>
          <p:bldP spid="6" grpId="0" animBg="1" autoUpdateAnimBg="0"/>
          <p:bldP spid="7" grpId="0" animBg="1" autoUpdateAnimBg="0"/>
          <p:bldP spid="8" grpId="0" animBg="1" autoUpdateAnimBg="0"/>
          <p:bldP spid="9" grpId="0" animBg="1" autoUpdateAnimBg="0"/>
          <p:bldP spid="10" grpId="0" animBg="1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2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0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5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0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5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0" dur="5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8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3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8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3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8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8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9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9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 autoUpdateAnimBg="0"/>
          <p:bldP spid="6" grpId="0" animBg="1" autoUpdateAnimBg="0"/>
          <p:bldP spid="7" grpId="0" animBg="1" autoUpdateAnimBg="0"/>
          <p:bldP spid="8" grpId="0" animBg="1" autoUpdateAnimBg="0"/>
          <p:bldP spid="9" grpId="0" animBg="1" autoUpdateAnimBg="0"/>
          <p:bldP spid="10" grpId="0" animBg="1" autoUpdateAnimBg="0"/>
        </p:bldLst>
      </p:timing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62881EC4-D8A0-EFAD-A30E-F3C43A3DE04D}"/>
                  </a:ext>
                </a:extLst>
              </p:cNvPr>
              <p:cNvSpPr/>
              <p:nvPr/>
            </p:nvSpPr>
            <p:spPr>
              <a:xfrm>
                <a:off x="697692" y="877166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Initialization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62881EC4-D8A0-EFAD-A30E-F3C43A3DE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77166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B0D0985-118C-D70A-58FB-71511F05BF14}"/>
                  </a:ext>
                </a:extLst>
              </p:cNvPr>
              <p:cNvSpPr/>
              <p:nvPr/>
            </p:nvSpPr>
            <p:spPr>
              <a:xfrm>
                <a:off x="697690" y="5876406"/>
                <a:ext cx="8593443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query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)=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  <m:r>
                      <a:rPr lang="en-US" sz="3200" b="0" i="1" smtClean="0">
                        <a:ln w="0"/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b="0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true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false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B0D0985-118C-D70A-58FB-71511F05B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0" y="5876406"/>
                <a:ext cx="8593443" cy="2292826"/>
              </a:xfrm>
              <a:prstGeom prst="roundRect">
                <a:avLst/>
              </a:prstGeom>
              <a:blipFill>
                <a:blip r:embed="rId4"/>
                <a:stretch>
                  <a:fillRect l="-882" b="-38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4C2F5CDE-92B6-EBF3-C42B-A56B93BC17E6}"/>
              </a:ext>
            </a:extLst>
          </p:cNvPr>
          <p:cNvSpPr/>
          <p:nvPr/>
        </p:nvSpPr>
        <p:spPr>
          <a:xfrm>
            <a:off x="9974470" y="877166"/>
            <a:ext cx="571500" cy="1885950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3CF1C5F-5C0A-8ECA-3B93-88B2FB5EC111}"/>
                  </a:ext>
                </a:extLst>
              </p:cNvPr>
              <p:cNvSpPr/>
              <p:nvPr/>
            </p:nvSpPr>
            <p:spPr>
              <a:xfrm>
                <a:off x="11257124" y="1422866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3CF1C5F-5C0A-8ECA-3B93-88B2FB5EC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1422866"/>
                <a:ext cx="2227608" cy="794544"/>
              </a:xfrm>
              <a:prstGeom prst="roundRect">
                <a:avLst/>
              </a:prstGeom>
              <a:blipFill>
                <a:blip r:embed="rId5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1745E424-0FED-5B73-DE1C-05F87B2D2D75}"/>
              </a:ext>
            </a:extLst>
          </p:cNvPr>
          <p:cNvSpPr/>
          <p:nvPr/>
        </p:nvSpPr>
        <p:spPr>
          <a:xfrm>
            <a:off x="9974470" y="3170093"/>
            <a:ext cx="571500" cy="1885950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EE6804C-F485-A2B2-C00F-4098636707C3}"/>
                  </a:ext>
                </a:extLst>
              </p:cNvPr>
              <p:cNvSpPr/>
              <p:nvPr/>
            </p:nvSpPr>
            <p:spPr>
              <a:xfrm>
                <a:off x="11257124" y="3715793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EE6804C-F485-A2B2-C00F-409863670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3715793"/>
                <a:ext cx="2227608" cy="794544"/>
              </a:xfrm>
              <a:prstGeom prst="roundRect">
                <a:avLst/>
              </a:prstGeom>
              <a:blipFill>
                <a:blip r:embed="rId6"/>
                <a:stretch>
                  <a:fillRect t="-1370" b="-150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69211A4B-0A26-60CF-2008-6D47540ED8CA}"/>
              </a:ext>
            </a:extLst>
          </p:cNvPr>
          <p:cNvSpPr/>
          <p:nvPr/>
        </p:nvSpPr>
        <p:spPr>
          <a:xfrm>
            <a:off x="9974470" y="6008727"/>
            <a:ext cx="571500" cy="1885950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70367F9-23D7-0668-2D97-CE439A5095ED}"/>
                  </a:ext>
                </a:extLst>
              </p:cNvPr>
              <p:cNvSpPr/>
              <p:nvPr/>
            </p:nvSpPr>
            <p:spPr>
              <a:xfrm>
                <a:off x="11257124" y="6554426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70367F9-23D7-0668-2D97-CE439A509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6554426"/>
                <a:ext cx="2227608" cy="794544"/>
              </a:xfrm>
              <a:prstGeom prst="roundRect">
                <a:avLst/>
              </a:prstGeom>
              <a:blipFill>
                <a:blip r:embed="rId7"/>
                <a:stretch>
                  <a:fillRect b="-1486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5BCD9A7-BA4C-60A3-CA1E-31A6E9A00C22}"/>
              </a:ext>
            </a:extLst>
          </p:cNvPr>
          <p:cNvSpPr/>
          <p:nvPr/>
        </p:nvSpPr>
        <p:spPr>
          <a:xfrm>
            <a:off x="15000043" y="2738430"/>
            <a:ext cx="8358514" cy="206216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Initialization takes O(n) time.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 takes O(n) time.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Query takes O(1) time.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0484F531-8B49-6230-E1F8-15165C1E7764}"/>
                  </a:ext>
                </a:extLst>
              </p:cNvPr>
              <p:cNvSpPr/>
              <p:nvPr/>
            </p:nvSpPr>
            <p:spPr>
              <a:xfrm>
                <a:off x="697691" y="2708391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insert(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i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i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0484F531-8B49-6230-E1F8-15165C1E7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1" y="2708391"/>
                <a:ext cx="8593443" cy="2837656"/>
              </a:xfrm>
              <a:prstGeom prst="roundRect">
                <a:avLst/>
              </a:prstGeom>
              <a:blipFill>
                <a:blip r:embed="rId8"/>
                <a:stretch>
                  <a:fillRect l="-5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191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10005859" cy="4801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>
            <a:off x="3127818" y="10478036"/>
            <a:ext cx="8149782" cy="1216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6464330" y="106333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5629185" y="75353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568099" y="76652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896630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A82DD2B-0C24-8951-7B36-F03D0F300786}"/>
              </a:ext>
            </a:extLst>
          </p:cNvPr>
          <p:cNvSpPr/>
          <p:nvPr/>
        </p:nvSpPr>
        <p:spPr>
          <a:xfrm>
            <a:off x="15642088" y="4030294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O(n)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7155873-D87D-9C78-EFDD-D721F8786F5D}"/>
              </a:ext>
            </a:extLst>
          </p:cNvPr>
          <p:cNvSpPr/>
          <p:nvPr/>
        </p:nvSpPr>
        <p:spPr>
          <a:xfrm>
            <a:off x="15642087" y="4898262"/>
            <a:ext cx="416298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O(m log n)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3E8E8ED-73B4-9924-AEBA-0E1713436A4D}"/>
              </a:ext>
            </a:extLst>
          </p:cNvPr>
          <p:cNvSpPr/>
          <p:nvPr/>
        </p:nvSpPr>
        <p:spPr>
          <a:xfrm>
            <a:off x="15642087" y="6460728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O(1)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06769A3-4526-5E2E-33B3-DA46BD5FC6E4}"/>
                  </a:ext>
                </a:extLst>
              </p:cNvPr>
              <p:cNvSpPr/>
              <p:nvPr/>
            </p:nvSpPr>
            <p:spPr>
              <a:xfrm>
                <a:off x="1161651" y="3637857"/>
                <a:ext cx="14480436" cy="471050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4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MSF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54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54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54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54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54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4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54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54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54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54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54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54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54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𝑄𝑢𝑒𝑟𝑦</m:t>
                    </m:r>
                    <m:d>
                      <m:dPr>
                        <m:ctrlPr>
                          <a:rPr lang="en-US" sz="5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54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  <m:r>
                          <a:rPr lang="en-US" sz="5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54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5400" b="0" i="1" smtClean="0">
                        <a:ln w="0"/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𝑓𝑎𝑙𝑠𝑒</m:t>
                    </m:r>
                  </m:oMath>
                </a14:m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𝐼𝑛𝑠𝑒𝑟𝑡</m:t>
                    </m:r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54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06769A3-4526-5E2E-33B3-DA46BD5FC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651" y="3637857"/>
                <a:ext cx="14480436" cy="4710509"/>
              </a:xfrm>
              <a:prstGeom prst="roundRect">
                <a:avLst/>
              </a:prstGeom>
              <a:blipFill>
                <a:blip r:embed="rId2"/>
                <a:stretch>
                  <a:fillRect l="-962" b="-5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119FF65-99C1-2BF4-667E-7A636BDBA43B}"/>
              </a:ext>
            </a:extLst>
          </p:cNvPr>
          <p:cNvSpPr/>
          <p:nvPr/>
        </p:nvSpPr>
        <p:spPr>
          <a:xfrm>
            <a:off x="15642087" y="7318992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O(n)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13F62D4B-6FE6-CE02-8430-A65FC0A398DC}"/>
                  </a:ext>
                </a:extLst>
              </p:cNvPr>
              <p:cNvSpPr/>
              <p:nvPr/>
            </p:nvSpPr>
            <p:spPr>
              <a:xfrm>
                <a:off x="1325606" y="9741903"/>
                <a:ext cx="19172194" cy="206216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Remember that Query is called m times but insert is called only O(n) times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Total time = O(</a:t>
                </a:r>
                <a14:m>
                  <m:oMath xmlns:m="http://schemas.openxmlformats.org/officeDocument/2006/math"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4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4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p>
                      <m:sSupPr>
                        <m:ctrlP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   </a:t>
                </a:r>
              </a:p>
            </p:txBody>
          </p:sp>
        </mc:Choice>
        <mc:Fallback xmlns="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13F62D4B-6FE6-CE02-8430-A65FC0A398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606" y="9741903"/>
                <a:ext cx="19172194" cy="2062169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279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4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9" dur="500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 autoUpdateAnimBg="0"/>
          <p:bldP spid="4" grpId="0" animBg="1" autoUpdateAnimBg="0"/>
          <p:bldP spid="5" grpId="0" animBg="1" autoUpdateAnimBg="0"/>
          <p:bldP spid="8" grpId="0" animBg="1" autoUpdateAnimBg="0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4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9" dur="500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 autoUpdateAnimBg="0"/>
          <p:bldP spid="4" grpId="0" animBg="1" autoUpdateAnimBg="0"/>
          <p:bldP spid="5" grpId="0" animBg="1" autoUpdateAnimBg="0"/>
          <p:bldP spid="8" grpId="0" animBg="1" autoUpdateAnimBg="0"/>
          <p:bldP spid="7" grpId="0" animBg="1"/>
        </p:bldLst>
      </p:timing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A82DD2B-0C24-8951-7B36-F03D0F300786}"/>
              </a:ext>
            </a:extLst>
          </p:cNvPr>
          <p:cNvSpPr/>
          <p:nvPr/>
        </p:nvSpPr>
        <p:spPr>
          <a:xfrm>
            <a:off x="15642088" y="4030294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O(n)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7155873-D87D-9C78-EFDD-D721F8786F5D}"/>
              </a:ext>
            </a:extLst>
          </p:cNvPr>
          <p:cNvSpPr/>
          <p:nvPr/>
        </p:nvSpPr>
        <p:spPr>
          <a:xfrm>
            <a:off x="15642087" y="4898262"/>
            <a:ext cx="416298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O(m log n)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3E8E8ED-73B4-9924-AEBA-0E1713436A4D}"/>
              </a:ext>
            </a:extLst>
          </p:cNvPr>
          <p:cNvSpPr/>
          <p:nvPr/>
        </p:nvSpPr>
        <p:spPr>
          <a:xfrm>
            <a:off x="15642087" y="6460728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O(1)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119FF65-99C1-2BF4-667E-7A636BDBA43B}"/>
              </a:ext>
            </a:extLst>
          </p:cNvPr>
          <p:cNvSpPr/>
          <p:nvPr/>
        </p:nvSpPr>
        <p:spPr>
          <a:xfrm>
            <a:off x="15642087" y="7318992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O(n)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box">
                <a:extLst>
                  <a:ext uri="{FF2B5EF4-FFF2-40B4-BE49-F238E27FC236}">
                    <a16:creationId xmlns:a16="http://schemas.microsoft.com/office/drawing/2014/main" id="{3E587B51-2AF1-ABC7-B01F-E65C5256607F}"/>
                  </a:ext>
                </a:extLst>
              </p:cNvPr>
              <p:cNvSpPr/>
              <p:nvPr/>
            </p:nvSpPr>
            <p:spPr>
              <a:xfrm>
                <a:off x="1325606" y="9741903"/>
                <a:ext cx="19172194" cy="206216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Remember that Query is called m times but insert is called only O(n) times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Total time = O(</a:t>
                </a:r>
                <a14:m>
                  <m:oMath xmlns:m="http://schemas.openxmlformats.org/officeDocument/2006/math"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4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4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p>
                      <m:sSupPr>
                        <m:ctrlP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          = O(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</p:txBody>
          </p:sp>
        </mc:Choice>
        <mc:Fallback xmlns="">
          <p:sp>
            <p:nvSpPr>
              <p:cNvPr id="9" name="!!box">
                <a:extLst>
                  <a:ext uri="{FF2B5EF4-FFF2-40B4-BE49-F238E27FC236}">
                    <a16:creationId xmlns:a16="http://schemas.microsoft.com/office/drawing/2014/main" id="{3E587B51-2AF1-ABC7-B01F-E65C52566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606" y="9741903"/>
                <a:ext cx="19172194" cy="2062169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842A57FC-F2B5-240C-0A2D-4408539E2FB8}"/>
                  </a:ext>
                </a:extLst>
              </p:cNvPr>
              <p:cNvSpPr/>
              <p:nvPr/>
            </p:nvSpPr>
            <p:spPr>
              <a:xfrm>
                <a:off x="1161651" y="3637857"/>
                <a:ext cx="14480436" cy="471050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4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MSF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54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5400" b="0" i="1" u="none" strike="noStrike" normalizeH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54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54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54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4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edge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54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54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54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54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54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54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54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𝑄𝑢𝑒𝑟𝑦</m:t>
                    </m:r>
                    <m:d>
                      <m:dPr>
                        <m:ctrlPr>
                          <a:rPr lang="en-US" sz="5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54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  <m:r>
                          <a:rPr lang="en-US" sz="5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54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5400" b="0" i="1" smtClean="0">
                        <a:ln w="0"/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𝑓𝑎𝑙𝑠𝑒</m:t>
                    </m:r>
                  </m:oMath>
                </a14:m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𝐼𝑛𝑠𝑒𝑟𝑡</m:t>
                    </m:r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54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842A57FC-F2B5-240C-0A2D-4408539E2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651" y="3637857"/>
                <a:ext cx="14480436" cy="4710509"/>
              </a:xfrm>
              <a:prstGeom prst="roundRect">
                <a:avLst/>
              </a:prstGeom>
              <a:blipFill>
                <a:blip r:embed="rId4"/>
                <a:stretch>
                  <a:fillRect l="-962" b="-5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suit and tie&#10;&#10;Description automatically generated">
            <a:extLst>
              <a:ext uri="{FF2B5EF4-FFF2-40B4-BE49-F238E27FC236}">
                <a16:creationId xmlns:a16="http://schemas.microsoft.com/office/drawing/2014/main" id="{EA8B6815-F2FB-5DEC-5C71-59C291FA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24" y="2834863"/>
            <a:ext cx="3263899" cy="4125205"/>
          </a:xfrm>
          <a:prstGeom prst="rect">
            <a:avLst/>
          </a:prstGeom>
        </p:spPr>
      </p:pic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BE142A6-F648-2DE6-03AA-44061B4D052B}"/>
              </a:ext>
            </a:extLst>
          </p:cNvPr>
          <p:cNvSpPr/>
          <p:nvPr/>
        </p:nvSpPr>
        <p:spPr>
          <a:xfrm>
            <a:off x="1432724" y="7165604"/>
            <a:ext cx="3263900" cy="19109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Robert Prim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74E454A-BB23-413A-6E6B-56A757110C4C}"/>
              </a:ext>
            </a:extLst>
          </p:cNvPr>
          <p:cNvSpPr/>
          <p:nvPr/>
        </p:nvSpPr>
        <p:spPr>
          <a:xfrm>
            <a:off x="1432723" y="9487578"/>
            <a:ext cx="3263900" cy="9554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1957</a:t>
            </a:r>
          </a:p>
        </p:txBody>
      </p:sp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382F0AA2-92E7-55A4-30FC-4AAAE4BCB5C3}"/>
              </a:ext>
            </a:extLst>
          </p:cNvPr>
          <p:cNvSpPr/>
          <p:nvPr/>
        </p:nvSpPr>
        <p:spPr>
          <a:xfrm>
            <a:off x="3289464" y="354723"/>
            <a:ext cx="16751273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The story so far….</a:t>
            </a:r>
            <a:endParaRPr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1DC9249-EB3B-E977-9014-EE95BC643E08}"/>
                  </a:ext>
                </a:extLst>
              </p:cNvPr>
              <p:cNvSpPr/>
              <p:nvPr/>
            </p:nvSpPr>
            <p:spPr>
              <a:xfrm>
                <a:off x="1207971" y="11259127"/>
                <a:ext cx="4162985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𝑂</m:t>
                      </m:r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(</m:t>
                      </m:r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𝑚</m:t>
                      </m:r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log</m:t>
                      </m:r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⁡</m:t>
                      </m:r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𝑛</m:t>
                      </m:r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)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1DC9249-EB3B-E977-9014-EE95BC643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71" y="11259127"/>
                <a:ext cx="4162985" cy="794544"/>
              </a:xfrm>
              <a:prstGeom prst="roundRect">
                <a:avLst/>
              </a:prstGeom>
              <a:blipFill>
                <a:blip r:embed="rId3"/>
                <a:stretch>
                  <a:fillRect b="-810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erson with glasses and a beard&#10;&#10;Description automatically generated">
            <a:extLst>
              <a:ext uri="{FF2B5EF4-FFF2-40B4-BE49-F238E27FC236}">
                <a16:creationId xmlns:a16="http://schemas.microsoft.com/office/drawing/2014/main" id="{5AA8F0C3-9DFB-DD4A-3C6D-802B96E55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49" y="2834863"/>
            <a:ext cx="3289300" cy="4140200"/>
          </a:xfrm>
          <a:prstGeom prst="rect">
            <a:avLst/>
          </a:prstGeom>
        </p:spPr>
      </p:pic>
      <p:sp>
        <p:nvSpPr>
          <p:cNvPr id="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98531EB-C9D5-AF16-32F5-CE876D652F4D}"/>
              </a:ext>
            </a:extLst>
          </p:cNvPr>
          <p:cNvSpPr/>
          <p:nvPr/>
        </p:nvSpPr>
        <p:spPr>
          <a:xfrm>
            <a:off x="7051549" y="7165604"/>
            <a:ext cx="3263900" cy="19109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Joseph Kruskal</a:t>
            </a:r>
          </a:p>
        </p:txBody>
      </p:sp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1E3C531-389A-84D6-4887-26755419F06C}"/>
              </a:ext>
            </a:extLst>
          </p:cNvPr>
          <p:cNvSpPr/>
          <p:nvPr/>
        </p:nvSpPr>
        <p:spPr>
          <a:xfrm>
            <a:off x="7051549" y="9487578"/>
            <a:ext cx="3263900" cy="9554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1956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5A79F0D-3B48-07C8-ECC2-A05D2FCAC022}"/>
                  </a:ext>
                </a:extLst>
              </p:cNvPr>
              <p:cNvSpPr/>
              <p:nvPr/>
            </p:nvSpPr>
            <p:spPr>
              <a:xfrm>
                <a:off x="6602006" y="11259125"/>
                <a:ext cx="4162985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𝑂</m:t>
                      </m:r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(</m:t>
                      </m:r>
                      <m:r>
                        <a:rPr kumimoji="0" lang="en-US" sz="4000" b="0" i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𝑚</m:t>
                      </m:r>
                      <m:func>
                        <m:funcPr>
                          <m:ctrlP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4000" b="0" i="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</m:func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  <m:sup>
                          <m: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)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5A79F0D-3B48-07C8-ECC2-A05D2FCAC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006" y="11259125"/>
                <a:ext cx="4162985" cy="794544"/>
              </a:xfrm>
              <a:prstGeom prst="roundRect">
                <a:avLst/>
              </a:prstGeom>
              <a:blipFill>
                <a:blip r:embed="rId5"/>
                <a:stretch>
                  <a:fillRect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81C344B-87B3-B9F7-8F2F-63A2244CD37A}"/>
              </a:ext>
            </a:extLst>
          </p:cNvPr>
          <p:cNvSpPr/>
          <p:nvPr/>
        </p:nvSpPr>
        <p:spPr>
          <a:xfrm>
            <a:off x="13524534" y="4897465"/>
            <a:ext cx="8358514" cy="671957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we can do better.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As a homework, try to show that we can insert in “amortized” O(log n) time and query in O(1) time.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This will reduce the Kruskal’s algorithm time to O(m log n).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Later in this course, we will revisit this question, or the famous Union-Find Problem. </a:t>
            </a:r>
          </a:p>
        </p:txBody>
      </p:sp>
    </p:spTree>
    <p:extLst>
      <p:ext uri="{BB962C8B-B14F-4D97-AF65-F5344CB8AC3E}">
        <p14:creationId xmlns:p14="http://schemas.microsoft.com/office/powerpoint/2010/main" val="43815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382F0AA2-92E7-55A4-30FC-4AAAE4BCB5C3}"/>
              </a:ext>
            </a:extLst>
          </p:cNvPr>
          <p:cNvSpPr/>
          <p:nvPr/>
        </p:nvSpPr>
        <p:spPr>
          <a:xfrm>
            <a:off x="3289464" y="354723"/>
            <a:ext cx="16751273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The story so far….</a:t>
            </a:r>
            <a:endParaRPr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81C344B-87B3-B9F7-8F2F-63A2244CD37A}"/>
                  </a:ext>
                </a:extLst>
              </p:cNvPr>
              <p:cNvSpPr/>
              <p:nvPr/>
            </p:nvSpPr>
            <p:spPr>
              <a:xfrm>
                <a:off x="781050" y="3858375"/>
                <a:ext cx="22459950" cy="50189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Yao [1975]  									O(m log log n)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Fredman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Tarjan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[1984]					O(m log*n)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Gabow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, Galil, Spencer and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Tarjan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[1986]		O(m log log* n)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Karger, Klein and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Tarjan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[1995]				O(m) randomized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Chazalle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[1997]								O(m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(n))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Pettie and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Ramchandran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[2002]				O(T*(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m,n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)) where T*(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m,n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is the worst case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													time of optimum algorithm on a graph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													with m edges</a:t>
                </a:r>
              </a:p>
            </p:txBody>
          </p:sp>
        </mc:Choice>
        <mc:Fallback xmlns="">
          <p:sp>
            <p:nvSpPr>
              <p:cNvPr id="11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81C344B-87B3-B9F7-8F2F-63A2244CD3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3858375"/>
                <a:ext cx="22459950" cy="50189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ndy: A problem on leetcode">
            <a:extLst>
              <a:ext uri="{FF2B5EF4-FFF2-40B4-BE49-F238E27FC236}">
                <a16:creationId xmlns:a16="http://schemas.microsoft.com/office/drawing/2014/main" id="{DD400DFE-CA26-678F-B376-462C0B2ED1A6}"/>
              </a:ext>
            </a:extLst>
          </p:cNvPr>
          <p:cNvSpPr/>
          <p:nvPr/>
        </p:nvSpPr>
        <p:spPr>
          <a:xfrm>
            <a:off x="1773765" y="10570718"/>
            <a:ext cx="20474520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400" dirty="0"/>
              <a:t>A challenging open question.</a:t>
            </a:r>
          </a:p>
          <a:p>
            <a:r>
              <a:rPr lang="en-US" sz="4400" dirty="0"/>
              <a:t>Is there a deterministic algorithm for Minimum Spanning tree that runs in O(m) time?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144050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10005859" cy="4801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>
            <a:off x="3127818" y="10478036"/>
            <a:ext cx="8149782" cy="1216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245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6464330" y="106333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5629185" y="75353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568099" y="76652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C631EA5-6B0B-FF35-8437-1BB512F5A1EF}"/>
              </a:ext>
            </a:extLst>
          </p:cNvPr>
          <p:cNvSpPr/>
          <p:nvPr/>
        </p:nvSpPr>
        <p:spPr>
          <a:xfrm>
            <a:off x="13939060" y="5579131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why is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a,c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not in the minimum spanning tree?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DEEE3C7-CC01-082F-7A20-99FCA4CF342E}"/>
              </a:ext>
            </a:extLst>
          </p:cNvPr>
          <p:cNvSpPr/>
          <p:nvPr/>
        </p:nvSpPr>
        <p:spPr>
          <a:xfrm>
            <a:off x="13939060" y="731096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There is a beautiful formal proof of this</a:t>
            </a:r>
          </a:p>
        </p:txBody>
      </p:sp>
    </p:spTree>
    <p:extLst>
      <p:ext uri="{BB962C8B-B14F-4D97-AF65-F5344CB8AC3E}">
        <p14:creationId xmlns:p14="http://schemas.microsoft.com/office/powerpoint/2010/main" val="4113953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989341A-88FC-D9C4-CC51-59E76144B087}"/>
              </a:ext>
            </a:extLst>
          </p:cNvPr>
          <p:cNvSpPr/>
          <p:nvPr/>
        </p:nvSpPr>
        <p:spPr>
          <a:xfrm>
            <a:off x="747084" y="388118"/>
            <a:ext cx="22889831" cy="322154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Cycle Property: Let C be a cycle in the graph, then the heaviest edge in the cycle is not in the MST.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4D1D20-DDF1-2D73-CA2F-42D91113AC9E}"/>
              </a:ext>
            </a:extLst>
          </p:cNvPr>
          <p:cNvSpPr txBox="1"/>
          <p:nvPr/>
        </p:nvSpPr>
        <p:spPr>
          <a:xfrm>
            <a:off x="10120310" y="339135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5" name="!!star1">
            <a:extLst>
              <a:ext uri="{FF2B5EF4-FFF2-40B4-BE49-F238E27FC236}">
                <a16:creationId xmlns:a16="http://schemas.microsoft.com/office/drawing/2014/main" id="{6CF89BCA-E651-4B57-CE72-DC0EC1E18799}"/>
              </a:ext>
            </a:extLst>
          </p:cNvPr>
          <p:cNvSpPr/>
          <p:nvPr/>
        </p:nvSpPr>
        <p:spPr>
          <a:xfrm>
            <a:off x="6533108" y="46795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star8">
            <a:extLst>
              <a:ext uri="{FF2B5EF4-FFF2-40B4-BE49-F238E27FC236}">
                <a16:creationId xmlns:a16="http://schemas.microsoft.com/office/drawing/2014/main" id="{373604AF-18A7-223C-93B5-EC43558F6F9E}"/>
              </a:ext>
            </a:extLst>
          </p:cNvPr>
          <p:cNvSpPr/>
          <p:nvPr/>
        </p:nvSpPr>
        <p:spPr>
          <a:xfrm>
            <a:off x="14191910" y="400286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!!star5">
            <a:extLst>
              <a:ext uri="{FF2B5EF4-FFF2-40B4-BE49-F238E27FC236}">
                <a16:creationId xmlns:a16="http://schemas.microsoft.com/office/drawing/2014/main" id="{6E67BAB4-6CDA-15A2-003B-97EB8804C29F}"/>
              </a:ext>
            </a:extLst>
          </p:cNvPr>
          <p:cNvSpPr/>
          <p:nvPr/>
        </p:nvSpPr>
        <p:spPr>
          <a:xfrm>
            <a:off x="8690752" y="817440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!!star4">
            <a:extLst>
              <a:ext uri="{FF2B5EF4-FFF2-40B4-BE49-F238E27FC236}">
                <a16:creationId xmlns:a16="http://schemas.microsoft.com/office/drawing/2014/main" id="{9280ADD5-62CF-E6C4-0D7D-792119163DDA}"/>
              </a:ext>
            </a:extLst>
          </p:cNvPr>
          <p:cNvSpPr/>
          <p:nvPr/>
        </p:nvSpPr>
        <p:spPr>
          <a:xfrm>
            <a:off x="6807875" y="121045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!!star3">
            <a:extLst>
              <a:ext uri="{FF2B5EF4-FFF2-40B4-BE49-F238E27FC236}">
                <a16:creationId xmlns:a16="http://schemas.microsoft.com/office/drawing/2014/main" id="{B27248D0-C77D-15B1-AD70-49F18D8497C0}"/>
              </a:ext>
            </a:extLst>
          </p:cNvPr>
          <p:cNvSpPr/>
          <p:nvPr/>
        </p:nvSpPr>
        <p:spPr>
          <a:xfrm>
            <a:off x="11564679" y="1157293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star2">
            <a:extLst>
              <a:ext uri="{FF2B5EF4-FFF2-40B4-BE49-F238E27FC236}">
                <a16:creationId xmlns:a16="http://schemas.microsoft.com/office/drawing/2014/main" id="{848B9DE5-C619-84FD-0DAB-860AB9E6186D}"/>
              </a:ext>
            </a:extLst>
          </p:cNvPr>
          <p:cNvSpPr/>
          <p:nvPr/>
        </p:nvSpPr>
        <p:spPr>
          <a:xfrm>
            <a:off x="17882405" y="1060044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A43FBC-EA53-8F63-09C1-C7C3D2AE2E8F}"/>
              </a:ext>
            </a:extLst>
          </p:cNvPr>
          <p:cNvCxnSpPr>
            <a:cxnSpLocks/>
            <a:stCxn id="56" idx="5"/>
            <a:endCxn id="60" idx="0"/>
          </p:cNvCxnSpPr>
          <p:nvPr/>
        </p:nvCxnSpPr>
        <p:spPr>
          <a:xfrm>
            <a:off x="14972399" y="4717057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!!af">
            <a:extLst>
              <a:ext uri="{FF2B5EF4-FFF2-40B4-BE49-F238E27FC236}">
                <a16:creationId xmlns:a16="http://schemas.microsoft.com/office/drawing/2014/main" id="{C5B39199-B14D-1723-92A3-2027BA68E480}"/>
              </a:ext>
            </a:extLst>
          </p:cNvPr>
          <p:cNvCxnSpPr>
            <a:cxnSpLocks/>
            <a:stCxn id="60" idx="1"/>
            <a:endCxn id="55" idx="5"/>
          </p:cNvCxnSpPr>
          <p:nvPr/>
        </p:nvCxnSpPr>
        <p:spPr>
          <a:xfrm flipH="1" flipV="1">
            <a:off x="7313597" y="5393724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249943D-D882-A2EA-3479-57B2F74204FE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9471241" y="4717057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390FA65-451D-7A1C-8E61-42826DE9489A}"/>
              </a:ext>
            </a:extLst>
          </p:cNvPr>
          <p:cNvCxnSpPr>
            <a:cxnSpLocks/>
            <a:stCxn id="58" idx="0"/>
            <a:endCxn id="57" idx="3"/>
          </p:cNvCxnSpPr>
          <p:nvPr/>
        </p:nvCxnSpPr>
        <p:spPr>
          <a:xfrm flipV="1">
            <a:off x="7265075" y="8888604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EC39435-9BEB-DFDD-04C8-36FDA3A063F3}"/>
              </a:ext>
            </a:extLst>
          </p:cNvPr>
          <p:cNvCxnSpPr>
            <a:cxnSpLocks/>
            <a:stCxn id="59" idx="1"/>
            <a:endCxn id="57" idx="5"/>
          </p:cNvCxnSpPr>
          <p:nvPr/>
        </p:nvCxnSpPr>
        <p:spPr>
          <a:xfrm flipH="1" flipV="1">
            <a:off x="9471241" y="8888604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F232F9C-2847-D228-5ECF-C47B15E02901}"/>
              </a:ext>
            </a:extLst>
          </p:cNvPr>
          <p:cNvCxnSpPr>
            <a:cxnSpLocks/>
            <a:stCxn id="60" idx="2"/>
            <a:endCxn id="59" idx="6"/>
          </p:cNvCxnSpPr>
          <p:nvPr/>
        </p:nvCxnSpPr>
        <p:spPr>
          <a:xfrm flipH="1">
            <a:off x="12479079" y="11018808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EF481ED-65F8-404A-5B8E-D47F932ED81D}"/>
              </a:ext>
            </a:extLst>
          </p:cNvPr>
          <p:cNvCxnSpPr>
            <a:cxnSpLocks/>
            <a:stCxn id="57" idx="1"/>
            <a:endCxn id="55" idx="5"/>
          </p:cNvCxnSpPr>
          <p:nvPr/>
        </p:nvCxnSpPr>
        <p:spPr>
          <a:xfrm flipH="1" flipV="1">
            <a:off x="7313597" y="5393724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!!ad">
            <a:extLst>
              <a:ext uri="{FF2B5EF4-FFF2-40B4-BE49-F238E27FC236}">
                <a16:creationId xmlns:a16="http://schemas.microsoft.com/office/drawing/2014/main" id="{EECA31C1-A09A-4F94-B13C-7C1803AA2E93}"/>
              </a:ext>
            </a:extLst>
          </p:cNvPr>
          <p:cNvCxnSpPr>
            <a:cxnSpLocks/>
            <a:stCxn id="56" idx="2"/>
            <a:endCxn id="55" idx="7"/>
          </p:cNvCxnSpPr>
          <p:nvPr/>
        </p:nvCxnSpPr>
        <p:spPr>
          <a:xfrm flipH="1">
            <a:off x="7313597" y="4421228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8B0973E-7137-5ABD-3BE5-E88C9FB62C15}"/>
              </a:ext>
            </a:extLst>
          </p:cNvPr>
          <p:cNvCxnSpPr>
            <a:cxnSpLocks/>
            <a:stCxn id="58" idx="0"/>
            <a:endCxn id="55" idx="4"/>
          </p:cNvCxnSpPr>
          <p:nvPr/>
        </p:nvCxnSpPr>
        <p:spPr>
          <a:xfrm flipH="1" flipV="1">
            <a:off x="6990308" y="5516261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D0FAA0-6463-AB6F-AE20-B8334A2CB3FF}"/>
              </a:ext>
            </a:extLst>
          </p:cNvPr>
          <p:cNvCxnSpPr>
            <a:cxnSpLocks/>
            <a:stCxn id="58" idx="6"/>
            <a:endCxn id="59" idx="3"/>
          </p:cNvCxnSpPr>
          <p:nvPr/>
        </p:nvCxnSpPr>
        <p:spPr>
          <a:xfrm flipV="1">
            <a:off x="7722275" y="12287133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C3D2660-ED54-1806-8875-342E34B4460D}"/>
              </a:ext>
            </a:extLst>
          </p:cNvPr>
          <p:cNvCxnSpPr>
            <a:cxnSpLocks/>
            <a:stCxn id="60" idx="1"/>
            <a:endCxn id="57" idx="6"/>
          </p:cNvCxnSpPr>
          <p:nvPr/>
        </p:nvCxnSpPr>
        <p:spPr>
          <a:xfrm flipH="1" flipV="1">
            <a:off x="9605152" y="8592775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3CA7AC3-740F-653A-E311-4E7C72A7C5A4}"/>
              </a:ext>
            </a:extLst>
          </p:cNvPr>
          <p:cNvSpPr txBox="1"/>
          <p:nvPr/>
        </p:nvSpPr>
        <p:spPr>
          <a:xfrm>
            <a:off x="6561236" y="828520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FCD8883-463A-83D7-ECBE-65019CABCECA}"/>
              </a:ext>
            </a:extLst>
          </p:cNvPr>
          <p:cNvSpPr txBox="1"/>
          <p:nvPr/>
        </p:nvSpPr>
        <p:spPr>
          <a:xfrm>
            <a:off x="9502537" y="5313615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5AE7C5E-ED55-5F6E-094C-94E2B14242C5}"/>
              </a:ext>
            </a:extLst>
          </p:cNvPr>
          <p:cNvSpPr txBox="1"/>
          <p:nvPr/>
        </p:nvSpPr>
        <p:spPr>
          <a:xfrm>
            <a:off x="16142467" y="551432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48B8F07-2FC4-F9C0-F02E-01405912D347}"/>
              </a:ext>
            </a:extLst>
          </p:cNvPr>
          <p:cNvSpPr txBox="1"/>
          <p:nvPr/>
        </p:nvSpPr>
        <p:spPr>
          <a:xfrm>
            <a:off x="7796564" y="651371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E7D6DD5-0FD2-82A1-4E98-693819C46F2F}"/>
              </a:ext>
            </a:extLst>
          </p:cNvPr>
          <p:cNvSpPr txBox="1"/>
          <p:nvPr/>
        </p:nvSpPr>
        <p:spPr>
          <a:xfrm>
            <a:off x="10853422" y="9479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D06C38-48A2-1CC9-75F5-8DAC729B219C}"/>
              </a:ext>
            </a:extLst>
          </p:cNvPr>
          <p:cNvSpPr txBox="1"/>
          <p:nvPr/>
        </p:nvSpPr>
        <p:spPr>
          <a:xfrm>
            <a:off x="8241100" y="100138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499F8F2-6C48-7F85-C999-AE07320780D4}"/>
              </a:ext>
            </a:extLst>
          </p:cNvPr>
          <p:cNvSpPr txBox="1"/>
          <p:nvPr/>
        </p:nvSpPr>
        <p:spPr>
          <a:xfrm>
            <a:off x="11628885" y="795615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EC4529B-20A7-354A-3FA3-79DF353175DB}"/>
              </a:ext>
            </a:extLst>
          </p:cNvPr>
          <p:cNvSpPr txBox="1"/>
          <p:nvPr/>
        </p:nvSpPr>
        <p:spPr>
          <a:xfrm>
            <a:off x="14649110" y="1116659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1827B5D-09E9-8F2A-C83D-620E4D30AA5F}"/>
              </a:ext>
            </a:extLst>
          </p:cNvPr>
          <p:cNvSpPr txBox="1"/>
          <p:nvPr/>
        </p:nvSpPr>
        <p:spPr>
          <a:xfrm>
            <a:off x="9188467" y="1207414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959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989341A-88FC-D9C4-CC51-59E76144B087}"/>
              </a:ext>
            </a:extLst>
          </p:cNvPr>
          <p:cNvSpPr/>
          <p:nvPr/>
        </p:nvSpPr>
        <p:spPr>
          <a:xfrm>
            <a:off x="747084" y="388118"/>
            <a:ext cx="22889831" cy="322154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Cycle Property: Let C be a cycle in the graph, then the heaviest edge in the cycle is not in the MST.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4D1D20-DDF1-2D73-CA2F-42D91113AC9E}"/>
              </a:ext>
            </a:extLst>
          </p:cNvPr>
          <p:cNvSpPr txBox="1"/>
          <p:nvPr/>
        </p:nvSpPr>
        <p:spPr>
          <a:xfrm>
            <a:off x="10120310" y="339135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5" name="!!star1">
            <a:extLst>
              <a:ext uri="{FF2B5EF4-FFF2-40B4-BE49-F238E27FC236}">
                <a16:creationId xmlns:a16="http://schemas.microsoft.com/office/drawing/2014/main" id="{6CF89BCA-E651-4B57-CE72-DC0EC1E18799}"/>
              </a:ext>
            </a:extLst>
          </p:cNvPr>
          <p:cNvSpPr/>
          <p:nvPr/>
        </p:nvSpPr>
        <p:spPr>
          <a:xfrm>
            <a:off x="6533108" y="46795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star8">
            <a:extLst>
              <a:ext uri="{FF2B5EF4-FFF2-40B4-BE49-F238E27FC236}">
                <a16:creationId xmlns:a16="http://schemas.microsoft.com/office/drawing/2014/main" id="{373604AF-18A7-223C-93B5-EC43558F6F9E}"/>
              </a:ext>
            </a:extLst>
          </p:cNvPr>
          <p:cNvSpPr/>
          <p:nvPr/>
        </p:nvSpPr>
        <p:spPr>
          <a:xfrm>
            <a:off x="14191910" y="400286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!!star5">
            <a:extLst>
              <a:ext uri="{FF2B5EF4-FFF2-40B4-BE49-F238E27FC236}">
                <a16:creationId xmlns:a16="http://schemas.microsoft.com/office/drawing/2014/main" id="{6E67BAB4-6CDA-15A2-003B-97EB8804C29F}"/>
              </a:ext>
            </a:extLst>
          </p:cNvPr>
          <p:cNvSpPr/>
          <p:nvPr/>
        </p:nvSpPr>
        <p:spPr>
          <a:xfrm>
            <a:off x="8690752" y="817440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!!star4">
            <a:extLst>
              <a:ext uri="{FF2B5EF4-FFF2-40B4-BE49-F238E27FC236}">
                <a16:creationId xmlns:a16="http://schemas.microsoft.com/office/drawing/2014/main" id="{9280ADD5-62CF-E6C4-0D7D-792119163DDA}"/>
              </a:ext>
            </a:extLst>
          </p:cNvPr>
          <p:cNvSpPr/>
          <p:nvPr/>
        </p:nvSpPr>
        <p:spPr>
          <a:xfrm>
            <a:off x="6807875" y="121045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!!star3">
            <a:extLst>
              <a:ext uri="{FF2B5EF4-FFF2-40B4-BE49-F238E27FC236}">
                <a16:creationId xmlns:a16="http://schemas.microsoft.com/office/drawing/2014/main" id="{B27248D0-C77D-15B1-AD70-49F18D8497C0}"/>
              </a:ext>
            </a:extLst>
          </p:cNvPr>
          <p:cNvSpPr/>
          <p:nvPr/>
        </p:nvSpPr>
        <p:spPr>
          <a:xfrm>
            <a:off x="11564679" y="1157293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star2">
            <a:extLst>
              <a:ext uri="{FF2B5EF4-FFF2-40B4-BE49-F238E27FC236}">
                <a16:creationId xmlns:a16="http://schemas.microsoft.com/office/drawing/2014/main" id="{848B9DE5-C619-84FD-0DAB-860AB9E6186D}"/>
              </a:ext>
            </a:extLst>
          </p:cNvPr>
          <p:cNvSpPr/>
          <p:nvPr/>
        </p:nvSpPr>
        <p:spPr>
          <a:xfrm>
            <a:off x="17882405" y="1060044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A43FBC-EA53-8F63-09C1-C7C3D2AE2E8F}"/>
              </a:ext>
            </a:extLst>
          </p:cNvPr>
          <p:cNvCxnSpPr>
            <a:cxnSpLocks/>
            <a:stCxn id="56" idx="5"/>
            <a:endCxn id="60" idx="0"/>
          </p:cNvCxnSpPr>
          <p:nvPr/>
        </p:nvCxnSpPr>
        <p:spPr>
          <a:xfrm>
            <a:off x="14972399" y="4717057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!!af">
            <a:extLst>
              <a:ext uri="{FF2B5EF4-FFF2-40B4-BE49-F238E27FC236}">
                <a16:creationId xmlns:a16="http://schemas.microsoft.com/office/drawing/2014/main" id="{C5B39199-B14D-1723-92A3-2027BA68E480}"/>
              </a:ext>
            </a:extLst>
          </p:cNvPr>
          <p:cNvCxnSpPr>
            <a:cxnSpLocks/>
            <a:stCxn id="60" idx="1"/>
            <a:endCxn id="55" idx="5"/>
          </p:cNvCxnSpPr>
          <p:nvPr/>
        </p:nvCxnSpPr>
        <p:spPr>
          <a:xfrm flipH="1" flipV="1">
            <a:off x="7313597" y="5393724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249943D-D882-A2EA-3479-57B2F74204FE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9471241" y="4717057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390FA65-451D-7A1C-8E61-42826DE9489A}"/>
              </a:ext>
            </a:extLst>
          </p:cNvPr>
          <p:cNvCxnSpPr>
            <a:cxnSpLocks/>
            <a:stCxn id="58" idx="0"/>
            <a:endCxn id="57" idx="3"/>
          </p:cNvCxnSpPr>
          <p:nvPr/>
        </p:nvCxnSpPr>
        <p:spPr>
          <a:xfrm flipV="1">
            <a:off x="7265075" y="8888604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EC39435-9BEB-DFDD-04C8-36FDA3A063F3}"/>
              </a:ext>
            </a:extLst>
          </p:cNvPr>
          <p:cNvCxnSpPr>
            <a:cxnSpLocks/>
            <a:stCxn id="59" idx="1"/>
            <a:endCxn id="57" idx="5"/>
          </p:cNvCxnSpPr>
          <p:nvPr/>
        </p:nvCxnSpPr>
        <p:spPr>
          <a:xfrm flipH="1" flipV="1">
            <a:off x="9471241" y="8888604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F232F9C-2847-D228-5ECF-C47B15E02901}"/>
              </a:ext>
            </a:extLst>
          </p:cNvPr>
          <p:cNvCxnSpPr>
            <a:cxnSpLocks/>
            <a:stCxn id="60" idx="2"/>
            <a:endCxn id="59" idx="6"/>
          </p:cNvCxnSpPr>
          <p:nvPr/>
        </p:nvCxnSpPr>
        <p:spPr>
          <a:xfrm flipH="1">
            <a:off x="12479079" y="11018808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EF481ED-65F8-404A-5B8E-D47F932ED81D}"/>
              </a:ext>
            </a:extLst>
          </p:cNvPr>
          <p:cNvCxnSpPr>
            <a:cxnSpLocks/>
            <a:stCxn id="57" idx="1"/>
            <a:endCxn id="55" idx="5"/>
          </p:cNvCxnSpPr>
          <p:nvPr/>
        </p:nvCxnSpPr>
        <p:spPr>
          <a:xfrm flipH="1" flipV="1">
            <a:off x="7313597" y="5393724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!!ad">
            <a:extLst>
              <a:ext uri="{FF2B5EF4-FFF2-40B4-BE49-F238E27FC236}">
                <a16:creationId xmlns:a16="http://schemas.microsoft.com/office/drawing/2014/main" id="{EECA31C1-A09A-4F94-B13C-7C1803AA2E93}"/>
              </a:ext>
            </a:extLst>
          </p:cNvPr>
          <p:cNvCxnSpPr>
            <a:cxnSpLocks/>
            <a:stCxn id="56" idx="2"/>
            <a:endCxn id="55" idx="7"/>
          </p:cNvCxnSpPr>
          <p:nvPr/>
        </p:nvCxnSpPr>
        <p:spPr>
          <a:xfrm flipH="1">
            <a:off x="7313597" y="4421228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8B0973E-7137-5ABD-3BE5-E88C9FB62C15}"/>
              </a:ext>
            </a:extLst>
          </p:cNvPr>
          <p:cNvCxnSpPr>
            <a:cxnSpLocks/>
            <a:stCxn id="58" idx="0"/>
            <a:endCxn id="55" idx="4"/>
          </p:cNvCxnSpPr>
          <p:nvPr/>
        </p:nvCxnSpPr>
        <p:spPr>
          <a:xfrm flipH="1" flipV="1">
            <a:off x="6990308" y="5516261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D0FAA0-6463-AB6F-AE20-B8334A2CB3FF}"/>
              </a:ext>
            </a:extLst>
          </p:cNvPr>
          <p:cNvCxnSpPr>
            <a:cxnSpLocks/>
            <a:stCxn id="58" idx="6"/>
            <a:endCxn id="59" idx="3"/>
          </p:cNvCxnSpPr>
          <p:nvPr/>
        </p:nvCxnSpPr>
        <p:spPr>
          <a:xfrm flipV="1">
            <a:off x="7722275" y="12287133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C3D2660-ED54-1806-8875-342E34B4460D}"/>
              </a:ext>
            </a:extLst>
          </p:cNvPr>
          <p:cNvCxnSpPr>
            <a:cxnSpLocks/>
            <a:stCxn id="60" idx="1"/>
            <a:endCxn id="57" idx="6"/>
          </p:cNvCxnSpPr>
          <p:nvPr/>
        </p:nvCxnSpPr>
        <p:spPr>
          <a:xfrm flipH="1" flipV="1">
            <a:off x="9605152" y="8592775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3CA7AC3-740F-653A-E311-4E7C72A7C5A4}"/>
              </a:ext>
            </a:extLst>
          </p:cNvPr>
          <p:cNvSpPr txBox="1"/>
          <p:nvPr/>
        </p:nvSpPr>
        <p:spPr>
          <a:xfrm>
            <a:off x="6561236" y="828520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FCD8883-463A-83D7-ECBE-65019CABCECA}"/>
              </a:ext>
            </a:extLst>
          </p:cNvPr>
          <p:cNvSpPr txBox="1"/>
          <p:nvPr/>
        </p:nvSpPr>
        <p:spPr>
          <a:xfrm>
            <a:off x="9502537" y="5313615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5AE7C5E-ED55-5F6E-094C-94E2B14242C5}"/>
              </a:ext>
            </a:extLst>
          </p:cNvPr>
          <p:cNvSpPr txBox="1"/>
          <p:nvPr/>
        </p:nvSpPr>
        <p:spPr>
          <a:xfrm>
            <a:off x="16142467" y="551432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48B8F07-2FC4-F9C0-F02E-01405912D347}"/>
              </a:ext>
            </a:extLst>
          </p:cNvPr>
          <p:cNvSpPr txBox="1"/>
          <p:nvPr/>
        </p:nvSpPr>
        <p:spPr>
          <a:xfrm>
            <a:off x="7796564" y="651371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E7D6DD5-0FD2-82A1-4E98-693819C46F2F}"/>
              </a:ext>
            </a:extLst>
          </p:cNvPr>
          <p:cNvSpPr txBox="1"/>
          <p:nvPr/>
        </p:nvSpPr>
        <p:spPr>
          <a:xfrm>
            <a:off x="10853422" y="9479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D06C38-48A2-1CC9-75F5-8DAC729B219C}"/>
              </a:ext>
            </a:extLst>
          </p:cNvPr>
          <p:cNvSpPr txBox="1"/>
          <p:nvPr/>
        </p:nvSpPr>
        <p:spPr>
          <a:xfrm>
            <a:off x="8241100" y="100138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499F8F2-6C48-7F85-C999-AE07320780D4}"/>
              </a:ext>
            </a:extLst>
          </p:cNvPr>
          <p:cNvSpPr txBox="1"/>
          <p:nvPr/>
        </p:nvSpPr>
        <p:spPr>
          <a:xfrm>
            <a:off x="11628885" y="795615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EC4529B-20A7-354A-3FA3-79DF353175DB}"/>
              </a:ext>
            </a:extLst>
          </p:cNvPr>
          <p:cNvSpPr txBox="1"/>
          <p:nvPr/>
        </p:nvSpPr>
        <p:spPr>
          <a:xfrm>
            <a:off x="14649110" y="1116659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1827B5D-09E9-8F2A-C83D-620E4D30AA5F}"/>
              </a:ext>
            </a:extLst>
          </p:cNvPr>
          <p:cNvSpPr txBox="1"/>
          <p:nvPr/>
        </p:nvSpPr>
        <p:spPr>
          <a:xfrm>
            <a:off x="9188467" y="1207414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3439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3641</Words>
  <Application>Microsoft Macintosh PowerPoint</Application>
  <PresentationFormat>Custom</PresentationFormat>
  <Paragraphs>1130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Bradley Hand</vt:lpstr>
      <vt:lpstr>Cambria Math</vt:lpstr>
      <vt:lpstr>Chalkduster</vt:lpstr>
      <vt:lpstr>Helvetica Light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385</cp:revision>
  <dcterms:modified xsi:type="dcterms:W3CDTF">2025-01-17T04:23:13Z</dcterms:modified>
</cp:coreProperties>
</file>