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8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33" r:id="rId48"/>
    <p:sldId id="306" r:id="rId49"/>
    <p:sldId id="307" r:id="rId50"/>
    <p:sldId id="334" r:id="rId51"/>
    <p:sldId id="308" r:id="rId52"/>
    <p:sldId id="335" r:id="rId53"/>
    <p:sldId id="309" r:id="rId54"/>
    <p:sldId id="311" r:id="rId55"/>
    <p:sldId id="310" r:id="rId56"/>
    <p:sldId id="312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2" r:id="rId7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6"/>
    <p:restoredTop sz="94700"/>
  </p:normalViewPr>
  <p:slideViewPr>
    <p:cSldViewPr snapToGrid="0">
      <p:cViewPr varScale="1">
        <p:scale>
          <a:sx n="59" d="100"/>
          <a:sy n="59" d="100"/>
        </p:scale>
        <p:origin x="1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Median of Median Algorithm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8B7D2B-447F-9806-9AF0-39A7AE52097D}"/>
              </a:ext>
            </a:extLst>
          </p:cNvPr>
          <p:cNvSpPr/>
          <p:nvPr/>
        </p:nvSpPr>
        <p:spPr>
          <a:xfrm>
            <a:off x="747084" y="573058"/>
            <a:ext cx="22889831" cy="146839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E38A38C-7358-7025-71DE-A05261EC291E}"/>
              </a:ext>
            </a:extLst>
          </p:cNvPr>
          <p:cNvSpPr/>
          <p:nvPr/>
        </p:nvSpPr>
        <p:spPr>
          <a:xfrm>
            <a:off x="747083" y="2778641"/>
            <a:ext cx="22889832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Schreier (1932) showed that second minimum can be found in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  <a:sym typeface="Chalkduster"/>
              </a:rPr>
              <a:t>n+log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 n-2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comparison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Hadian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and Sobel (1969) showed that k-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th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minimum can be found in roughly (n-k)+k log(n-k) comparisons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27216DE-1A94-73C4-D2B4-CEADADA6CE44}"/>
              </a:ext>
            </a:extLst>
          </p:cNvPr>
          <p:cNvSpPr/>
          <p:nvPr/>
        </p:nvSpPr>
        <p:spPr>
          <a:xfrm>
            <a:off x="747083" y="6429330"/>
            <a:ext cx="22889832" cy="450802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Take a deep look at the above running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When k is constant, </a:t>
            </a:r>
          </a:p>
          <a:p>
            <a:pPr lvl="1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                the first term dominates and #comparisons is O(n)</a:t>
            </a:r>
          </a:p>
          <a:p>
            <a:pPr marL="571500" lvl="1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When k is n-constant,</a:t>
            </a:r>
          </a:p>
          <a:p>
            <a:pPr lvl="2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                the last term dominates and #comparisons is O(n)</a:t>
            </a:r>
          </a:p>
          <a:p>
            <a:pPr marL="571500" lvl="2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When k=n/2, </a:t>
            </a:r>
          </a:p>
          <a:p>
            <a:pPr lvl="2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		         the last term dominates and #comparisons is O(n log n)</a:t>
            </a:r>
          </a:p>
        </p:txBody>
      </p:sp>
    </p:spTree>
    <p:extLst>
      <p:ext uri="{BB962C8B-B14F-4D97-AF65-F5344CB8AC3E}">
        <p14:creationId xmlns:p14="http://schemas.microsoft.com/office/powerpoint/2010/main" val="253698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69665D14-0B5A-A52B-3E89-408EE51FF98E}"/>
              </a:ext>
            </a:extLst>
          </p:cNvPr>
          <p:cNvSpPr/>
          <p:nvPr/>
        </p:nvSpPr>
        <p:spPr>
          <a:xfrm>
            <a:off x="747084" y="422910"/>
            <a:ext cx="228898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Is finding median harder than finding minimum and maximum element in the array?</a:t>
            </a:r>
            <a:endParaRPr sz="4800" dirty="0"/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4F2CA25-7899-0691-940C-2C41F3DE7EAC}"/>
              </a:ext>
            </a:extLst>
          </p:cNvPr>
          <p:cNvSpPr/>
          <p:nvPr/>
        </p:nvSpPr>
        <p:spPr>
          <a:xfrm>
            <a:off x="747083" y="2778641"/>
            <a:ext cx="22889832" cy="11304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578103-B928-0BCB-3037-43875F0A152F}"/>
              </a:ext>
            </a:extLst>
          </p:cNvPr>
          <p:cNvSpPr/>
          <p:nvPr/>
        </p:nvSpPr>
        <p:spPr>
          <a:xfrm>
            <a:off x="747083" y="4462661"/>
            <a:ext cx="22889832" cy="180097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Blum, Floyd, Pratt, Rivest and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Tarjan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(1972) showed that we can find the k-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th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element in the array in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5.4305 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comparisons in the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worst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case.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DC454DC-65DC-5311-1756-BDD61F157043}"/>
              </a:ext>
            </a:extLst>
          </p:cNvPr>
          <p:cNvSpPr/>
          <p:nvPr/>
        </p:nvSpPr>
        <p:spPr>
          <a:xfrm>
            <a:off x="747083" y="7452361"/>
            <a:ext cx="22889832" cy="26746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lecture, we will just prove that we can find the k-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th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element in the array in O(n)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Or, we can find the median in an array in O(n) time.</a:t>
            </a:r>
          </a:p>
        </p:txBody>
      </p:sp>
    </p:spTree>
    <p:extLst>
      <p:ext uri="{BB962C8B-B14F-4D97-AF65-F5344CB8AC3E}">
        <p14:creationId xmlns:p14="http://schemas.microsoft.com/office/powerpoint/2010/main" val="2539461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491E4AA5-D037-E211-9F11-F0D0868209FA}"/>
              </a:ext>
            </a:extLst>
          </p:cNvPr>
          <p:cNvSpPr/>
          <p:nvPr/>
        </p:nvSpPr>
        <p:spPr>
          <a:xfrm>
            <a:off x="747084" y="422910"/>
            <a:ext cx="228898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What is the trivial algorithm to find the median?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4B8650C-A4A4-7ABE-4E78-75243B690078}"/>
                  </a:ext>
                </a:extLst>
              </p:cNvPr>
              <p:cNvSpPr/>
              <p:nvPr/>
            </p:nvSpPr>
            <p:spPr>
              <a:xfrm>
                <a:off x="747084" y="3799721"/>
                <a:ext cx="22889832" cy="180097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Sort the array in O(n log n) time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Report the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element in the array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4B8650C-A4A4-7ABE-4E78-75243B690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799721"/>
                <a:ext cx="22889832" cy="180097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3B1C08-3FBF-77C6-B111-179A1FC59FE9}"/>
              </a:ext>
            </a:extLst>
          </p:cNvPr>
          <p:cNvSpPr/>
          <p:nvPr/>
        </p:nvSpPr>
        <p:spPr>
          <a:xfrm>
            <a:off x="747084" y="6858000"/>
            <a:ext cx="22889832" cy="33147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Running time is O(n log n)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But we have found the minimum, second minimum, third minimum, …., maximum element in the array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But I asked you to just find the median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8F9164F9-03DA-145B-4BB4-C12CE8672B66}"/>
              </a:ext>
            </a:extLst>
          </p:cNvPr>
          <p:cNvSpPr/>
          <p:nvPr/>
        </p:nvSpPr>
        <p:spPr>
          <a:xfrm>
            <a:off x="747084" y="10953750"/>
            <a:ext cx="228898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Is sorting necessary for this problem?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14292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20158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box">
            <a:extLst>
              <a:ext uri="{FF2B5EF4-FFF2-40B4-BE49-F238E27FC236}">
                <a16:creationId xmlns:a16="http://schemas.microsoft.com/office/drawing/2014/main" id="{8877D113-1487-6245-C225-122CA2757BA0}"/>
              </a:ext>
            </a:extLst>
          </p:cNvPr>
          <p:cNvSpPr/>
          <p:nvPr/>
        </p:nvSpPr>
        <p:spPr>
          <a:xfrm>
            <a:off x="13215678" y="9670229"/>
            <a:ext cx="10421238" cy="30264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Choose a pivot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723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box">
            <a:extLst>
              <a:ext uri="{FF2B5EF4-FFF2-40B4-BE49-F238E27FC236}">
                <a16:creationId xmlns:a16="http://schemas.microsoft.com/office/drawing/2014/main" id="{8877D113-1487-6245-C225-122CA2757BA0}"/>
              </a:ext>
            </a:extLst>
          </p:cNvPr>
          <p:cNvSpPr/>
          <p:nvPr/>
        </p:nvSpPr>
        <p:spPr>
          <a:xfrm>
            <a:off x="13215678" y="9670229"/>
            <a:ext cx="10421238" cy="30264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Choose a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less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5350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box">
            <a:extLst>
              <a:ext uri="{FF2B5EF4-FFF2-40B4-BE49-F238E27FC236}">
                <a16:creationId xmlns:a16="http://schemas.microsoft.com/office/drawing/2014/main" id="{8877D113-1487-6245-C225-122CA2757BA0}"/>
              </a:ext>
            </a:extLst>
          </p:cNvPr>
          <p:cNvSpPr/>
          <p:nvPr/>
        </p:nvSpPr>
        <p:spPr>
          <a:xfrm>
            <a:off x="13215678" y="9670229"/>
            <a:ext cx="10421238" cy="30264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Choose a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less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greater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8255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11002287" y="245903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747084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1246731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2212113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367714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1393234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15397374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6862403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514217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660720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807222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8327432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979246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953725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25749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6249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box">
            <a:extLst>
              <a:ext uri="{FF2B5EF4-FFF2-40B4-BE49-F238E27FC236}">
                <a16:creationId xmlns:a16="http://schemas.microsoft.com/office/drawing/2014/main" id="{8877D113-1487-6245-C225-122CA2757BA0}"/>
              </a:ext>
            </a:extLst>
          </p:cNvPr>
          <p:cNvSpPr/>
          <p:nvPr/>
        </p:nvSpPr>
        <p:spPr>
          <a:xfrm>
            <a:off x="13215678" y="9670229"/>
            <a:ext cx="10421238" cy="30264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Choose a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less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greater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Rearrange the numbers</a:t>
            </a:r>
          </a:p>
        </p:txBody>
      </p:sp>
    </p:spTree>
    <p:extLst>
      <p:ext uri="{BB962C8B-B14F-4D97-AF65-F5344CB8AC3E}">
        <p14:creationId xmlns:p14="http://schemas.microsoft.com/office/powerpoint/2010/main" val="2977867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11002287" y="245903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747084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1246731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2212113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367714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1393234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15397374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6862403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514217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660720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807222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8327432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979246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953725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25749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6249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10970283" y="3843700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6733459" y="4876268"/>
            <a:ext cx="9578315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the pivot happens to land in the middle, we have found the median</a:t>
            </a:r>
          </a:p>
        </p:txBody>
      </p:sp>
    </p:spTree>
    <p:extLst>
      <p:ext uri="{BB962C8B-B14F-4D97-AF65-F5344CB8AC3E}">
        <p14:creationId xmlns:p14="http://schemas.microsoft.com/office/powerpoint/2010/main" val="698644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FF71F5B-A356-69F6-079F-F9F81A11A23A}"/>
              </a:ext>
            </a:extLst>
          </p:cNvPr>
          <p:cNvSpPr/>
          <p:nvPr/>
        </p:nvSpPr>
        <p:spPr>
          <a:xfrm>
            <a:off x="9943762" y="2148840"/>
            <a:ext cx="13914458" cy="231665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62AB67F-9ABC-7FD7-7EDB-1B28262D3E0B}"/>
              </a:ext>
            </a:extLst>
          </p:cNvPr>
          <p:cNvSpPr/>
          <p:nvPr/>
        </p:nvSpPr>
        <p:spPr>
          <a:xfrm>
            <a:off x="525780" y="2148840"/>
            <a:ext cx="9384339" cy="23166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8848912" y="243579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74708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1000631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190448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3061892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11163720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12321124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3478528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4219296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5376700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653410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4635932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579333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769150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16950740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19250304" y="245847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8817225" y="391298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4580401" y="4945551"/>
            <a:ext cx="10548701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the pivot happens is to the left of the median, 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6C9341D3-1AF3-2D34-0359-9243B097FB10}"/>
              </a:ext>
            </a:extLst>
          </p:cNvPr>
          <p:cNvSpPr/>
          <p:nvPr/>
        </p:nvSpPr>
        <p:spPr>
          <a:xfrm>
            <a:off x="18108140" y="244842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D7D96D60-8659-AB27-FDCB-7D752D7F1AD1}"/>
              </a:ext>
            </a:extLst>
          </p:cNvPr>
          <p:cNvSpPr/>
          <p:nvPr/>
        </p:nvSpPr>
        <p:spPr>
          <a:xfrm>
            <a:off x="20422952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B216B648-C44E-F631-9670-8934F08F2A9C}"/>
              </a:ext>
            </a:extLst>
          </p:cNvPr>
          <p:cNvSpPr/>
          <p:nvPr/>
        </p:nvSpPr>
        <p:spPr>
          <a:xfrm>
            <a:off x="2158035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67DE82CB-D8FB-493E-A3C4-716E3EC1E299}"/>
              </a:ext>
            </a:extLst>
          </p:cNvPr>
          <p:cNvSpPr/>
          <p:nvPr/>
        </p:nvSpPr>
        <p:spPr>
          <a:xfrm>
            <a:off x="2273775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85468C9-1A4D-4735-A2E8-61C2D2CCC1B3}"/>
              </a:ext>
            </a:extLst>
          </p:cNvPr>
          <p:cNvSpPr/>
          <p:nvPr/>
        </p:nvSpPr>
        <p:spPr>
          <a:xfrm>
            <a:off x="4676496" y="3576372"/>
            <a:ext cx="1122558" cy="7945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0E7B63F-4D7F-3561-8C02-16D62C8E7918}"/>
              </a:ext>
            </a:extLst>
          </p:cNvPr>
          <p:cNvSpPr/>
          <p:nvPr/>
        </p:nvSpPr>
        <p:spPr>
          <a:xfrm>
            <a:off x="16107366" y="3515578"/>
            <a:ext cx="1664452" cy="7945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7665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08B7D2B-447F-9806-9AF0-39A7AE52097D}"/>
                  </a:ext>
                </a:extLst>
              </p:cNvPr>
              <p:cNvSpPr/>
              <p:nvPr/>
            </p:nvSpPr>
            <p:spPr>
              <a:xfrm>
                <a:off x="1000751" y="1168482"/>
                <a:ext cx="22889831" cy="526380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The median of n numbers is the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-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</a:rPr>
                  <a:t>th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smallest number.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Given an array A of n numbers, find its median.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08B7D2B-447F-9806-9AF0-39A7AE520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51" y="1168482"/>
                <a:ext cx="22889831" cy="526380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62AB67F-9ABC-7FD7-7EDB-1B28262D3E0B}"/>
              </a:ext>
            </a:extLst>
          </p:cNvPr>
          <p:cNvSpPr/>
          <p:nvPr/>
        </p:nvSpPr>
        <p:spPr>
          <a:xfrm>
            <a:off x="-9665666" y="2148840"/>
            <a:ext cx="9384339" cy="23166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-1342534" y="243579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-9444362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93194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-828695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-712955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5089347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6246751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7404155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-5972150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-4814746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-3657342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8561559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971896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-249993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10876367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13175931" y="245847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9974312" y="428642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5602016" y="5145960"/>
            <a:ext cx="10548701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Find the second minimum number in this array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6C9341D3-1AF3-2D34-0359-9243B097FB10}"/>
              </a:ext>
            </a:extLst>
          </p:cNvPr>
          <p:cNvSpPr/>
          <p:nvPr/>
        </p:nvSpPr>
        <p:spPr>
          <a:xfrm>
            <a:off x="12033767" y="244842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D7D96D60-8659-AB27-FDCB-7D752D7F1AD1}"/>
              </a:ext>
            </a:extLst>
          </p:cNvPr>
          <p:cNvSpPr/>
          <p:nvPr/>
        </p:nvSpPr>
        <p:spPr>
          <a:xfrm>
            <a:off x="14348579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B216B648-C44E-F631-9670-8934F08F2A9C}"/>
              </a:ext>
            </a:extLst>
          </p:cNvPr>
          <p:cNvSpPr/>
          <p:nvPr/>
        </p:nvSpPr>
        <p:spPr>
          <a:xfrm>
            <a:off x="1550598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67DE82CB-D8FB-493E-A3C4-716E3EC1E299}"/>
              </a:ext>
            </a:extLst>
          </p:cNvPr>
          <p:cNvSpPr/>
          <p:nvPr/>
        </p:nvSpPr>
        <p:spPr>
          <a:xfrm>
            <a:off x="1666338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85468C9-1A4D-4735-A2E8-61C2D2CCC1B3}"/>
              </a:ext>
            </a:extLst>
          </p:cNvPr>
          <p:cNvSpPr/>
          <p:nvPr/>
        </p:nvSpPr>
        <p:spPr>
          <a:xfrm>
            <a:off x="-5514950" y="3576372"/>
            <a:ext cx="1122558" cy="7945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097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5E1D314-9414-43F7-7F4C-D826E44E6A8E}"/>
              </a:ext>
            </a:extLst>
          </p:cNvPr>
          <p:cNvSpPr/>
          <p:nvPr/>
        </p:nvSpPr>
        <p:spPr>
          <a:xfrm>
            <a:off x="14447520" y="2148840"/>
            <a:ext cx="9410700" cy="231665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E8BA28E-1D19-64E8-FE0E-914032095EE6}"/>
              </a:ext>
            </a:extLst>
          </p:cNvPr>
          <p:cNvSpPr/>
          <p:nvPr/>
        </p:nvSpPr>
        <p:spPr>
          <a:xfrm>
            <a:off x="525780" y="2148840"/>
            <a:ext cx="13375348" cy="23166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14712884" y="2378468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815161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16698273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2800550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4785939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18683662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20669051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22654439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6771328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8756717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0742106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2727495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14725229" y="381093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10352933" y="4670472"/>
            <a:ext cx="10548701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the pivot lies to the right of the median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128063A-DDA0-1C25-37B2-B41853930AB1}"/>
              </a:ext>
            </a:extLst>
          </p:cNvPr>
          <p:cNvSpPr/>
          <p:nvPr/>
        </p:nvSpPr>
        <p:spPr>
          <a:xfrm>
            <a:off x="6695375" y="3589719"/>
            <a:ext cx="1122558" cy="7945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5948426-E274-3EB7-98C4-66258CF6D1B1}"/>
              </a:ext>
            </a:extLst>
          </p:cNvPr>
          <p:cNvSpPr/>
          <p:nvPr/>
        </p:nvSpPr>
        <p:spPr>
          <a:xfrm>
            <a:off x="18320644" y="3576372"/>
            <a:ext cx="1664452" cy="7945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4496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5E1D314-9414-43F7-7F4C-D826E44E6A8E}"/>
              </a:ext>
            </a:extLst>
          </p:cNvPr>
          <p:cNvSpPr/>
          <p:nvPr/>
        </p:nvSpPr>
        <p:spPr>
          <a:xfrm>
            <a:off x="24940439" y="2056874"/>
            <a:ext cx="9410700" cy="231665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25205803" y="228650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5430208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27191192" y="228650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7415597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9400986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29176581" y="228650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31161970" y="228650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33147358" y="228650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1386375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371764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57153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7342542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11148472" y="452583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6776176" y="5385374"/>
            <a:ext cx="10548701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Find the 6-th minimum number in this array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5948426-E274-3EB7-98C4-66258CF6D1B1}"/>
              </a:ext>
            </a:extLst>
          </p:cNvPr>
          <p:cNvSpPr/>
          <p:nvPr/>
        </p:nvSpPr>
        <p:spPr>
          <a:xfrm>
            <a:off x="28813563" y="3484406"/>
            <a:ext cx="1664452" cy="7945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24179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tar1">
            <a:extLst>
              <a:ext uri="{FF2B5EF4-FFF2-40B4-BE49-F238E27FC236}">
                <a16:creationId xmlns:a16="http://schemas.microsoft.com/office/drawing/2014/main" id="{A436EA86-8E82-2158-42D1-1F49F07F6113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85421751-6162-11BA-4578-646D9B548849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E637A5-D3BA-EAF6-3615-A712D4D4AA04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45C12AE4-8E3E-9C94-42EE-8DD44749EEFA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E4B55F41-F7D6-CA96-E14F-4494718EF967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1B5DC685-54C2-0054-2A4F-540B03D613B5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20091B9F-562F-D96F-BD89-B471ED1B3FA2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AAB49CAB-B317-E4CC-6545-BBB835F5D887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1937A6-5CBF-9BB1-A0A8-6CD4268739AE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4CAB5730-6F04-D5FB-1E28-773DA354A1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778EFA3F-DE11-EAFE-6084-50D40F532032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FC435CEE-ADA7-B7BC-AA23-1E668A832B6E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E0DFC8EE-C037-F8D2-53AB-AAA95B4FAD93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05D8FF0D-43D0-7A20-33F2-5D204F062EBE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2CA354F5-809B-C1B7-ABE9-036CC1B02A0A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21450161-05C3-28C2-01F3-D561AFF83F4E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03663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9202366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B59AF656-9354-3856-179F-02765DD9F69D}"/>
              </a:ext>
            </a:extLst>
          </p:cNvPr>
          <p:cNvSpPr/>
          <p:nvPr/>
        </p:nvSpPr>
        <p:spPr>
          <a:xfrm>
            <a:off x="11002287" y="245903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DA3EC457-EC28-CCFA-E581-E6533C0B0E43}"/>
              </a:ext>
            </a:extLst>
          </p:cNvPr>
          <p:cNvSpPr/>
          <p:nvPr/>
        </p:nvSpPr>
        <p:spPr>
          <a:xfrm>
            <a:off x="747084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5C84057-F76A-C132-E392-5C5E4EB21BBC}"/>
              </a:ext>
            </a:extLst>
          </p:cNvPr>
          <p:cNvSpPr/>
          <p:nvPr/>
        </p:nvSpPr>
        <p:spPr>
          <a:xfrm>
            <a:off x="1246731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87A8A0A9-2025-AD8C-0633-0F1828D80333}"/>
              </a:ext>
            </a:extLst>
          </p:cNvPr>
          <p:cNvSpPr/>
          <p:nvPr/>
        </p:nvSpPr>
        <p:spPr>
          <a:xfrm>
            <a:off x="2212113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0D0643C0-95F6-CAE3-850F-34B338F8E4C5}"/>
              </a:ext>
            </a:extLst>
          </p:cNvPr>
          <p:cNvSpPr/>
          <p:nvPr/>
        </p:nvSpPr>
        <p:spPr>
          <a:xfrm>
            <a:off x="367714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3E4215D6-1F54-B8EF-29D7-5A420848EA57}"/>
              </a:ext>
            </a:extLst>
          </p:cNvPr>
          <p:cNvSpPr/>
          <p:nvPr/>
        </p:nvSpPr>
        <p:spPr>
          <a:xfrm>
            <a:off x="1393234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87B60C60-5DE4-351D-8E5C-4CDF6EC10C31}"/>
              </a:ext>
            </a:extLst>
          </p:cNvPr>
          <p:cNvSpPr/>
          <p:nvPr/>
        </p:nvSpPr>
        <p:spPr>
          <a:xfrm>
            <a:off x="15397374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8FCDA48F-31C8-3054-4557-463CA215F9D5}"/>
              </a:ext>
            </a:extLst>
          </p:cNvPr>
          <p:cNvSpPr/>
          <p:nvPr/>
        </p:nvSpPr>
        <p:spPr>
          <a:xfrm>
            <a:off x="16862403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51BC5B4C-300B-6AD2-0F14-6D805A5C0786}"/>
              </a:ext>
            </a:extLst>
          </p:cNvPr>
          <p:cNvSpPr/>
          <p:nvPr/>
        </p:nvSpPr>
        <p:spPr>
          <a:xfrm>
            <a:off x="514217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47F839C4-2683-E5B1-A35C-F9A891162DEF}"/>
              </a:ext>
            </a:extLst>
          </p:cNvPr>
          <p:cNvSpPr/>
          <p:nvPr/>
        </p:nvSpPr>
        <p:spPr>
          <a:xfrm>
            <a:off x="660720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A2C3E4A6-B10C-2371-1072-F0D5D836CE06}"/>
              </a:ext>
            </a:extLst>
          </p:cNvPr>
          <p:cNvSpPr/>
          <p:nvPr/>
        </p:nvSpPr>
        <p:spPr>
          <a:xfrm>
            <a:off x="807222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ECEE392-6972-1052-5923-954BFA6CE934}"/>
              </a:ext>
            </a:extLst>
          </p:cNvPr>
          <p:cNvSpPr/>
          <p:nvPr/>
        </p:nvSpPr>
        <p:spPr>
          <a:xfrm>
            <a:off x="18327432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D624C6A4-C362-2CCA-86B4-40CBCDEDA239}"/>
              </a:ext>
            </a:extLst>
          </p:cNvPr>
          <p:cNvSpPr/>
          <p:nvPr/>
        </p:nvSpPr>
        <p:spPr>
          <a:xfrm>
            <a:off x="1979246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809799C3-32DF-789A-980E-EDE44AA57A59}"/>
              </a:ext>
            </a:extLst>
          </p:cNvPr>
          <p:cNvSpPr/>
          <p:nvPr/>
        </p:nvSpPr>
        <p:spPr>
          <a:xfrm>
            <a:off x="953725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A26FAD7-8B2E-0277-E29A-422D2A155137}"/>
              </a:ext>
            </a:extLst>
          </p:cNvPr>
          <p:cNvSpPr/>
          <p:nvPr/>
        </p:nvSpPr>
        <p:spPr>
          <a:xfrm>
            <a:off x="2125749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F33F21D9-69F8-9302-1AFF-197986D16F4C}"/>
              </a:ext>
            </a:extLst>
          </p:cNvPr>
          <p:cNvSpPr/>
          <p:nvPr/>
        </p:nvSpPr>
        <p:spPr>
          <a:xfrm>
            <a:off x="2256249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93852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9682677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B59AF656-9354-3856-179F-02765DD9F69D}"/>
              </a:ext>
            </a:extLst>
          </p:cNvPr>
          <p:cNvSpPr/>
          <p:nvPr/>
        </p:nvSpPr>
        <p:spPr>
          <a:xfrm>
            <a:off x="11002287" y="245903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DA3EC457-EC28-CCFA-E581-E6533C0B0E43}"/>
              </a:ext>
            </a:extLst>
          </p:cNvPr>
          <p:cNvSpPr/>
          <p:nvPr/>
        </p:nvSpPr>
        <p:spPr>
          <a:xfrm>
            <a:off x="747084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5C84057-F76A-C132-E392-5C5E4EB21BBC}"/>
              </a:ext>
            </a:extLst>
          </p:cNvPr>
          <p:cNvSpPr/>
          <p:nvPr/>
        </p:nvSpPr>
        <p:spPr>
          <a:xfrm>
            <a:off x="1246731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87A8A0A9-2025-AD8C-0633-0F1828D80333}"/>
              </a:ext>
            </a:extLst>
          </p:cNvPr>
          <p:cNvSpPr/>
          <p:nvPr/>
        </p:nvSpPr>
        <p:spPr>
          <a:xfrm>
            <a:off x="2212113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0D0643C0-95F6-CAE3-850F-34B338F8E4C5}"/>
              </a:ext>
            </a:extLst>
          </p:cNvPr>
          <p:cNvSpPr/>
          <p:nvPr/>
        </p:nvSpPr>
        <p:spPr>
          <a:xfrm>
            <a:off x="367714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3E4215D6-1F54-B8EF-29D7-5A420848EA57}"/>
              </a:ext>
            </a:extLst>
          </p:cNvPr>
          <p:cNvSpPr/>
          <p:nvPr/>
        </p:nvSpPr>
        <p:spPr>
          <a:xfrm>
            <a:off x="1393234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87B60C60-5DE4-351D-8E5C-4CDF6EC10C31}"/>
              </a:ext>
            </a:extLst>
          </p:cNvPr>
          <p:cNvSpPr/>
          <p:nvPr/>
        </p:nvSpPr>
        <p:spPr>
          <a:xfrm>
            <a:off x="15397374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8FCDA48F-31C8-3054-4557-463CA215F9D5}"/>
              </a:ext>
            </a:extLst>
          </p:cNvPr>
          <p:cNvSpPr/>
          <p:nvPr/>
        </p:nvSpPr>
        <p:spPr>
          <a:xfrm>
            <a:off x="16862403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51BC5B4C-300B-6AD2-0F14-6D805A5C0786}"/>
              </a:ext>
            </a:extLst>
          </p:cNvPr>
          <p:cNvSpPr/>
          <p:nvPr/>
        </p:nvSpPr>
        <p:spPr>
          <a:xfrm>
            <a:off x="514217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47F839C4-2683-E5B1-A35C-F9A891162DEF}"/>
              </a:ext>
            </a:extLst>
          </p:cNvPr>
          <p:cNvSpPr/>
          <p:nvPr/>
        </p:nvSpPr>
        <p:spPr>
          <a:xfrm>
            <a:off x="660720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A2C3E4A6-B10C-2371-1072-F0D5D836CE06}"/>
              </a:ext>
            </a:extLst>
          </p:cNvPr>
          <p:cNvSpPr/>
          <p:nvPr/>
        </p:nvSpPr>
        <p:spPr>
          <a:xfrm>
            <a:off x="807222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ECEE392-6972-1052-5923-954BFA6CE934}"/>
              </a:ext>
            </a:extLst>
          </p:cNvPr>
          <p:cNvSpPr/>
          <p:nvPr/>
        </p:nvSpPr>
        <p:spPr>
          <a:xfrm>
            <a:off x="18327432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D624C6A4-C362-2CCA-86B4-40CBCDEDA239}"/>
              </a:ext>
            </a:extLst>
          </p:cNvPr>
          <p:cNvSpPr/>
          <p:nvPr/>
        </p:nvSpPr>
        <p:spPr>
          <a:xfrm>
            <a:off x="1979246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809799C3-32DF-789A-980E-EDE44AA57A59}"/>
              </a:ext>
            </a:extLst>
          </p:cNvPr>
          <p:cNvSpPr/>
          <p:nvPr/>
        </p:nvSpPr>
        <p:spPr>
          <a:xfrm>
            <a:off x="953725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A26FAD7-8B2E-0277-E29A-422D2A155137}"/>
              </a:ext>
            </a:extLst>
          </p:cNvPr>
          <p:cNvSpPr/>
          <p:nvPr/>
        </p:nvSpPr>
        <p:spPr>
          <a:xfrm>
            <a:off x="2125749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F33F21D9-69F8-9302-1AFF-197986D16F4C}"/>
              </a:ext>
            </a:extLst>
          </p:cNvPr>
          <p:cNvSpPr/>
          <p:nvPr/>
        </p:nvSpPr>
        <p:spPr>
          <a:xfrm>
            <a:off x="2256249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34829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10227426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B59AF656-9354-3856-179F-02765DD9F69D}"/>
              </a:ext>
            </a:extLst>
          </p:cNvPr>
          <p:cNvSpPr/>
          <p:nvPr/>
        </p:nvSpPr>
        <p:spPr>
          <a:xfrm>
            <a:off x="16774437" y="9983626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DA3EC457-EC28-CCFA-E581-E6533C0B0E43}"/>
              </a:ext>
            </a:extLst>
          </p:cNvPr>
          <p:cNvSpPr/>
          <p:nvPr/>
        </p:nvSpPr>
        <p:spPr>
          <a:xfrm>
            <a:off x="-10511466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5C84057-F76A-C132-E392-5C5E4EB21BBC}"/>
              </a:ext>
            </a:extLst>
          </p:cNvPr>
          <p:cNvSpPr/>
          <p:nvPr/>
        </p:nvSpPr>
        <p:spPr>
          <a:xfrm>
            <a:off x="2501174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87A8A0A9-2025-AD8C-0633-0F1828D80333}"/>
              </a:ext>
            </a:extLst>
          </p:cNvPr>
          <p:cNvSpPr/>
          <p:nvPr/>
        </p:nvSpPr>
        <p:spPr>
          <a:xfrm>
            <a:off x="-9046437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0D0643C0-95F6-CAE3-850F-34B338F8E4C5}"/>
              </a:ext>
            </a:extLst>
          </p:cNvPr>
          <p:cNvSpPr/>
          <p:nvPr/>
        </p:nvSpPr>
        <p:spPr>
          <a:xfrm>
            <a:off x="-758140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3E4215D6-1F54-B8EF-29D7-5A420848EA57}"/>
              </a:ext>
            </a:extLst>
          </p:cNvPr>
          <p:cNvSpPr/>
          <p:nvPr/>
        </p:nvSpPr>
        <p:spPr>
          <a:xfrm>
            <a:off x="2647677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87B60C60-5DE4-351D-8E5C-4CDF6EC10C31}"/>
              </a:ext>
            </a:extLst>
          </p:cNvPr>
          <p:cNvSpPr/>
          <p:nvPr/>
        </p:nvSpPr>
        <p:spPr>
          <a:xfrm>
            <a:off x="27941799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8FCDA48F-31C8-3054-4557-463CA215F9D5}"/>
              </a:ext>
            </a:extLst>
          </p:cNvPr>
          <p:cNvSpPr/>
          <p:nvPr/>
        </p:nvSpPr>
        <p:spPr>
          <a:xfrm>
            <a:off x="29406828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51BC5B4C-300B-6AD2-0F14-6D805A5C0786}"/>
              </a:ext>
            </a:extLst>
          </p:cNvPr>
          <p:cNvSpPr/>
          <p:nvPr/>
        </p:nvSpPr>
        <p:spPr>
          <a:xfrm>
            <a:off x="-611637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47F839C4-2683-E5B1-A35C-F9A891162DEF}"/>
              </a:ext>
            </a:extLst>
          </p:cNvPr>
          <p:cNvSpPr/>
          <p:nvPr/>
        </p:nvSpPr>
        <p:spPr>
          <a:xfrm>
            <a:off x="-465135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A2C3E4A6-B10C-2371-1072-F0D5D836CE06}"/>
              </a:ext>
            </a:extLst>
          </p:cNvPr>
          <p:cNvSpPr/>
          <p:nvPr/>
        </p:nvSpPr>
        <p:spPr>
          <a:xfrm>
            <a:off x="-318632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ECEE392-6972-1052-5923-954BFA6CE934}"/>
              </a:ext>
            </a:extLst>
          </p:cNvPr>
          <p:cNvSpPr/>
          <p:nvPr/>
        </p:nvSpPr>
        <p:spPr>
          <a:xfrm>
            <a:off x="30871857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D624C6A4-C362-2CCA-86B4-40CBCDEDA239}"/>
              </a:ext>
            </a:extLst>
          </p:cNvPr>
          <p:cNvSpPr/>
          <p:nvPr/>
        </p:nvSpPr>
        <p:spPr>
          <a:xfrm>
            <a:off x="3233688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809799C3-32DF-789A-980E-EDE44AA57A59}"/>
              </a:ext>
            </a:extLst>
          </p:cNvPr>
          <p:cNvSpPr/>
          <p:nvPr/>
        </p:nvSpPr>
        <p:spPr>
          <a:xfrm>
            <a:off x="-172129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A26FAD7-8B2E-0277-E29A-422D2A155137}"/>
              </a:ext>
            </a:extLst>
          </p:cNvPr>
          <p:cNvSpPr/>
          <p:nvPr/>
        </p:nvSpPr>
        <p:spPr>
          <a:xfrm>
            <a:off x="3380191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F33F21D9-69F8-9302-1AFF-197986D16F4C}"/>
              </a:ext>
            </a:extLst>
          </p:cNvPr>
          <p:cNvSpPr/>
          <p:nvPr/>
        </p:nvSpPr>
        <p:spPr>
          <a:xfrm>
            <a:off x="3510692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3796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10712219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CE2A9C2-8E03-B118-095A-D6AAF5D36F40}"/>
              </a:ext>
            </a:extLst>
          </p:cNvPr>
          <p:cNvSpPr/>
          <p:nvPr/>
        </p:nvSpPr>
        <p:spPr>
          <a:xfrm>
            <a:off x="8848912" y="243579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7063C939-49B5-6C59-026C-BF674194B82D}"/>
              </a:ext>
            </a:extLst>
          </p:cNvPr>
          <p:cNvSpPr/>
          <p:nvPr/>
        </p:nvSpPr>
        <p:spPr>
          <a:xfrm>
            <a:off x="74708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E56D48B1-D71E-8CD0-5833-C8ACA1B8C5AA}"/>
              </a:ext>
            </a:extLst>
          </p:cNvPr>
          <p:cNvSpPr/>
          <p:nvPr/>
        </p:nvSpPr>
        <p:spPr>
          <a:xfrm>
            <a:off x="1000631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D6F4C5A-3ED7-8657-E148-A1526C0289C3}"/>
              </a:ext>
            </a:extLst>
          </p:cNvPr>
          <p:cNvSpPr/>
          <p:nvPr/>
        </p:nvSpPr>
        <p:spPr>
          <a:xfrm>
            <a:off x="190448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24A6362-1AF3-9FEC-9FB7-43AD8328977C}"/>
              </a:ext>
            </a:extLst>
          </p:cNvPr>
          <p:cNvSpPr/>
          <p:nvPr/>
        </p:nvSpPr>
        <p:spPr>
          <a:xfrm>
            <a:off x="3061892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3B768A94-C5A8-3FC0-B466-91D6D8814EA5}"/>
              </a:ext>
            </a:extLst>
          </p:cNvPr>
          <p:cNvSpPr/>
          <p:nvPr/>
        </p:nvSpPr>
        <p:spPr>
          <a:xfrm>
            <a:off x="11163720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B654750A-9ADD-4A75-EAAD-94AC1F74C343}"/>
              </a:ext>
            </a:extLst>
          </p:cNvPr>
          <p:cNvSpPr/>
          <p:nvPr/>
        </p:nvSpPr>
        <p:spPr>
          <a:xfrm>
            <a:off x="12321124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96D16A7E-9121-701C-8C10-A279A56654E4}"/>
              </a:ext>
            </a:extLst>
          </p:cNvPr>
          <p:cNvSpPr/>
          <p:nvPr/>
        </p:nvSpPr>
        <p:spPr>
          <a:xfrm>
            <a:off x="13478528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E83F4E0D-8232-4B67-B298-B38678E6AE43}"/>
              </a:ext>
            </a:extLst>
          </p:cNvPr>
          <p:cNvSpPr/>
          <p:nvPr/>
        </p:nvSpPr>
        <p:spPr>
          <a:xfrm>
            <a:off x="4219296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D8BB2273-C296-4EBA-16C5-AABD59C52447}"/>
              </a:ext>
            </a:extLst>
          </p:cNvPr>
          <p:cNvSpPr/>
          <p:nvPr/>
        </p:nvSpPr>
        <p:spPr>
          <a:xfrm>
            <a:off x="5376700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C5FF8873-086E-EA58-9725-23C889364A5A}"/>
              </a:ext>
            </a:extLst>
          </p:cNvPr>
          <p:cNvSpPr/>
          <p:nvPr/>
        </p:nvSpPr>
        <p:spPr>
          <a:xfrm>
            <a:off x="653410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3AC4ACE5-7189-7680-C244-B32EABE43ED0}"/>
              </a:ext>
            </a:extLst>
          </p:cNvPr>
          <p:cNvSpPr/>
          <p:nvPr/>
        </p:nvSpPr>
        <p:spPr>
          <a:xfrm>
            <a:off x="14635932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3F1E45BE-6BD9-72F8-81C0-9FBC802C644F}"/>
              </a:ext>
            </a:extLst>
          </p:cNvPr>
          <p:cNvSpPr/>
          <p:nvPr/>
        </p:nvSpPr>
        <p:spPr>
          <a:xfrm>
            <a:off x="1579333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12FA54E9-B392-F151-CA89-DE36D41E0CFD}"/>
              </a:ext>
            </a:extLst>
          </p:cNvPr>
          <p:cNvSpPr/>
          <p:nvPr/>
        </p:nvSpPr>
        <p:spPr>
          <a:xfrm>
            <a:off x="769150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7E1CF634-16DA-773C-8E25-5EDF5F6FC285}"/>
              </a:ext>
            </a:extLst>
          </p:cNvPr>
          <p:cNvSpPr/>
          <p:nvPr/>
        </p:nvSpPr>
        <p:spPr>
          <a:xfrm>
            <a:off x="16950740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star1">
            <a:extLst>
              <a:ext uri="{FF2B5EF4-FFF2-40B4-BE49-F238E27FC236}">
                <a16:creationId xmlns:a16="http://schemas.microsoft.com/office/drawing/2014/main" id="{C40AD2E4-6AC8-BB60-5D94-E1F5E7AB0791}"/>
              </a:ext>
            </a:extLst>
          </p:cNvPr>
          <p:cNvSpPr/>
          <p:nvPr/>
        </p:nvSpPr>
        <p:spPr>
          <a:xfrm>
            <a:off x="19250304" y="245847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star1">
            <a:extLst>
              <a:ext uri="{FF2B5EF4-FFF2-40B4-BE49-F238E27FC236}">
                <a16:creationId xmlns:a16="http://schemas.microsoft.com/office/drawing/2014/main" id="{DB463EE9-1C0D-C4C4-A14C-A90173D7509E}"/>
              </a:ext>
            </a:extLst>
          </p:cNvPr>
          <p:cNvSpPr/>
          <p:nvPr/>
        </p:nvSpPr>
        <p:spPr>
          <a:xfrm>
            <a:off x="18108140" y="244842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star1">
            <a:extLst>
              <a:ext uri="{FF2B5EF4-FFF2-40B4-BE49-F238E27FC236}">
                <a16:creationId xmlns:a16="http://schemas.microsoft.com/office/drawing/2014/main" id="{3F62FF28-83B9-F3CC-C224-89581942BE41}"/>
              </a:ext>
            </a:extLst>
          </p:cNvPr>
          <p:cNvSpPr/>
          <p:nvPr/>
        </p:nvSpPr>
        <p:spPr>
          <a:xfrm>
            <a:off x="20422952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star1">
            <a:extLst>
              <a:ext uri="{FF2B5EF4-FFF2-40B4-BE49-F238E27FC236}">
                <a16:creationId xmlns:a16="http://schemas.microsoft.com/office/drawing/2014/main" id="{E8FB6954-B672-724C-F6F6-E24830421F90}"/>
              </a:ext>
            </a:extLst>
          </p:cNvPr>
          <p:cNvSpPr/>
          <p:nvPr/>
        </p:nvSpPr>
        <p:spPr>
          <a:xfrm>
            <a:off x="2158035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769C17C9-B30E-3C8A-A0B7-9854B10488C2}"/>
              </a:ext>
            </a:extLst>
          </p:cNvPr>
          <p:cNvSpPr/>
          <p:nvPr/>
        </p:nvSpPr>
        <p:spPr>
          <a:xfrm>
            <a:off x="2273775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6181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11133927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CE2A9C2-8E03-B118-095A-D6AAF5D36F40}"/>
              </a:ext>
            </a:extLst>
          </p:cNvPr>
          <p:cNvSpPr/>
          <p:nvPr/>
        </p:nvSpPr>
        <p:spPr>
          <a:xfrm>
            <a:off x="-1570436" y="2458474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7063C939-49B5-6C59-026C-BF674194B82D}"/>
              </a:ext>
            </a:extLst>
          </p:cNvPr>
          <p:cNvSpPr/>
          <p:nvPr/>
        </p:nvSpPr>
        <p:spPr>
          <a:xfrm>
            <a:off x="-9672264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E56D48B1-D71E-8CD0-5833-C8ACA1B8C5AA}"/>
              </a:ext>
            </a:extLst>
          </p:cNvPr>
          <p:cNvSpPr/>
          <p:nvPr/>
        </p:nvSpPr>
        <p:spPr>
          <a:xfrm>
            <a:off x="548244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D6F4C5A-3ED7-8657-E148-A1526C0289C3}"/>
              </a:ext>
            </a:extLst>
          </p:cNvPr>
          <p:cNvSpPr/>
          <p:nvPr/>
        </p:nvSpPr>
        <p:spPr>
          <a:xfrm>
            <a:off x="-8514860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24A6362-1AF3-9FEC-9FB7-43AD8328977C}"/>
              </a:ext>
            </a:extLst>
          </p:cNvPr>
          <p:cNvSpPr/>
          <p:nvPr/>
        </p:nvSpPr>
        <p:spPr>
          <a:xfrm>
            <a:off x="-7357456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3B768A94-C5A8-3FC0-B466-91D6D8814EA5}"/>
              </a:ext>
            </a:extLst>
          </p:cNvPr>
          <p:cNvSpPr/>
          <p:nvPr/>
        </p:nvSpPr>
        <p:spPr>
          <a:xfrm>
            <a:off x="6639847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B654750A-9ADD-4A75-EAAD-94AC1F74C343}"/>
              </a:ext>
            </a:extLst>
          </p:cNvPr>
          <p:cNvSpPr/>
          <p:nvPr/>
        </p:nvSpPr>
        <p:spPr>
          <a:xfrm>
            <a:off x="7797251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96D16A7E-9121-701C-8C10-A279A56654E4}"/>
              </a:ext>
            </a:extLst>
          </p:cNvPr>
          <p:cNvSpPr/>
          <p:nvPr/>
        </p:nvSpPr>
        <p:spPr>
          <a:xfrm>
            <a:off x="8954655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E83F4E0D-8232-4B67-B298-B38678E6AE43}"/>
              </a:ext>
            </a:extLst>
          </p:cNvPr>
          <p:cNvSpPr/>
          <p:nvPr/>
        </p:nvSpPr>
        <p:spPr>
          <a:xfrm>
            <a:off x="-6200052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D8BB2273-C296-4EBA-16C5-AABD59C52447}"/>
              </a:ext>
            </a:extLst>
          </p:cNvPr>
          <p:cNvSpPr/>
          <p:nvPr/>
        </p:nvSpPr>
        <p:spPr>
          <a:xfrm>
            <a:off x="-5042648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C5FF8873-086E-EA58-9725-23C889364A5A}"/>
              </a:ext>
            </a:extLst>
          </p:cNvPr>
          <p:cNvSpPr/>
          <p:nvPr/>
        </p:nvSpPr>
        <p:spPr>
          <a:xfrm>
            <a:off x="-3885244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3AC4ACE5-7189-7680-C244-B32EABE43ED0}"/>
              </a:ext>
            </a:extLst>
          </p:cNvPr>
          <p:cNvSpPr/>
          <p:nvPr/>
        </p:nvSpPr>
        <p:spPr>
          <a:xfrm>
            <a:off x="10112059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3F1E45BE-6BD9-72F8-81C0-9FBC802C644F}"/>
              </a:ext>
            </a:extLst>
          </p:cNvPr>
          <p:cNvSpPr/>
          <p:nvPr/>
        </p:nvSpPr>
        <p:spPr>
          <a:xfrm>
            <a:off x="1126946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12FA54E9-B392-F151-CA89-DE36D41E0CFD}"/>
              </a:ext>
            </a:extLst>
          </p:cNvPr>
          <p:cNvSpPr/>
          <p:nvPr/>
        </p:nvSpPr>
        <p:spPr>
          <a:xfrm>
            <a:off x="-2727840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7E1CF634-16DA-773C-8E25-5EDF5F6FC285}"/>
              </a:ext>
            </a:extLst>
          </p:cNvPr>
          <p:cNvSpPr/>
          <p:nvPr/>
        </p:nvSpPr>
        <p:spPr>
          <a:xfrm>
            <a:off x="12426867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star1">
            <a:extLst>
              <a:ext uri="{FF2B5EF4-FFF2-40B4-BE49-F238E27FC236}">
                <a16:creationId xmlns:a16="http://schemas.microsoft.com/office/drawing/2014/main" id="{C40AD2E4-6AC8-BB60-5D94-E1F5E7AB0791}"/>
              </a:ext>
            </a:extLst>
          </p:cNvPr>
          <p:cNvSpPr/>
          <p:nvPr/>
        </p:nvSpPr>
        <p:spPr>
          <a:xfrm>
            <a:off x="14726431" y="245847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star1">
            <a:extLst>
              <a:ext uri="{FF2B5EF4-FFF2-40B4-BE49-F238E27FC236}">
                <a16:creationId xmlns:a16="http://schemas.microsoft.com/office/drawing/2014/main" id="{DB463EE9-1C0D-C4C4-A14C-A90173D7509E}"/>
              </a:ext>
            </a:extLst>
          </p:cNvPr>
          <p:cNvSpPr/>
          <p:nvPr/>
        </p:nvSpPr>
        <p:spPr>
          <a:xfrm>
            <a:off x="13584267" y="244842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star1">
            <a:extLst>
              <a:ext uri="{FF2B5EF4-FFF2-40B4-BE49-F238E27FC236}">
                <a16:creationId xmlns:a16="http://schemas.microsoft.com/office/drawing/2014/main" id="{3F62FF28-83B9-F3CC-C224-89581942BE41}"/>
              </a:ext>
            </a:extLst>
          </p:cNvPr>
          <p:cNvSpPr/>
          <p:nvPr/>
        </p:nvSpPr>
        <p:spPr>
          <a:xfrm>
            <a:off x="15899079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star1">
            <a:extLst>
              <a:ext uri="{FF2B5EF4-FFF2-40B4-BE49-F238E27FC236}">
                <a16:creationId xmlns:a16="http://schemas.microsoft.com/office/drawing/2014/main" id="{E8FB6954-B672-724C-F6F6-E24830421F90}"/>
              </a:ext>
            </a:extLst>
          </p:cNvPr>
          <p:cNvSpPr/>
          <p:nvPr/>
        </p:nvSpPr>
        <p:spPr>
          <a:xfrm>
            <a:off x="1705648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769C17C9-B30E-3C8A-A0B7-9854B10488C2}"/>
              </a:ext>
            </a:extLst>
          </p:cNvPr>
          <p:cNvSpPr/>
          <p:nvPr/>
        </p:nvSpPr>
        <p:spPr>
          <a:xfrm>
            <a:off x="1821388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FD7C7-C828-A501-F6F9-D460D170A6A6}"/>
              </a:ext>
            </a:extLst>
          </p:cNvPr>
          <p:cNvSpPr txBox="1"/>
          <p:nvPr/>
        </p:nvSpPr>
        <p:spPr>
          <a:xfrm>
            <a:off x="3054868" y="1752243"/>
            <a:ext cx="1665521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</a:rPr>
              <a:t>find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4685E-6C8E-B99C-E72F-3C7670821C66}"/>
              </a:ext>
            </a:extLst>
          </p:cNvPr>
          <p:cNvSpPr txBox="1"/>
          <p:nvPr/>
        </p:nvSpPr>
        <p:spPr>
          <a:xfrm>
            <a:off x="4805021" y="15583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A9DF5-6A59-388C-0426-86E33CC221DB}"/>
              </a:ext>
            </a:extLst>
          </p:cNvPr>
          <p:cNvSpPr txBox="1"/>
          <p:nvPr/>
        </p:nvSpPr>
        <p:spPr>
          <a:xfrm>
            <a:off x="19154076" y="15583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5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797251" y="11638424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AA3345E1-19C4-C26E-6716-8289120BD9BC}"/>
              </a:ext>
            </a:extLst>
          </p:cNvPr>
          <p:cNvSpPr/>
          <p:nvPr/>
        </p:nvSpPr>
        <p:spPr>
          <a:xfrm>
            <a:off x="14712884" y="2378468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9075873-E64E-5FBD-8E1F-E26DA3956AF9}"/>
              </a:ext>
            </a:extLst>
          </p:cNvPr>
          <p:cNvSpPr/>
          <p:nvPr/>
        </p:nvSpPr>
        <p:spPr>
          <a:xfrm>
            <a:off x="815161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14BC705-3100-5B0D-4E5F-C56C70DC6E8D}"/>
              </a:ext>
            </a:extLst>
          </p:cNvPr>
          <p:cNvSpPr/>
          <p:nvPr/>
        </p:nvSpPr>
        <p:spPr>
          <a:xfrm>
            <a:off x="16698273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0C04C45B-9548-EDA1-81AF-EE38A3BF5E25}"/>
              </a:ext>
            </a:extLst>
          </p:cNvPr>
          <p:cNvSpPr/>
          <p:nvPr/>
        </p:nvSpPr>
        <p:spPr>
          <a:xfrm>
            <a:off x="2800550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53522950-2BF9-A633-88AC-F50A528D2C9C}"/>
              </a:ext>
            </a:extLst>
          </p:cNvPr>
          <p:cNvSpPr/>
          <p:nvPr/>
        </p:nvSpPr>
        <p:spPr>
          <a:xfrm>
            <a:off x="4785939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C497FAFA-B395-AA81-D065-40B5A301AC01}"/>
              </a:ext>
            </a:extLst>
          </p:cNvPr>
          <p:cNvSpPr/>
          <p:nvPr/>
        </p:nvSpPr>
        <p:spPr>
          <a:xfrm>
            <a:off x="18683662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2EAFA425-A8B7-18F6-5FF9-AC314F06C82E}"/>
              </a:ext>
            </a:extLst>
          </p:cNvPr>
          <p:cNvSpPr/>
          <p:nvPr/>
        </p:nvSpPr>
        <p:spPr>
          <a:xfrm>
            <a:off x="20669051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187DD6FE-1C5F-B993-06CD-61C28B170664}"/>
              </a:ext>
            </a:extLst>
          </p:cNvPr>
          <p:cNvSpPr/>
          <p:nvPr/>
        </p:nvSpPr>
        <p:spPr>
          <a:xfrm>
            <a:off x="22654439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9A48FF69-699C-7C4B-00E9-E6E6F103A4F8}"/>
              </a:ext>
            </a:extLst>
          </p:cNvPr>
          <p:cNvSpPr/>
          <p:nvPr/>
        </p:nvSpPr>
        <p:spPr>
          <a:xfrm>
            <a:off x="6771328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98C3F9B8-A33A-1431-E096-5BCFCC7D25FE}"/>
              </a:ext>
            </a:extLst>
          </p:cNvPr>
          <p:cNvSpPr/>
          <p:nvPr/>
        </p:nvSpPr>
        <p:spPr>
          <a:xfrm>
            <a:off x="8756717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40E670C-730C-339E-1B56-1EA30447FE1F}"/>
              </a:ext>
            </a:extLst>
          </p:cNvPr>
          <p:cNvSpPr/>
          <p:nvPr/>
        </p:nvSpPr>
        <p:spPr>
          <a:xfrm>
            <a:off x="10742106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22BCFC0F-A7CD-76AD-E362-3D21DE30D634}"/>
              </a:ext>
            </a:extLst>
          </p:cNvPr>
          <p:cNvSpPr/>
          <p:nvPr/>
        </p:nvSpPr>
        <p:spPr>
          <a:xfrm>
            <a:off x="12727495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258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8B7D2B-447F-9806-9AF0-39A7AE52097D}"/>
              </a:ext>
            </a:extLst>
          </p:cNvPr>
          <p:cNvSpPr/>
          <p:nvPr/>
        </p:nvSpPr>
        <p:spPr>
          <a:xfrm>
            <a:off x="747084" y="573058"/>
            <a:ext cx="22889831" cy="146839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EB7BE42-7B23-453C-17C6-7E35034DDCE1}"/>
              </a:ext>
            </a:extLst>
          </p:cNvPr>
          <p:cNvSpPr/>
          <p:nvPr/>
        </p:nvSpPr>
        <p:spPr>
          <a:xfrm>
            <a:off x="10122196" y="2937775"/>
            <a:ext cx="1351472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 simple problem is finding the minimum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52B65524-4FB5-C3D7-A881-27A7EEA1BF8F}"/>
                  </a:ext>
                </a:extLst>
              </p:cNvPr>
              <p:cNvSpPr/>
              <p:nvPr/>
            </p:nvSpPr>
            <p:spPr>
              <a:xfrm>
                <a:off x="747084" y="3946724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𝑚𝑖𝑛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[0]</m:t>
                    </m:r>
                  </m:oMath>
                </a14:m>
                <a:endParaRPr lang="en-US" sz="320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[1…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−1]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𝑚𝑖𝑛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min</m:t>
                        </m:r>
                      </m:fName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←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[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]</m:t>
                        </m:r>
                      </m:e>
                    </m:func>
                  </m:oMath>
                </a14:m>
                <a:endParaRPr lang="en-US" sz="3200" b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𝑚𝑖𝑛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52B65524-4FB5-C3D7-A881-27A7EEA1B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946724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6" b="-26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F1D03AD-8EB3-FBDA-7535-BDF66B39514E}"/>
              </a:ext>
            </a:extLst>
          </p:cNvPr>
          <p:cNvSpPr/>
          <p:nvPr/>
        </p:nvSpPr>
        <p:spPr>
          <a:xfrm>
            <a:off x="10122196" y="4599999"/>
            <a:ext cx="1351472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Focus on the number of comparisons made by the algorithm</a:t>
            </a:r>
          </a:p>
        </p:txBody>
      </p:sp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826F3CC3-3FE4-8846-B590-433667A2C01A}"/>
              </a:ext>
            </a:extLst>
          </p:cNvPr>
          <p:cNvSpPr/>
          <p:nvPr/>
        </p:nvSpPr>
        <p:spPr>
          <a:xfrm>
            <a:off x="10122196" y="6575103"/>
            <a:ext cx="13514719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many comparisons are made by this algorithm?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A3DD73B-DEB3-0B02-F956-69B4BE918EF5}"/>
                  </a:ext>
                </a:extLst>
              </p:cNvPr>
              <p:cNvSpPr/>
              <p:nvPr/>
            </p:nvSpPr>
            <p:spPr>
              <a:xfrm>
                <a:off x="14627886" y="944633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A3DD73B-DEB3-0B02-F956-69B4BE918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886" y="944633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9EF7321-B66D-A170-5A11-20D8283AF9B1}"/>
              </a:ext>
            </a:extLst>
          </p:cNvPr>
          <p:cNvSpPr/>
          <p:nvPr/>
        </p:nvSpPr>
        <p:spPr>
          <a:xfrm>
            <a:off x="747084" y="5088835"/>
            <a:ext cx="8593443" cy="55659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25168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12142920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AA3345E1-19C4-C26E-6716-8289120BD9BC}"/>
              </a:ext>
            </a:extLst>
          </p:cNvPr>
          <p:cNvSpPr/>
          <p:nvPr/>
        </p:nvSpPr>
        <p:spPr>
          <a:xfrm>
            <a:off x="24771284" y="2378468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9075873-E64E-5FBD-8E1F-E26DA3956AF9}"/>
              </a:ext>
            </a:extLst>
          </p:cNvPr>
          <p:cNvSpPr/>
          <p:nvPr/>
        </p:nvSpPr>
        <p:spPr>
          <a:xfrm>
            <a:off x="5361036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14BC705-3100-5B0D-4E5F-C56C70DC6E8D}"/>
              </a:ext>
            </a:extLst>
          </p:cNvPr>
          <p:cNvSpPr/>
          <p:nvPr/>
        </p:nvSpPr>
        <p:spPr>
          <a:xfrm>
            <a:off x="26756673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0C04C45B-9548-EDA1-81AF-EE38A3BF5E25}"/>
              </a:ext>
            </a:extLst>
          </p:cNvPr>
          <p:cNvSpPr/>
          <p:nvPr/>
        </p:nvSpPr>
        <p:spPr>
          <a:xfrm>
            <a:off x="7346425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53522950-2BF9-A633-88AC-F50A528D2C9C}"/>
              </a:ext>
            </a:extLst>
          </p:cNvPr>
          <p:cNvSpPr/>
          <p:nvPr/>
        </p:nvSpPr>
        <p:spPr>
          <a:xfrm>
            <a:off x="9331814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C497FAFA-B395-AA81-D065-40B5A301AC01}"/>
              </a:ext>
            </a:extLst>
          </p:cNvPr>
          <p:cNvSpPr/>
          <p:nvPr/>
        </p:nvSpPr>
        <p:spPr>
          <a:xfrm>
            <a:off x="28742062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2EAFA425-A8B7-18F6-5FF9-AC314F06C82E}"/>
              </a:ext>
            </a:extLst>
          </p:cNvPr>
          <p:cNvSpPr/>
          <p:nvPr/>
        </p:nvSpPr>
        <p:spPr>
          <a:xfrm>
            <a:off x="30727451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187DD6FE-1C5F-B993-06CD-61C28B170664}"/>
              </a:ext>
            </a:extLst>
          </p:cNvPr>
          <p:cNvSpPr/>
          <p:nvPr/>
        </p:nvSpPr>
        <p:spPr>
          <a:xfrm>
            <a:off x="32712839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9A48FF69-699C-7C4B-00E9-E6E6F103A4F8}"/>
              </a:ext>
            </a:extLst>
          </p:cNvPr>
          <p:cNvSpPr/>
          <p:nvPr/>
        </p:nvSpPr>
        <p:spPr>
          <a:xfrm>
            <a:off x="11317203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98C3F9B8-A33A-1431-E096-5BCFCC7D25FE}"/>
              </a:ext>
            </a:extLst>
          </p:cNvPr>
          <p:cNvSpPr/>
          <p:nvPr/>
        </p:nvSpPr>
        <p:spPr>
          <a:xfrm>
            <a:off x="13302592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40E670C-730C-339E-1B56-1EA30447FE1F}"/>
              </a:ext>
            </a:extLst>
          </p:cNvPr>
          <p:cNvSpPr/>
          <p:nvPr/>
        </p:nvSpPr>
        <p:spPr>
          <a:xfrm>
            <a:off x="15287981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22BCFC0F-A7CD-76AD-E362-3D21DE30D634}"/>
              </a:ext>
            </a:extLst>
          </p:cNvPr>
          <p:cNvSpPr/>
          <p:nvPr/>
        </p:nvSpPr>
        <p:spPr>
          <a:xfrm>
            <a:off x="17273370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586CF-02E4-16AC-B904-7B3F1F9611E6}"/>
              </a:ext>
            </a:extLst>
          </p:cNvPr>
          <p:cNvSpPr txBox="1"/>
          <p:nvPr/>
        </p:nvSpPr>
        <p:spPr>
          <a:xfrm>
            <a:off x="3054868" y="1752243"/>
            <a:ext cx="1665521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</a:rPr>
              <a:t>find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91722-68B5-B3F9-D8B3-9505FA9C712C}"/>
              </a:ext>
            </a:extLst>
          </p:cNvPr>
          <p:cNvSpPr txBox="1"/>
          <p:nvPr/>
        </p:nvSpPr>
        <p:spPr>
          <a:xfrm>
            <a:off x="4805021" y="15583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2F531F-711B-C15D-2D85-A48428FF6300}"/>
              </a:ext>
            </a:extLst>
          </p:cNvPr>
          <p:cNvSpPr txBox="1"/>
          <p:nvPr/>
        </p:nvSpPr>
        <p:spPr>
          <a:xfrm>
            <a:off x="18324516" y="1455660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73153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</p:spTree>
    <p:extLst>
      <p:ext uri="{BB962C8B-B14F-4D97-AF65-F5344CB8AC3E}">
        <p14:creationId xmlns:p14="http://schemas.microsoft.com/office/powerpoint/2010/main" val="373853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  <p:bldP spid="35" grpId="0" animBg="1"/>
      <p:bldP spid="36" grpId="0" animBg="1"/>
      <p:bldP spid="3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8614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1929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93959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85588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13586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8262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6601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03780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88550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783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535968" y="7920134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824581" y="7427072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6580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66018" y="856413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03780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88550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783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535968" y="7920134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824581" y="7427072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BC030A69-5BBC-C4FD-BBBB-2F9ED80DEE03}"/>
              </a:ext>
            </a:extLst>
          </p:cNvPr>
          <p:cNvSpPr/>
          <p:nvPr/>
        </p:nvSpPr>
        <p:spPr>
          <a:xfrm>
            <a:off x="351101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DBCBE6CB-D2AF-335B-BE7D-319F96057066}"/>
              </a:ext>
            </a:extLst>
          </p:cNvPr>
          <p:cNvSpPr/>
          <p:nvPr/>
        </p:nvSpPr>
        <p:spPr>
          <a:xfrm>
            <a:off x="48852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E8FED3EC-7FE2-14E0-E5DE-214FFD862E6C}"/>
              </a:ext>
            </a:extLst>
          </p:cNvPr>
          <p:cNvSpPr/>
          <p:nvPr/>
        </p:nvSpPr>
        <p:spPr>
          <a:xfrm>
            <a:off x="6378142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0A03E1C-387B-78FA-F3F3-00FC477832D8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76A92435-BFD1-FA9E-6193-0675A50E6C87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54E91D49-D44A-B683-D919-41B46A8810AA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3BE921D5-CE0A-C180-BF40-C8B17E612B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7965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66018" y="856413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03780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88550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783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535968" y="7920134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824581" y="7427072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BC030A69-5BBC-C4FD-BBBB-2F9ED80DEE03}"/>
              </a:ext>
            </a:extLst>
          </p:cNvPr>
          <p:cNvSpPr/>
          <p:nvPr/>
        </p:nvSpPr>
        <p:spPr>
          <a:xfrm>
            <a:off x="3503780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DBCBE6CB-D2AF-335B-BE7D-319F96057066}"/>
              </a:ext>
            </a:extLst>
          </p:cNvPr>
          <p:cNvSpPr/>
          <p:nvPr/>
        </p:nvSpPr>
        <p:spPr>
          <a:xfrm>
            <a:off x="4885508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E8FED3EC-7FE2-14E0-E5DE-214FFD862E6C}"/>
              </a:ext>
            </a:extLst>
          </p:cNvPr>
          <p:cNvSpPr/>
          <p:nvPr/>
        </p:nvSpPr>
        <p:spPr>
          <a:xfrm>
            <a:off x="6378375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0A03E1C-387B-78FA-F3F3-00FC477832D8}"/>
              </a:ext>
            </a:extLst>
          </p:cNvPr>
          <p:cNvSpPr/>
          <p:nvPr/>
        </p:nvSpPr>
        <p:spPr>
          <a:xfrm>
            <a:off x="7817066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76A92435-BFD1-FA9E-6193-0675A50E6C87}"/>
              </a:ext>
            </a:extLst>
          </p:cNvPr>
          <p:cNvSpPr/>
          <p:nvPr/>
        </p:nvSpPr>
        <p:spPr>
          <a:xfrm>
            <a:off x="15178802" y="967099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54E91D49-D44A-B683-D919-41B46A8810AA}"/>
              </a:ext>
            </a:extLst>
          </p:cNvPr>
          <p:cNvSpPr/>
          <p:nvPr/>
        </p:nvSpPr>
        <p:spPr>
          <a:xfrm>
            <a:off x="17105904" y="967099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3BE921D5-CE0A-C180-BF40-C8B17E612BC1}"/>
              </a:ext>
            </a:extLst>
          </p:cNvPr>
          <p:cNvSpPr/>
          <p:nvPr/>
        </p:nvSpPr>
        <p:spPr>
          <a:xfrm>
            <a:off x="19041292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20824581" y="860632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AAD040-DF77-CE44-5836-D31E62ABF920}"/>
              </a:ext>
            </a:extLst>
          </p:cNvPr>
          <p:cNvSpPr txBox="1"/>
          <p:nvPr/>
        </p:nvSpPr>
        <p:spPr>
          <a:xfrm>
            <a:off x="9479934" y="9163258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203660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66018" y="856413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03780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88550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783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535968" y="7920134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824581" y="7427072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BC030A69-5BBC-C4FD-BBBB-2F9ED80DEE03}"/>
              </a:ext>
            </a:extLst>
          </p:cNvPr>
          <p:cNvSpPr/>
          <p:nvPr/>
        </p:nvSpPr>
        <p:spPr>
          <a:xfrm>
            <a:off x="3503780" y="967099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DBCBE6CB-D2AF-335B-BE7D-319F96057066}"/>
              </a:ext>
            </a:extLst>
          </p:cNvPr>
          <p:cNvSpPr/>
          <p:nvPr/>
        </p:nvSpPr>
        <p:spPr>
          <a:xfrm>
            <a:off x="4885508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E8FED3EC-7FE2-14E0-E5DE-214FFD862E6C}"/>
              </a:ext>
            </a:extLst>
          </p:cNvPr>
          <p:cNvSpPr/>
          <p:nvPr/>
        </p:nvSpPr>
        <p:spPr>
          <a:xfrm>
            <a:off x="6378375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0A03E1C-387B-78FA-F3F3-00FC477832D8}"/>
              </a:ext>
            </a:extLst>
          </p:cNvPr>
          <p:cNvSpPr/>
          <p:nvPr/>
        </p:nvSpPr>
        <p:spPr>
          <a:xfrm>
            <a:off x="7817066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76A92435-BFD1-FA9E-6193-0675A50E6C87}"/>
              </a:ext>
            </a:extLst>
          </p:cNvPr>
          <p:cNvSpPr/>
          <p:nvPr/>
        </p:nvSpPr>
        <p:spPr>
          <a:xfrm>
            <a:off x="15178802" y="967099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54E91D49-D44A-B683-D919-41B46A8810AA}"/>
              </a:ext>
            </a:extLst>
          </p:cNvPr>
          <p:cNvSpPr/>
          <p:nvPr/>
        </p:nvSpPr>
        <p:spPr>
          <a:xfrm>
            <a:off x="17105904" y="967099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3BE921D5-CE0A-C180-BF40-C8B17E612BC1}"/>
              </a:ext>
            </a:extLst>
          </p:cNvPr>
          <p:cNvSpPr/>
          <p:nvPr/>
        </p:nvSpPr>
        <p:spPr>
          <a:xfrm>
            <a:off x="19041292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20824581" y="860632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AAD040-DF77-CE44-5836-D31E62ABF920}"/>
              </a:ext>
            </a:extLst>
          </p:cNvPr>
          <p:cNvSpPr txBox="1"/>
          <p:nvPr/>
        </p:nvSpPr>
        <p:spPr>
          <a:xfrm>
            <a:off x="9479934" y="9163258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88D969A-15F8-9DE8-5097-8B093ACBA5C2}"/>
              </a:ext>
            </a:extLst>
          </p:cNvPr>
          <p:cNvSpPr/>
          <p:nvPr/>
        </p:nvSpPr>
        <p:spPr>
          <a:xfrm>
            <a:off x="20847675" y="971318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4C01AC-E629-8B6D-BDA4-0126C983241A}"/>
              </a:ext>
            </a:extLst>
          </p:cNvPr>
          <p:cNvSpPr/>
          <p:nvPr/>
        </p:nvSpPr>
        <p:spPr>
          <a:xfrm>
            <a:off x="20847675" y="1089243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E5986AEC-08AA-1446-27DE-54F188AAA259}"/>
              </a:ext>
            </a:extLst>
          </p:cNvPr>
          <p:cNvSpPr/>
          <p:nvPr/>
        </p:nvSpPr>
        <p:spPr>
          <a:xfrm>
            <a:off x="4921202" y="1091553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5611865F-6E67-8231-9D17-325E8FD07DEF}"/>
              </a:ext>
            </a:extLst>
          </p:cNvPr>
          <p:cNvSpPr/>
          <p:nvPr/>
        </p:nvSpPr>
        <p:spPr>
          <a:xfrm>
            <a:off x="6414069" y="109155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9ADB0286-C41C-701D-194F-8AC2E0572089}"/>
              </a:ext>
            </a:extLst>
          </p:cNvPr>
          <p:cNvSpPr/>
          <p:nvPr/>
        </p:nvSpPr>
        <p:spPr>
          <a:xfrm>
            <a:off x="7852760" y="109155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DE4A7C8C-3FB4-3839-585A-DB5BB2639E1A}"/>
              </a:ext>
            </a:extLst>
          </p:cNvPr>
          <p:cNvSpPr/>
          <p:nvPr/>
        </p:nvSpPr>
        <p:spPr>
          <a:xfrm>
            <a:off x="15214496" y="109155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D02AF9AD-ECEE-A2BC-44EB-042F63825E60}"/>
              </a:ext>
            </a:extLst>
          </p:cNvPr>
          <p:cNvSpPr/>
          <p:nvPr/>
        </p:nvSpPr>
        <p:spPr>
          <a:xfrm>
            <a:off x="17141598" y="109155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2E7C567F-D553-B9E5-9224-1837A434DAE2}"/>
              </a:ext>
            </a:extLst>
          </p:cNvPr>
          <p:cNvSpPr/>
          <p:nvPr/>
        </p:nvSpPr>
        <p:spPr>
          <a:xfrm>
            <a:off x="19076986" y="109155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220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323456" y="2450749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1761218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198980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636742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074504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512266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4874002" y="2450749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6801104" y="2450749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8772186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231168" y="1943010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258566" y="430145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1761218" y="360890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198980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580708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073575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512266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4874002" y="360890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6801104" y="360890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8772186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231168" y="2964905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519781" y="2471843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BC030A69-5BBC-C4FD-BBBB-2F9ED80DEE03}"/>
              </a:ext>
            </a:extLst>
          </p:cNvPr>
          <p:cNvSpPr/>
          <p:nvPr/>
        </p:nvSpPr>
        <p:spPr>
          <a:xfrm>
            <a:off x="3198980" y="471576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DBCBE6CB-D2AF-335B-BE7D-319F96057066}"/>
              </a:ext>
            </a:extLst>
          </p:cNvPr>
          <p:cNvSpPr/>
          <p:nvPr/>
        </p:nvSpPr>
        <p:spPr>
          <a:xfrm>
            <a:off x="4580708" y="47157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E8FED3EC-7FE2-14E0-E5DE-214FFD862E6C}"/>
              </a:ext>
            </a:extLst>
          </p:cNvPr>
          <p:cNvSpPr/>
          <p:nvPr/>
        </p:nvSpPr>
        <p:spPr>
          <a:xfrm>
            <a:off x="6073575" y="47157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0A03E1C-387B-78FA-F3F3-00FC477832D8}"/>
              </a:ext>
            </a:extLst>
          </p:cNvPr>
          <p:cNvSpPr/>
          <p:nvPr/>
        </p:nvSpPr>
        <p:spPr>
          <a:xfrm>
            <a:off x="7512266" y="47157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76A92435-BFD1-FA9E-6193-0675A50E6C87}"/>
              </a:ext>
            </a:extLst>
          </p:cNvPr>
          <p:cNvSpPr/>
          <p:nvPr/>
        </p:nvSpPr>
        <p:spPr>
          <a:xfrm>
            <a:off x="14874002" y="471576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54E91D49-D44A-B683-D919-41B46A8810AA}"/>
              </a:ext>
            </a:extLst>
          </p:cNvPr>
          <p:cNvSpPr/>
          <p:nvPr/>
        </p:nvSpPr>
        <p:spPr>
          <a:xfrm>
            <a:off x="16801104" y="471576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3BE921D5-CE0A-C180-BF40-C8B17E612BC1}"/>
              </a:ext>
            </a:extLst>
          </p:cNvPr>
          <p:cNvSpPr/>
          <p:nvPr/>
        </p:nvSpPr>
        <p:spPr>
          <a:xfrm>
            <a:off x="18736492" y="47157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20519781" y="365109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AAD040-DF77-CE44-5836-D31E62ABF920}"/>
              </a:ext>
            </a:extLst>
          </p:cNvPr>
          <p:cNvSpPr txBox="1"/>
          <p:nvPr/>
        </p:nvSpPr>
        <p:spPr>
          <a:xfrm>
            <a:off x="9175134" y="420802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88D969A-15F8-9DE8-5097-8B093ACBA5C2}"/>
              </a:ext>
            </a:extLst>
          </p:cNvPr>
          <p:cNvSpPr/>
          <p:nvPr/>
        </p:nvSpPr>
        <p:spPr>
          <a:xfrm>
            <a:off x="20542875" y="475795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4C01AC-E629-8B6D-BDA4-0126C983241A}"/>
              </a:ext>
            </a:extLst>
          </p:cNvPr>
          <p:cNvSpPr/>
          <p:nvPr/>
        </p:nvSpPr>
        <p:spPr>
          <a:xfrm>
            <a:off x="20542875" y="5937209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E5986AEC-08AA-1446-27DE-54F188AAA259}"/>
              </a:ext>
            </a:extLst>
          </p:cNvPr>
          <p:cNvSpPr/>
          <p:nvPr/>
        </p:nvSpPr>
        <p:spPr>
          <a:xfrm>
            <a:off x="4616402" y="596030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5611865F-6E67-8231-9D17-325E8FD07DEF}"/>
              </a:ext>
            </a:extLst>
          </p:cNvPr>
          <p:cNvSpPr/>
          <p:nvPr/>
        </p:nvSpPr>
        <p:spPr>
          <a:xfrm>
            <a:off x="6109269" y="59603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9ADB0286-C41C-701D-194F-8AC2E0572089}"/>
              </a:ext>
            </a:extLst>
          </p:cNvPr>
          <p:cNvSpPr/>
          <p:nvPr/>
        </p:nvSpPr>
        <p:spPr>
          <a:xfrm>
            <a:off x="7547960" y="59603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DE4A7C8C-3FB4-3839-585A-DB5BB2639E1A}"/>
              </a:ext>
            </a:extLst>
          </p:cNvPr>
          <p:cNvSpPr/>
          <p:nvPr/>
        </p:nvSpPr>
        <p:spPr>
          <a:xfrm>
            <a:off x="14909696" y="596030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D02AF9AD-ECEE-A2BC-44EB-042F63825E60}"/>
              </a:ext>
            </a:extLst>
          </p:cNvPr>
          <p:cNvSpPr/>
          <p:nvPr/>
        </p:nvSpPr>
        <p:spPr>
          <a:xfrm>
            <a:off x="16836798" y="596030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2E7C567F-D553-B9E5-9224-1837A434DAE2}"/>
              </a:ext>
            </a:extLst>
          </p:cNvPr>
          <p:cNvSpPr/>
          <p:nvPr/>
        </p:nvSpPr>
        <p:spPr>
          <a:xfrm>
            <a:off x="18772186" y="59603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CDAAA01-C9E8-5AEE-F8BF-8B15F9FFC69B}"/>
              </a:ext>
            </a:extLst>
          </p:cNvPr>
          <p:cNvSpPr/>
          <p:nvPr/>
        </p:nvSpPr>
        <p:spPr>
          <a:xfrm>
            <a:off x="20507181" y="944676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693C314-46A3-008F-5458-CACFDF7EF721}"/>
              </a:ext>
            </a:extLst>
          </p:cNvPr>
          <p:cNvSpPr/>
          <p:nvPr/>
        </p:nvSpPr>
        <p:spPr>
          <a:xfrm>
            <a:off x="14874002" y="9469867"/>
            <a:ext cx="155308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FD8E186C-4AA3-A16F-825B-88E4FC4D9F1E}"/>
              </a:ext>
            </a:extLst>
          </p:cNvPr>
          <p:cNvSpPr/>
          <p:nvPr/>
        </p:nvSpPr>
        <p:spPr>
          <a:xfrm>
            <a:off x="16801104" y="946986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7E9C452-3F4E-7B8A-0041-E3C414418899}"/>
              </a:ext>
            </a:extLst>
          </p:cNvPr>
          <p:cNvSpPr/>
          <p:nvPr/>
        </p:nvSpPr>
        <p:spPr>
          <a:xfrm>
            <a:off x="18736492" y="946986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008D93-C47B-1599-3D48-A99F54D285A0}"/>
              </a:ext>
            </a:extLst>
          </p:cNvPr>
          <p:cNvSpPr txBox="1"/>
          <p:nvPr/>
        </p:nvSpPr>
        <p:spPr>
          <a:xfrm rot="16200000">
            <a:off x="20902540" y="7595280"/>
            <a:ext cx="150522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46BC252-A62C-8FE1-7466-240AA0067DB3}"/>
              </a:ext>
            </a:extLst>
          </p:cNvPr>
          <p:cNvSpPr/>
          <p:nvPr/>
        </p:nvSpPr>
        <p:spPr>
          <a:xfrm>
            <a:off x="20542875" y="10702069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48D06CED-68D9-453B-057C-3E94BF806A5E}"/>
              </a:ext>
            </a:extLst>
          </p:cNvPr>
          <p:cNvSpPr/>
          <p:nvPr/>
        </p:nvSpPr>
        <p:spPr>
          <a:xfrm>
            <a:off x="16836798" y="10725168"/>
            <a:ext cx="159706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1">
            <a:extLst>
              <a:ext uri="{FF2B5EF4-FFF2-40B4-BE49-F238E27FC236}">
                <a16:creationId xmlns:a16="http://schemas.microsoft.com/office/drawing/2014/main" id="{F8EC8747-C2AA-45A4-31D6-16E4103CB8DE}"/>
              </a:ext>
            </a:extLst>
          </p:cNvPr>
          <p:cNvSpPr/>
          <p:nvPr/>
        </p:nvSpPr>
        <p:spPr>
          <a:xfrm>
            <a:off x="18772186" y="107251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AF4B9F6-8D5F-9346-4AF3-4EAD63795379}"/>
              </a:ext>
            </a:extLst>
          </p:cNvPr>
          <p:cNvSpPr/>
          <p:nvPr/>
        </p:nvSpPr>
        <p:spPr>
          <a:xfrm>
            <a:off x="20650385" y="1203510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9" name="!!star1">
            <a:extLst>
              <a:ext uri="{FF2B5EF4-FFF2-40B4-BE49-F238E27FC236}">
                <a16:creationId xmlns:a16="http://schemas.microsoft.com/office/drawing/2014/main" id="{4181A541-3B3A-393E-7952-86D663E575F7}"/>
              </a:ext>
            </a:extLst>
          </p:cNvPr>
          <p:cNvSpPr/>
          <p:nvPr/>
        </p:nvSpPr>
        <p:spPr>
          <a:xfrm>
            <a:off x="18879696" y="1205820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5508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53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975360" y="491105"/>
            <a:ext cx="22930067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Worst case running time of Find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975360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5523621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88D969A-15F8-9DE8-5097-8B093ACBA5C2}"/>
              </a:ext>
            </a:extLst>
          </p:cNvPr>
          <p:cNvSpPr/>
          <p:nvPr/>
        </p:nvSpPr>
        <p:spPr>
          <a:xfrm>
            <a:off x="10071882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4C01AC-E629-8B6D-BDA4-0126C983241A}"/>
              </a:ext>
            </a:extLst>
          </p:cNvPr>
          <p:cNvSpPr/>
          <p:nvPr/>
        </p:nvSpPr>
        <p:spPr>
          <a:xfrm>
            <a:off x="14380178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E6C4B0-5EA0-CFA5-BAB6-A4D25E47A37F}"/>
              </a:ext>
            </a:extLst>
          </p:cNvPr>
          <p:cNvSpPr txBox="1"/>
          <p:nvPr/>
        </p:nvSpPr>
        <p:spPr>
          <a:xfrm rot="10800000">
            <a:off x="18860379" y="2585156"/>
            <a:ext cx="150522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…….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D726DE5-0E67-9CA8-E663-8871061C21FA}"/>
              </a:ext>
            </a:extLst>
          </p:cNvPr>
          <p:cNvSpPr/>
          <p:nvPr/>
        </p:nvSpPr>
        <p:spPr>
          <a:xfrm>
            <a:off x="5523621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143F8A3-6B47-965D-660A-7C9759B7C02B}"/>
              </a:ext>
            </a:extLst>
          </p:cNvPr>
          <p:cNvSpPr/>
          <p:nvPr/>
        </p:nvSpPr>
        <p:spPr>
          <a:xfrm>
            <a:off x="10071882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5E061EB-39B9-C85C-301C-28970C40710D}"/>
              </a:ext>
            </a:extLst>
          </p:cNvPr>
          <p:cNvSpPr/>
          <p:nvPr/>
        </p:nvSpPr>
        <p:spPr>
          <a:xfrm>
            <a:off x="14380178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4" name="Plus 53">
            <a:extLst>
              <a:ext uri="{FF2B5EF4-FFF2-40B4-BE49-F238E27FC236}">
                <a16:creationId xmlns:a16="http://schemas.microsoft.com/office/drawing/2014/main" id="{CEE8E4C2-6932-9089-9673-556B14CBA93B}"/>
              </a:ext>
            </a:extLst>
          </p:cNvPr>
          <p:cNvSpPr/>
          <p:nvPr/>
        </p:nvSpPr>
        <p:spPr>
          <a:xfrm>
            <a:off x="4408985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Plus 54">
            <a:extLst>
              <a:ext uri="{FF2B5EF4-FFF2-40B4-BE49-F238E27FC236}">
                <a16:creationId xmlns:a16="http://schemas.microsoft.com/office/drawing/2014/main" id="{184EDA8B-BB99-205A-E5B1-F4CC66ABE629}"/>
              </a:ext>
            </a:extLst>
          </p:cNvPr>
          <p:cNvSpPr/>
          <p:nvPr/>
        </p:nvSpPr>
        <p:spPr>
          <a:xfrm>
            <a:off x="8887390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Plus 55">
            <a:extLst>
              <a:ext uri="{FF2B5EF4-FFF2-40B4-BE49-F238E27FC236}">
                <a16:creationId xmlns:a16="http://schemas.microsoft.com/office/drawing/2014/main" id="{E121BCC3-11F1-E73D-6D58-A8F435576EC1}"/>
              </a:ext>
            </a:extLst>
          </p:cNvPr>
          <p:cNvSpPr/>
          <p:nvPr/>
        </p:nvSpPr>
        <p:spPr>
          <a:xfrm>
            <a:off x="13265542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Plus 56">
            <a:extLst>
              <a:ext uri="{FF2B5EF4-FFF2-40B4-BE49-F238E27FC236}">
                <a16:creationId xmlns:a16="http://schemas.microsoft.com/office/drawing/2014/main" id="{ACA2D5BC-2EBC-AC09-9FC7-8716F1F345BA}"/>
              </a:ext>
            </a:extLst>
          </p:cNvPr>
          <p:cNvSpPr/>
          <p:nvPr/>
        </p:nvSpPr>
        <p:spPr>
          <a:xfrm>
            <a:off x="17389138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Plus 57">
            <a:extLst>
              <a:ext uri="{FF2B5EF4-FFF2-40B4-BE49-F238E27FC236}">
                <a16:creationId xmlns:a16="http://schemas.microsoft.com/office/drawing/2014/main" id="{DC52FF42-51B9-C3B1-D4D5-E1A7117D4FE4}"/>
              </a:ext>
            </a:extLst>
          </p:cNvPr>
          <p:cNvSpPr/>
          <p:nvPr/>
        </p:nvSpPr>
        <p:spPr>
          <a:xfrm>
            <a:off x="4408985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Plus 58">
            <a:extLst>
              <a:ext uri="{FF2B5EF4-FFF2-40B4-BE49-F238E27FC236}">
                <a16:creationId xmlns:a16="http://schemas.microsoft.com/office/drawing/2014/main" id="{BD520995-8DA1-CD6C-2DBE-15755BAB08D4}"/>
              </a:ext>
            </a:extLst>
          </p:cNvPr>
          <p:cNvSpPr/>
          <p:nvPr/>
        </p:nvSpPr>
        <p:spPr>
          <a:xfrm>
            <a:off x="8859421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Plus 59">
            <a:extLst>
              <a:ext uri="{FF2B5EF4-FFF2-40B4-BE49-F238E27FC236}">
                <a16:creationId xmlns:a16="http://schemas.microsoft.com/office/drawing/2014/main" id="{3469C697-FD7B-A4AA-CD8B-39934AE9AB18}"/>
              </a:ext>
            </a:extLst>
          </p:cNvPr>
          <p:cNvSpPr/>
          <p:nvPr/>
        </p:nvSpPr>
        <p:spPr>
          <a:xfrm>
            <a:off x="13260770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0234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975360" y="491105"/>
            <a:ext cx="22930067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Worst case running time of Find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975360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5523621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88D969A-15F8-9DE8-5097-8B093ACBA5C2}"/>
              </a:ext>
            </a:extLst>
          </p:cNvPr>
          <p:cNvSpPr/>
          <p:nvPr/>
        </p:nvSpPr>
        <p:spPr>
          <a:xfrm>
            <a:off x="10071882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4C01AC-E629-8B6D-BDA4-0126C983241A}"/>
              </a:ext>
            </a:extLst>
          </p:cNvPr>
          <p:cNvSpPr/>
          <p:nvPr/>
        </p:nvSpPr>
        <p:spPr>
          <a:xfrm>
            <a:off x="14380178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E6C4B0-5EA0-CFA5-BAB6-A4D25E47A37F}"/>
              </a:ext>
            </a:extLst>
          </p:cNvPr>
          <p:cNvSpPr txBox="1"/>
          <p:nvPr/>
        </p:nvSpPr>
        <p:spPr>
          <a:xfrm rot="10800000">
            <a:off x="18860379" y="2585156"/>
            <a:ext cx="150522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…….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D726DE5-0E67-9CA8-E663-8871061C21FA}"/>
              </a:ext>
            </a:extLst>
          </p:cNvPr>
          <p:cNvSpPr/>
          <p:nvPr/>
        </p:nvSpPr>
        <p:spPr>
          <a:xfrm>
            <a:off x="5523621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143F8A3-6B47-965D-660A-7C9759B7C02B}"/>
              </a:ext>
            </a:extLst>
          </p:cNvPr>
          <p:cNvSpPr/>
          <p:nvPr/>
        </p:nvSpPr>
        <p:spPr>
          <a:xfrm>
            <a:off x="10071882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5E061EB-39B9-C85C-301C-28970C40710D}"/>
              </a:ext>
            </a:extLst>
          </p:cNvPr>
          <p:cNvSpPr/>
          <p:nvPr/>
        </p:nvSpPr>
        <p:spPr>
          <a:xfrm>
            <a:off x="14380178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4" name="Plus 53">
            <a:extLst>
              <a:ext uri="{FF2B5EF4-FFF2-40B4-BE49-F238E27FC236}">
                <a16:creationId xmlns:a16="http://schemas.microsoft.com/office/drawing/2014/main" id="{CEE8E4C2-6932-9089-9673-556B14CBA93B}"/>
              </a:ext>
            </a:extLst>
          </p:cNvPr>
          <p:cNvSpPr/>
          <p:nvPr/>
        </p:nvSpPr>
        <p:spPr>
          <a:xfrm>
            <a:off x="4408985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Plus 54">
            <a:extLst>
              <a:ext uri="{FF2B5EF4-FFF2-40B4-BE49-F238E27FC236}">
                <a16:creationId xmlns:a16="http://schemas.microsoft.com/office/drawing/2014/main" id="{184EDA8B-BB99-205A-E5B1-F4CC66ABE629}"/>
              </a:ext>
            </a:extLst>
          </p:cNvPr>
          <p:cNvSpPr/>
          <p:nvPr/>
        </p:nvSpPr>
        <p:spPr>
          <a:xfrm>
            <a:off x="8887390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Plus 55">
            <a:extLst>
              <a:ext uri="{FF2B5EF4-FFF2-40B4-BE49-F238E27FC236}">
                <a16:creationId xmlns:a16="http://schemas.microsoft.com/office/drawing/2014/main" id="{E121BCC3-11F1-E73D-6D58-A8F435576EC1}"/>
              </a:ext>
            </a:extLst>
          </p:cNvPr>
          <p:cNvSpPr/>
          <p:nvPr/>
        </p:nvSpPr>
        <p:spPr>
          <a:xfrm>
            <a:off x="13265542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Plus 56">
            <a:extLst>
              <a:ext uri="{FF2B5EF4-FFF2-40B4-BE49-F238E27FC236}">
                <a16:creationId xmlns:a16="http://schemas.microsoft.com/office/drawing/2014/main" id="{ACA2D5BC-2EBC-AC09-9FC7-8716F1F345BA}"/>
              </a:ext>
            </a:extLst>
          </p:cNvPr>
          <p:cNvSpPr/>
          <p:nvPr/>
        </p:nvSpPr>
        <p:spPr>
          <a:xfrm>
            <a:off x="17389138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Plus 57">
            <a:extLst>
              <a:ext uri="{FF2B5EF4-FFF2-40B4-BE49-F238E27FC236}">
                <a16:creationId xmlns:a16="http://schemas.microsoft.com/office/drawing/2014/main" id="{DC52FF42-51B9-C3B1-D4D5-E1A7117D4FE4}"/>
              </a:ext>
            </a:extLst>
          </p:cNvPr>
          <p:cNvSpPr/>
          <p:nvPr/>
        </p:nvSpPr>
        <p:spPr>
          <a:xfrm>
            <a:off x="4408985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Plus 58">
            <a:extLst>
              <a:ext uri="{FF2B5EF4-FFF2-40B4-BE49-F238E27FC236}">
                <a16:creationId xmlns:a16="http://schemas.microsoft.com/office/drawing/2014/main" id="{BD520995-8DA1-CD6C-2DBE-15755BAB08D4}"/>
              </a:ext>
            </a:extLst>
          </p:cNvPr>
          <p:cNvSpPr/>
          <p:nvPr/>
        </p:nvSpPr>
        <p:spPr>
          <a:xfrm>
            <a:off x="8859421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Plus 59">
            <a:extLst>
              <a:ext uri="{FF2B5EF4-FFF2-40B4-BE49-F238E27FC236}">
                <a16:creationId xmlns:a16="http://schemas.microsoft.com/office/drawing/2014/main" id="{3469C697-FD7B-A4AA-CD8B-39934AE9AB18}"/>
              </a:ext>
            </a:extLst>
          </p:cNvPr>
          <p:cNvSpPr/>
          <p:nvPr/>
        </p:nvSpPr>
        <p:spPr>
          <a:xfrm>
            <a:off x="13260770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6CED8719-1394-9D0B-4DE7-3EFC43C89775}"/>
              </a:ext>
            </a:extLst>
          </p:cNvPr>
          <p:cNvSpPr/>
          <p:nvPr/>
        </p:nvSpPr>
        <p:spPr>
          <a:xfrm>
            <a:off x="4408985" y="6252368"/>
            <a:ext cx="914400" cy="121126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CCC31A5-28EF-3086-891F-E3067E8DA82D}"/>
                  </a:ext>
                </a:extLst>
              </p:cNvPr>
              <p:cNvSpPr/>
              <p:nvPr/>
            </p:nvSpPr>
            <p:spPr>
              <a:xfrm>
                <a:off x="6326508" y="6355986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sSup>
                        <m:s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CCC31A5-28EF-3086-891F-E3067E8DA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08" y="6355986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64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8B7D2B-447F-9806-9AF0-39A7AE52097D}"/>
              </a:ext>
            </a:extLst>
          </p:cNvPr>
          <p:cNvSpPr/>
          <p:nvPr/>
        </p:nvSpPr>
        <p:spPr>
          <a:xfrm>
            <a:off x="747084" y="573058"/>
            <a:ext cx="22889831" cy="146839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EB7BE42-7B23-453C-17C6-7E35034DDCE1}"/>
                  </a:ext>
                </a:extLst>
              </p:cNvPr>
              <p:cNvSpPr/>
              <p:nvPr/>
            </p:nvSpPr>
            <p:spPr>
              <a:xfrm>
                <a:off x="747084" y="2937775"/>
                <a:ext cx="22889832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Finding the minimum takes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comparisons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EB7BE42-7B23-453C-17C6-7E35034DD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2937775"/>
                <a:ext cx="22889832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672269F6-F67E-37E5-FB69-38FF55A721F3}"/>
              </a:ext>
            </a:extLst>
          </p:cNvPr>
          <p:cNvSpPr/>
          <p:nvPr/>
        </p:nvSpPr>
        <p:spPr>
          <a:xfrm>
            <a:off x="747083" y="5052524"/>
            <a:ext cx="228898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many comparisons are required to find the second minimum?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E38A38C-7358-7025-71DE-A05261EC291E}"/>
                  </a:ext>
                </a:extLst>
              </p:cNvPr>
              <p:cNvSpPr/>
              <p:nvPr/>
            </p:nvSpPr>
            <p:spPr>
              <a:xfrm>
                <a:off x="747083" y="7853561"/>
                <a:ext cx="22889832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sym typeface="Chalkduster"/>
                  </a:rPr>
                  <a:t>Schreier (1932) showed that second minimum can be found 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Chalkduster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Chalkduster"/>
                      </a:rPr>
                      <m:t>+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Chalkduste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Chalkduster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Chalkduster"/>
                          </a:rPr>
                          <m:t>𝑛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Chalkduster"/>
                      </a:rPr>
                      <m:t>−2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comparison</a:t>
                </a: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E38A38C-7358-7025-71DE-A05261EC2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7853561"/>
                <a:ext cx="22889832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571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3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3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best case running time of this algorithm?</a:t>
            </a:r>
            <a:endParaRPr sz="4000" dirty="0"/>
          </a:p>
        </p:txBody>
      </p:sp>
      <p:sp>
        <p:nvSpPr>
          <p:cNvPr id="6" name="!!box">
            <a:extLst>
              <a:ext uri="{FF2B5EF4-FFF2-40B4-BE49-F238E27FC236}">
                <a16:creationId xmlns:a16="http://schemas.microsoft.com/office/drawing/2014/main" id="{C716575A-17EC-6847-9926-B5C67E0C4C99}"/>
              </a:ext>
            </a:extLst>
          </p:cNvPr>
          <p:cNvSpPr/>
          <p:nvPr/>
        </p:nvSpPr>
        <p:spPr>
          <a:xfrm>
            <a:off x="605612" y="7917140"/>
            <a:ext cx="22930067" cy="34712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Pivot magically land in the middle of the array every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Then, this algorithm roughly behaves like a binary search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And the running time is O(n)  and 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</a:rPr>
              <a:t>not log 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557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3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3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choose the pivot wisely such that it approximately lands in the middle of the array?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719349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2056482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3494244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4932006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6369768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807530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9245292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10683054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2120816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13558578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14996340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16434102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17871864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309626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20747388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22185150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2056482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3494244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4932006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6369768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7807530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9245292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10683054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12120816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13558578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14996340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16434102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17871864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19309626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20747388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22185150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2056482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94244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4932006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6369768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7807530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9245292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0683054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12120816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13558578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14996340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16434102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17871864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19309626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20747388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22185150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5869920" y="8148894"/>
            <a:ext cx="8338959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6845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2015842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3453604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4891366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6329128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766890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2015842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3453604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4891366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329128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7766890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2015842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3453604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4891366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6329128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7766890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2015842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3453604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4891366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6329128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7766890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45292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3383054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820816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625857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7696340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1945292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3383054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4820816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6258578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7696340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1945292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383054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4820816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6258578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7696340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1945292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3383054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4820816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6258578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7696340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2015842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3453604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4891366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329128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7766890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4796180" y="525680"/>
            <a:ext cx="8338959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175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4796180" y="525680"/>
            <a:ext cx="8338959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7273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4796180" y="525680"/>
            <a:ext cx="8338959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middle column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3358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2700000" y="525680"/>
            <a:ext cx="10435139" cy="335544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middle column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at the median of this column</a:t>
            </a:r>
          </a:p>
        </p:txBody>
      </p:sp>
    </p:spTree>
    <p:extLst>
      <p:ext uri="{BB962C8B-B14F-4D97-AF65-F5344CB8AC3E}">
        <p14:creationId xmlns:p14="http://schemas.microsoft.com/office/powerpoint/2010/main" val="320433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2700000" y="525680"/>
            <a:ext cx="10435139" cy="335544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middle column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at the median of this column</a:t>
            </a:r>
          </a:p>
        </p:txBody>
      </p:sp>
      <p:sp>
        <p:nvSpPr>
          <p:cNvPr id="3" name="!!box2">
            <a:extLst>
              <a:ext uri="{FF2B5EF4-FFF2-40B4-BE49-F238E27FC236}">
                <a16:creationId xmlns:a16="http://schemas.microsoft.com/office/drawing/2014/main" id="{1FE0F7D2-F7F8-6823-8F51-E31B5CE388ED}"/>
              </a:ext>
            </a:extLst>
          </p:cNvPr>
          <p:cNvSpPr/>
          <p:nvPr/>
        </p:nvSpPr>
        <p:spPr>
          <a:xfrm>
            <a:off x="12700001" y="4559257"/>
            <a:ext cx="10435138" cy="112952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24 is the median of medians (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19" name="Candy: A problem on leetcode">
            <a:extLst>
              <a:ext uri="{FF2B5EF4-FFF2-40B4-BE49-F238E27FC236}">
                <a16:creationId xmlns:a16="http://schemas.microsoft.com/office/drawing/2014/main" id="{EC4A844A-B474-4419-1CE9-521903643B35}"/>
              </a:ext>
            </a:extLst>
          </p:cNvPr>
          <p:cNvSpPr/>
          <p:nvPr/>
        </p:nvSpPr>
        <p:spPr>
          <a:xfrm>
            <a:off x="12700001" y="6087365"/>
            <a:ext cx="10435138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If we choose 24 as our pivot, where will it </a:t>
            </a:r>
            <a:r>
              <a:rPr lang="en-US" sz="4000"/>
              <a:t>land after partition?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37261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2700000" y="525680"/>
            <a:ext cx="10435139" cy="335544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middle column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at the median of this column</a:t>
            </a:r>
          </a:p>
        </p:txBody>
      </p:sp>
      <p:sp>
        <p:nvSpPr>
          <p:cNvPr id="3" name="!!box2">
            <a:extLst>
              <a:ext uri="{FF2B5EF4-FFF2-40B4-BE49-F238E27FC236}">
                <a16:creationId xmlns:a16="http://schemas.microsoft.com/office/drawing/2014/main" id="{1FE0F7D2-F7F8-6823-8F51-E31B5CE388ED}"/>
              </a:ext>
            </a:extLst>
          </p:cNvPr>
          <p:cNvSpPr/>
          <p:nvPr/>
        </p:nvSpPr>
        <p:spPr>
          <a:xfrm>
            <a:off x="12700001" y="4559257"/>
            <a:ext cx="10435138" cy="112952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24 is the median of medians (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19" name="Candy: A problem on leetcode">
            <a:extLst>
              <a:ext uri="{FF2B5EF4-FFF2-40B4-BE49-F238E27FC236}">
                <a16:creationId xmlns:a16="http://schemas.microsoft.com/office/drawing/2014/main" id="{EC4A844A-B474-4419-1CE9-521903643B35}"/>
              </a:ext>
            </a:extLst>
          </p:cNvPr>
          <p:cNvSpPr/>
          <p:nvPr/>
        </p:nvSpPr>
        <p:spPr>
          <a:xfrm>
            <a:off x="12700001" y="6087365"/>
            <a:ext cx="10435138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If we choose 24 as our pivot, where will it </a:t>
            </a:r>
            <a:r>
              <a:rPr lang="en-US" sz="4000"/>
              <a:t>land after partition?</a:t>
            </a:r>
            <a:endParaRPr sz="4000" dirty="0"/>
          </a:p>
        </p:txBody>
      </p:sp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00001" y="8829090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552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99393" y="463718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2" name="Candy: A problem on leetcode">
            <a:extLst>
              <a:ext uri="{FF2B5EF4-FFF2-40B4-BE49-F238E27FC236}">
                <a16:creationId xmlns:a16="http://schemas.microsoft.com/office/drawing/2014/main" id="{15350DCF-C78C-A7F6-52BF-55BB6C9FD0BB}"/>
              </a:ext>
            </a:extLst>
          </p:cNvPr>
          <p:cNvSpPr/>
          <p:nvPr/>
        </p:nvSpPr>
        <p:spPr>
          <a:xfrm>
            <a:off x="12799393" y="2386877"/>
            <a:ext cx="10435138" cy="10800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groups are there?</a:t>
            </a:r>
            <a:endParaRPr sz="4000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94F0DBA-98FD-5426-E7B6-DEDF07FD7818}"/>
              </a:ext>
            </a:extLst>
          </p:cNvPr>
          <p:cNvSpPr/>
          <p:nvPr/>
        </p:nvSpPr>
        <p:spPr>
          <a:xfrm>
            <a:off x="16014694" y="389830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n/5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Candy: A problem on leetcode">
            <a:extLst>
              <a:ext uri="{FF2B5EF4-FFF2-40B4-BE49-F238E27FC236}">
                <a16:creationId xmlns:a16="http://schemas.microsoft.com/office/drawing/2014/main" id="{2386C0C1-2E3A-AD05-EAE4-3E58C8F22998}"/>
              </a:ext>
            </a:extLst>
          </p:cNvPr>
          <p:cNvSpPr/>
          <p:nvPr/>
        </p:nvSpPr>
        <p:spPr>
          <a:xfrm>
            <a:off x="12799393" y="5148776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medians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88D78A8-6CAC-8229-3DC1-6FB6BBA641D9}"/>
                  </a:ext>
                </a:extLst>
              </p:cNvPr>
              <p:cNvSpPr/>
              <p:nvPr/>
            </p:nvSpPr>
            <p:spPr>
              <a:xfrm>
                <a:off x="16032451" y="7701830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88D78A8-6CAC-8229-3DC1-6FB6BBA64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451" y="7701830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ndy: A problem on leetcode">
            <a:extLst>
              <a:ext uri="{FF2B5EF4-FFF2-40B4-BE49-F238E27FC236}">
                <a16:creationId xmlns:a16="http://schemas.microsoft.com/office/drawing/2014/main" id="{6967BE45-9C49-4AC8-F4A8-88B6B35C42DB}"/>
              </a:ext>
            </a:extLst>
          </p:cNvPr>
          <p:cNvSpPr/>
          <p:nvPr/>
        </p:nvSpPr>
        <p:spPr>
          <a:xfrm>
            <a:off x="12799393" y="9034277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66E204-7697-B319-C79E-06324C171E5B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3CD0645-6A24-3613-3542-966F66BCB8C0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1" name="!!star1">
            <a:extLst>
              <a:ext uri="{FF2B5EF4-FFF2-40B4-BE49-F238E27FC236}">
                <a16:creationId xmlns:a16="http://schemas.microsoft.com/office/drawing/2014/main" id="{5F9F5065-2A45-2CAE-F67D-57DE184361E4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57" name="!!star1">
            <a:extLst>
              <a:ext uri="{FF2B5EF4-FFF2-40B4-BE49-F238E27FC236}">
                <a16:creationId xmlns:a16="http://schemas.microsoft.com/office/drawing/2014/main" id="{98B4EDD2-7CD1-E020-BE6B-7BD8653C5AC3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1">
            <a:extLst>
              <a:ext uri="{FF2B5EF4-FFF2-40B4-BE49-F238E27FC236}">
                <a16:creationId xmlns:a16="http://schemas.microsoft.com/office/drawing/2014/main" id="{02F9A9F8-1432-D0C9-990F-4831F17CF679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59" name="!!star1">
            <a:extLst>
              <a:ext uri="{FF2B5EF4-FFF2-40B4-BE49-F238E27FC236}">
                <a16:creationId xmlns:a16="http://schemas.microsoft.com/office/drawing/2014/main" id="{8C9392F7-D81E-8586-6440-D89429DC26ED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1">
            <a:extLst>
              <a:ext uri="{FF2B5EF4-FFF2-40B4-BE49-F238E27FC236}">
                <a16:creationId xmlns:a16="http://schemas.microsoft.com/office/drawing/2014/main" id="{13BAE23A-F80E-2249-DEDA-3B1BFC724E79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star1">
            <a:extLst>
              <a:ext uri="{FF2B5EF4-FFF2-40B4-BE49-F238E27FC236}">
                <a16:creationId xmlns:a16="http://schemas.microsoft.com/office/drawing/2014/main" id="{C1C51748-E62A-8F83-79C9-9D3F93E38963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star1">
            <a:extLst>
              <a:ext uri="{FF2B5EF4-FFF2-40B4-BE49-F238E27FC236}">
                <a16:creationId xmlns:a16="http://schemas.microsoft.com/office/drawing/2014/main" id="{B26F5073-7BB7-871F-E375-402812578111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63" name="!!star1">
            <a:extLst>
              <a:ext uri="{FF2B5EF4-FFF2-40B4-BE49-F238E27FC236}">
                <a16:creationId xmlns:a16="http://schemas.microsoft.com/office/drawing/2014/main" id="{0D5805F8-2F0F-DA5E-F767-9DD08C7F085A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!!star1">
            <a:extLst>
              <a:ext uri="{FF2B5EF4-FFF2-40B4-BE49-F238E27FC236}">
                <a16:creationId xmlns:a16="http://schemas.microsoft.com/office/drawing/2014/main" id="{B79541BD-0F6F-A75A-E87B-D28E3C319AD8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star1">
            <a:extLst>
              <a:ext uri="{FF2B5EF4-FFF2-40B4-BE49-F238E27FC236}">
                <a16:creationId xmlns:a16="http://schemas.microsoft.com/office/drawing/2014/main" id="{C0581104-710E-AE2C-F178-90ADB0377ABF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star1">
            <a:extLst>
              <a:ext uri="{FF2B5EF4-FFF2-40B4-BE49-F238E27FC236}">
                <a16:creationId xmlns:a16="http://schemas.microsoft.com/office/drawing/2014/main" id="{B186151C-81F1-D915-8F07-FD41857B6664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star1">
            <a:extLst>
              <a:ext uri="{FF2B5EF4-FFF2-40B4-BE49-F238E27FC236}">
                <a16:creationId xmlns:a16="http://schemas.microsoft.com/office/drawing/2014/main" id="{10228479-768B-423B-02EB-4F54FD4760CE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!!star1">
            <a:extLst>
              <a:ext uri="{FF2B5EF4-FFF2-40B4-BE49-F238E27FC236}">
                <a16:creationId xmlns:a16="http://schemas.microsoft.com/office/drawing/2014/main" id="{BFDE78D8-5BDC-E3C5-41F8-70781E305749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!!star1">
            <a:extLst>
              <a:ext uri="{FF2B5EF4-FFF2-40B4-BE49-F238E27FC236}">
                <a16:creationId xmlns:a16="http://schemas.microsoft.com/office/drawing/2014/main" id="{4EA0D8B3-C972-F941-EDDB-A44161256E40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F1102382-027E-5203-6C24-5813BF5D8F2E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1">
            <a:extLst>
              <a:ext uri="{FF2B5EF4-FFF2-40B4-BE49-F238E27FC236}">
                <a16:creationId xmlns:a16="http://schemas.microsoft.com/office/drawing/2014/main" id="{4C16D7EE-DC8A-79AE-9F10-48A45501D154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72" name="!!star1">
            <a:extLst>
              <a:ext uri="{FF2B5EF4-FFF2-40B4-BE49-F238E27FC236}">
                <a16:creationId xmlns:a16="http://schemas.microsoft.com/office/drawing/2014/main" id="{D403C4C8-5740-79E9-976D-F9CC58AEC347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3" name="!!star1">
            <a:extLst>
              <a:ext uri="{FF2B5EF4-FFF2-40B4-BE49-F238E27FC236}">
                <a16:creationId xmlns:a16="http://schemas.microsoft.com/office/drawing/2014/main" id="{B7C39468-D35E-5E27-531D-B2FD6E23A238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!!star1">
            <a:extLst>
              <a:ext uri="{FF2B5EF4-FFF2-40B4-BE49-F238E27FC236}">
                <a16:creationId xmlns:a16="http://schemas.microsoft.com/office/drawing/2014/main" id="{4870569D-106D-F3A2-2289-7735C5ADD37E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75" name="!!star1">
            <a:extLst>
              <a:ext uri="{FF2B5EF4-FFF2-40B4-BE49-F238E27FC236}">
                <a16:creationId xmlns:a16="http://schemas.microsoft.com/office/drawing/2014/main" id="{F699235E-F527-9707-9358-809B2FE003ED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6" name="!!star1">
            <a:extLst>
              <a:ext uri="{FF2B5EF4-FFF2-40B4-BE49-F238E27FC236}">
                <a16:creationId xmlns:a16="http://schemas.microsoft.com/office/drawing/2014/main" id="{C68A3BF8-F2A4-4A1D-2202-12CAB25F2F8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!!star1">
            <a:extLst>
              <a:ext uri="{FF2B5EF4-FFF2-40B4-BE49-F238E27FC236}">
                <a16:creationId xmlns:a16="http://schemas.microsoft.com/office/drawing/2014/main" id="{E3E147A8-DEA6-77EE-818E-441FC2279B65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!!star1">
            <a:extLst>
              <a:ext uri="{FF2B5EF4-FFF2-40B4-BE49-F238E27FC236}">
                <a16:creationId xmlns:a16="http://schemas.microsoft.com/office/drawing/2014/main" id="{BD695948-894C-8675-8F07-6CB73F349C9C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79" name="!!star1">
            <a:extLst>
              <a:ext uri="{FF2B5EF4-FFF2-40B4-BE49-F238E27FC236}">
                <a16:creationId xmlns:a16="http://schemas.microsoft.com/office/drawing/2014/main" id="{150C8ADD-9CD4-81FE-2823-0AD8F0F0281C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!!star1">
            <a:extLst>
              <a:ext uri="{FF2B5EF4-FFF2-40B4-BE49-F238E27FC236}">
                <a16:creationId xmlns:a16="http://schemas.microsoft.com/office/drawing/2014/main" id="{84789D5E-1A26-F49B-371F-E7AB88C3F1C3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!!star1">
            <a:extLst>
              <a:ext uri="{FF2B5EF4-FFF2-40B4-BE49-F238E27FC236}">
                <a16:creationId xmlns:a16="http://schemas.microsoft.com/office/drawing/2014/main" id="{35DC8D09-4600-BCCD-D25F-A489EF61CB78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2" name="!!star1">
            <a:extLst>
              <a:ext uri="{FF2B5EF4-FFF2-40B4-BE49-F238E27FC236}">
                <a16:creationId xmlns:a16="http://schemas.microsoft.com/office/drawing/2014/main" id="{992BCC69-72E3-C5A8-4238-41310A4AE363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3" name="!!star1">
            <a:extLst>
              <a:ext uri="{FF2B5EF4-FFF2-40B4-BE49-F238E27FC236}">
                <a16:creationId xmlns:a16="http://schemas.microsoft.com/office/drawing/2014/main" id="{E70889F3-EA3B-8CEB-2756-75DA50EE05D5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84" name="!!star1">
            <a:extLst>
              <a:ext uri="{FF2B5EF4-FFF2-40B4-BE49-F238E27FC236}">
                <a16:creationId xmlns:a16="http://schemas.microsoft.com/office/drawing/2014/main" id="{117712B8-FAC9-20BA-AC73-E99C821D80E6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5" name="!!star1">
            <a:extLst>
              <a:ext uri="{FF2B5EF4-FFF2-40B4-BE49-F238E27FC236}">
                <a16:creationId xmlns:a16="http://schemas.microsoft.com/office/drawing/2014/main" id="{494122A9-7114-BB0D-F8CD-2358E43F3253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86" name="!!star1">
            <a:extLst>
              <a:ext uri="{FF2B5EF4-FFF2-40B4-BE49-F238E27FC236}">
                <a16:creationId xmlns:a16="http://schemas.microsoft.com/office/drawing/2014/main" id="{288439AC-80ED-2593-FA50-61B10E9BE759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7" name="!!star1">
            <a:extLst>
              <a:ext uri="{FF2B5EF4-FFF2-40B4-BE49-F238E27FC236}">
                <a16:creationId xmlns:a16="http://schemas.microsoft.com/office/drawing/2014/main" id="{8DF119DB-919B-4781-A590-4043BAFCBC0D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!!star1">
            <a:extLst>
              <a:ext uri="{FF2B5EF4-FFF2-40B4-BE49-F238E27FC236}">
                <a16:creationId xmlns:a16="http://schemas.microsoft.com/office/drawing/2014/main" id="{6FF54C74-2D6D-D8A9-936E-FD57B5695137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!!star1">
            <a:extLst>
              <a:ext uri="{FF2B5EF4-FFF2-40B4-BE49-F238E27FC236}">
                <a16:creationId xmlns:a16="http://schemas.microsoft.com/office/drawing/2014/main" id="{B75FB52A-33B1-F391-A96A-92D620388E07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90" name="!!star1">
            <a:extLst>
              <a:ext uri="{FF2B5EF4-FFF2-40B4-BE49-F238E27FC236}">
                <a16:creationId xmlns:a16="http://schemas.microsoft.com/office/drawing/2014/main" id="{DC33E4E7-D352-D2DC-C371-C2EDB7477D79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1" name="!!star1">
            <a:extLst>
              <a:ext uri="{FF2B5EF4-FFF2-40B4-BE49-F238E27FC236}">
                <a16:creationId xmlns:a16="http://schemas.microsoft.com/office/drawing/2014/main" id="{5D9CE974-1B14-8903-4701-40BF6D7A6E77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2" name="!!star1">
            <a:extLst>
              <a:ext uri="{FF2B5EF4-FFF2-40B4-BE49-F238E27FC236}">
                <a16:creationId xmlns:a16="http://schemas.microsoft.com/office/drawing/2014/main" id="{FCD5A93F-1365-2320-A942-D80A97175CB4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93" name="!!star1">
            <a:extLst>
              <a:ext uri="{FF2B5EF4-FFF2-40B4-BE49-F238E27FC236}">
                <a16:creationId xmlns:a16="http://schemas.microsoft.com/office/drawing/2014/main" id="{FFB7FABB-39F7-F39A-B2C2-12089BD7CF28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4" name="!!star1">
            <a:extLst>
              <a:ext uri="{FF2B5EF4-FFF2-40B4-BE49-F238E27FC236}">
                <a16:creationId xmlns:a16="http://schemas.microsoft.com/office/drawing/2014/main" id="{8AAC3294-6EC7-6541-0AA0-04C2D534DC23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!!star1">
            <a:extLst>
              <a:ext uri="{FF2B5EF4-FFF2-40B4-BE49-F238E27FC236}">
                <a16:creationId xmlns:a16="http://schemas.microsoft.com/office/drawing/2014/main" id="{2591EA78-AFB1-13F5-FB70-BC5F12D893B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96" name="!!star1">
            <a:extLst>
              <a:ext uri="{FF2B5EF4-FFF2-40B4-BE49-F238E27FC236}">
                <a16:creationId xmlns:a16="http://schemas.microsoft.com/office/drawing/2014/main" id="{9CFCDBF8-EB99-4D4B-E02B-BD0CF9FA0814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7" name="!!star1">
            <a:extLst>
              <a:ext uri="{FF2B5EF4-FFF2-40B4-BE49-F238E27FC236}">
                <a16:creationId xmlns:a16="http://schemas.microsoft.com/office/drawing/2014/main" id="{C660D686-4232-D6C0-7CD0-9AA6C1DF53A9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8" name="!!star1">
            <a:extLst>
              <a:ext uri="{FF2B5EF4-FFF2-40B4-BE49-F238E27FC236}">
                <a16:creationId xmlns:a16="http://schemas.microsoft.com/office/drawing/2014/main" id="{E71FB374-6EBF-48F6-142B-407C9B27BB2F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9" name="!!star1">
            <a:extLst>
              <a:ext uri="{FF2B5EF4-FFF2-40B4-BE49-F238E27FC236}">
                <a16:creationId xmlns:a16="http://schemas.microsoft.com/office/drawing/2014/main" id="{395789B4-CE52-930E-4DEF-C330D686E47A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6193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109895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42716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218916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87264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99393" y="463718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2" name="Candy: A problem on leetcode">
            <a:extLst>
              <a:ext uri="{FF2B5EF4-FFF2-40B4-BE49-F238E27FC236}">
                <a16:creationId xmlns:a16="http://schemas.microsoft.com/office/drawing/2014/main" id="{15350DCF-C78C-A7F6-52BF-55BB6C9FD0BB}"/>
              </a:ext>
            </a:extLst>
          </p:cNvPr>
          <p:cNvSpPr/>
          <p:nvPr/>
        </p:nvSpPr>
        <p:spPr>
          <a:xfrm>
            <a:off x="12799393" y="2386877"/>
            <a:ext cx="10435138" cy="10800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groups are there?</a:t>
            </a:r>
            <a:endParaRPr sz="4000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94F0DBA-98FD-5426-E7B6-DEDF07FD7818}"/>
              </a:ext>
            </a:extLst>
          </p:cNvPr>
          <p:cNvSpPr/>
          <p:nvPr/>
        </p:nvSpPr>
        <p:spPr>
          <a:xfrm>
            <a:off x="16014694" y="389830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n/5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Candy: A problem on leetcode">
            <a:extLst>
              <a:ext uri="{FF2B5EF4-FFF2-40B4-BE49-F238E27FC236}">
                <a16:creationId xmlns:a16="http://schemas.microsoft.com/office/drawing/2014/main" id="{2386C0C1-2E3A-AD05-EAE4-3E58C8F22998}"/>
              </a:ext>
            </a:extLst>
          </p:cNvPr>
          <p:cNvSpPr/>
          <p:nvPr/>
        </p:nvSpPr>
        <p:spPr>
          <a:xfrm>
            <a:off x="12799393" y="5148776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medians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88D78A8-6CAC-8229-3DC1-6FB6BBA641D9}"/>
                  </a:ext>
                </a:extLst>
              </p:cNvPr>
              <p:cNvSpPr/>
              <p:nvPr/>
            </p:nvSpPr>
            <p:spPr>
              <a:xfrm>
                <a:off x="16032451" y="7701830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88D78A8-6CAC-8229-3DC1-6FB6BBA64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451" y="7701830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ndy: A problem on leetcode">
            <a:extLst>
              <a:ext uri="{FF2B5EF4-FFF2-40B4-BE49-F238E27FC236}">
                <a16:creationId xmlns:a16="http://schemas.microsoft.com/office/drawing/2014/main" id="{6967BE45-9C49-4AC8-F4A8-88B6B35C42DB}"/>
              </a:ext>
            </a:extLst>
          </p:cNvPr>
          <p:cNvSpPr/>
          <p:nvPr/>
        </p:nvSpPr>
        <p:spPr>
          <a:xfrm>
            <a:off x="12799393" y="9034277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08323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99393" y="463718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6" name="Candy: A problem on leetcode">
            <a:extLst>
              <a:ext uri="{FF2B5EF4-FFF2-40B4-BE49-F238E27FC236}">
                <a16:creationId xmlns:a16="http://schemas.microsoft.com/office/drawing/2014/main" id="{6967BE45-9C49-4AC8-F4A8-88B6B35C42DB}"/>
              </a:ext>
            </a:extLst>
          </p:cNvPr>
          <p:cNvSpPr/>
          <p:nvPr/>
        </p:nvSpPr>
        <p:spPr>
          <a:xfrm>
            <a:off x="12799393" y="2926877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C646778-6AB1-D41C-723D-2FFF76B0517D}"/>
                  </a:ext>
                </a:extLst>
              </p:cNvPr>
              <p:cNvSpPr/>
              <p:nvPr/>
            </p:nvSpPr>
            <p:spPr>
              <a:xfrm>
                <a:off x="16151721" y="5291505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C646778-6AB1-D41C-723D-2FFF76B05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721" y="5291505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56749488-DBC8-99E9-BCAF-8321AE3A7301}"/>
              </a:ext>
            </a:extLst>
          </p:cNvPr>
          <p:cNvSpPr/>
          <p:nvPr/>
        </p:nvSpPr>
        <p:spPr>
          <a:xfrm>
            <a:off x="12799393" y="6573234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greater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5BA1266-EA5E-6FBC-DA9D-098C82521996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star1">
            <a:extLst>
              <a:ext uri="{FF2B5EF4-FFF2-40B4-BE49-F238E27FC236}">
                <a16:creationId xmlns:a16="http://schemas.microsoft.com/office/drawing/2014/main" id="{ECC8C822-A4C5-958C-3A1D-E54DE126F3A8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4" name="!!star1">
            <a:extLst>
              <a:ext uri="{FF2B5EF4-FFF2-40B4-BE49-F238E27FC236}">
                <a16:creationId xmlns:a16="http://schemas.microsoft.com/office/drawing/2014/main" id="{C4A06605-64C2-775F-076F-DE17E056C300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30DE4C26-1611-5935-4B29-F365AC542FF8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1">
            <a:extLst>
              <a:ext uri="{FF2B5EF4-FFF2-40B4-BE49-F238E27FC236}">
                <a16:creationId xmlns:a16="http://schemas.microsoft.com/office/drawing/2014/main" id="{72EC5943-9CB7-A6A4-5185-CCD9128C41B6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59" name="!!star1">
            <a:extLst>
              <a:ext uri="{FF2B5EF4-FFF2-40B4-BE49-F238E27FC236}">
                <a16:creationId xmlns:a16="http://schemas.microsoft.com/office/drawing/2014/main" id="{BCF2D191-D726-6EA6-2BEE-2204BD8A2BA6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1">
            <a:extLst>
              <a:ext uri="{FF2B5EF4-FFF2-40B4-BE49-F238E27FC236}">
                <a16:creationId xmlns:a16="http://schemas.microsoft.com/office/drawing/2014/main" id="{7AD48D27-D5B9-747A-769C-BE3B0C979CDE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star1">
            <a:extLst>
              <a:ext uri="{FF2B5EF4-FFF2-40B4-BE49-F238E27FC236}">
                <a16:creationId xmlns:a16="http://schemas.microsoft.com/office/drawing/2014/main" id="{A6D06142-0A0D-E086-1473-7DB6D9256A5A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star1">
            <a:extLst>
              <a:ext uri="{FF2B5EF4-FFF2-40B4-BE49-F238E27FC236}">
                <a16:creationId xmlns:a16="http://schemas.microsoft.com/office/drawing/2014/main" id="{E09B762D-EA1D-C7A2-4932-F23ADF5EBF26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63" name="!!star1">
            <a:extLst>
              <a:ext uri="{FF2B5EF4-FFF2-40B4-BE49-F238E27FC236}">
                <a16:creationId xmlns:a16="http://schemas.microsoft.com/office/drawing/2014/main" id="{84B75432-B563-EE2A-0449-AD096B85B853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!!star1">
            <a:extLst>
              <a:ext uri="{FF2B5EF4-FFF2-40B4-BE49-F238E27FC236}">
                <a16:creationId xmlns:a16="http://schemas.microsoft.com/office/drawing/2014/main" id="{412E0BE8-0562-CC31-5CDC-94FDD2DE66D5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star1">
            <a:extLst>
              <a:ext uri="{FF2B5EF4-FFF2-40B4-BE49-F238E27FC236}">
                <a16:creationId xmlns:a16="http://schemas.microsoft.com/office/drawing/2014/main" id="{03C07F26-189C-3180-ED8B-2C159EBD59C7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star1">
            <a:extLst>
              <a:ext uri="{FF2B5EF4-FFF2-40B4-BE49-F238E27FC236}">
                <a16:creationId xmlns:a16="http://schemas.microsoft.com/office/drawing/2014/main" id="{03494DB1-2194-4BB2-2E49-8A1ED128010A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star1">
            <a:extLst>
              <a:ext uri="{FF2B5EF4-FFF2-40B4-BE49-F238E27FC236}">
                <a16:creationId xmlns:a16="http://schemas.microsoft.com/office/drawing/2014/main" id="{F507E4D4-A83D-C7D0-70AB-6A7A2C336294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!!star1">
            <a:extLst>
              <a:ext uri="{FF2B5EF4-FFF2-40B4-BE49-F238E27FC236}">
                <a16:creationId xmlns:a16="http://schemas.microsoft.com/office/drawing/2014/main" id="{EC0A2DD3-1CB5-7DB2-F396-3673BEBB9AA5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!!star1">
            <a:extLst>
              <a:ext uri="{FF2B5EF4-FFF2-40B4-BE49-F238E27FC236}">
                <a16:creationId xmlns:a16="http://schemas.microsoft.com/office/drawing/2014/main" id="{9634C09A-E89D-08EA-7854-346177035D6E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83E92ACD-5376-6E34-DC1B-B607564FC78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1">
            <a:extLst>
              <a:ext uri="{FF2B5EF4-FFF2-40B4-BE49-F238E27FC236}">
                <a16:creationId xmlns:a16="http://schemas.microsoft.com/office/drawing/2014/main" id="{C0C2B5FC-D5D2-524B-5ED5-AE5AED51F1DF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72" name="!!star1">
            <a:extLst>
              <a:ext uri="{FF2B5EF4-FFF2-40B4-BE49-F238E27FC236}">
                <a16:creationId xmlns:a16="http://schemas.microsoft.com/office/drawing/2014/main" id="{E1253C6F-49EF-8BBB-0478-866B8A287D19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3" name="!!star1">
            <a:extLst>
              <a:ext uri="{FF2B5EF4-FFF2-40B4-BE49-F238E27FC236}">
                <a16:creationId xmlns:a16="http://schemas.microsoft.com/office/drawing/2014/main" id="{1A093D14-887E-6795-0339-AC8EDDB20330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!!star1">
            <a:extLst>
              <a:ext uri="{FF2B5EF4-FFF2-40B4-BE49-F238E27FC236}">
                <a16:creationId xmlns:a16="http://schemas.microsoft.com/office/drawing/2014/main" id="{0C71C83E-4199-DD37-99BB-8381196FF359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75" name="!!star1">
            <a:extLst>
              <a:ext uri="{FF2B5EF4-FFF2-40B4-BE49-F238E27FC236}">
                <a16:creationId xmlns:a16="http://schemas.microsoft.com/office/drawing/2014/main" id="{FC222584-E258-79DB-0BB9-AD9866C74E89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6" name="!!star1">
            <a:extLst>
              <a:ext uri="{FF2B5EF4-FFF2-40B4-BE49-F238E27FC236}">
                <a16:creationId xmlns:a16="http://schemas.microsoft.com/office/drawing/2014/main" id="{43DDFD9F-71AC-172F-5E40-7D05788A43AC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!!star1">
            <a:extLst>
              <a:ext uri="{FF2B5EF4-FFF2-40B4-BE49-F238E27FC236}">
                <a16:creationId xmlns:a16="http://schemas.microsoft.com/office/drawing/2014/main" id="{2CA6D75A-FB37-7D12-83DA-2346D3A2277D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!!star1">
            <a:extLst>
              <a:ext uri="{FF2B5EF4-FFF2-40B4-BE49-F238E27FC236}">
                <a16:creationId xmlns:a16="http://schemas.microsoft.com/office/drawing/2014/main" id="{CBA03B3A-3ACC-1D8C-163B-D75FA35350D6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79" name="!!star1">
            <a:extLst>
              <a:ext uri="{FF2B5EF4-FFF2-40B4-BE49-F238E27FC236}">
                <a16:creationId xmlns:a16="http://schemas.microsoft.com/office/drawing/2014/main" id="{0B3BE8AB-7F0F-04C5-E01C-F4B2B1398258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!!star1">
            <a:extLst>
              <a:ext uri="{FF2B5EF4-FFF2-40B4-BE49-F238E27FC236}">
                <a16:creationId xmlns:a16="http://schemas.microsoft.com/office/drawing/2014/main" id="{C966A12C-8193-964D-B169-B141945FC0AD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!!star1">
            <a:extLst>
              <a:ext uri="{FF2B5EF4-FFF2-40B4-BE49-F238E27FC236}">
                <a16:creationId xmlns:a16="http://schemas.microsoft.com/office/drawing/2014/main" id="{50E94D70-FA7B-A22C-AFB0-67B5C1899F1F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2" name="!!star1">
            <a:extLst>
              <a:ext uri="{FF2B5EF4-FFF2-40B4-BE49-F238E27FC236}">
                <a16:creationId xmlns:a16="http://schemas.microsoft.com/office/drawing/2014/main" id="{05D4A624-FC97-0E89-AE1C-F46A44996812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3" name="!!star1">
            <a:extLst>
              <a:ext uri="{FF2B5EF4-FFF2-40B4-BE49-F238E27FC236}">
                <a16:creationId xmlns:a16="http://schemas.microsoft.com/office/drawing/2014/main" id="{D581DFC2-62EF-967D-9BD5-853D21C16AD7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84" name="!!star1">
            <a:extLst>
              <a:ext uri="{FF2B5EF4-FFF2-40B4-BE49-F238E27FC236}">
                <a16:creationId xmlns:a16="http://schemas.microsoft.com/office/drawing/2014/main" id="{0256A424-C097-702C-533D-EEAFA0E12A91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5" name="!!star1">
            <a:extLst>
              <a:ext uri="{FF2B5EF4-FFF2-40B4-BE49-F238E27FC236}">
                <a16:creationId xmlns:a16="http://schemas.microsoft.com/office/drawing/2014/main" id="{F6B75B54-EE46-8BEA-28AC-363C90A990D6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86" name="!!star1">
            <a:extLst>
              <a:ext uri="{FF2B5EF4-FFF2-40B4-BE49-F238E27FC236}">
                <a16:creationId xmlns:a16="http://schemas.microsoft.com/office/drawing/2014/main" id="{C9095956-47BE-AA51-DC28-CA2792606EBA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7" name="!!star1">
            <a:extLst>
              <a:ext uri="{FF2B5EF4-FFF2-40B4-BE49-F238E27FC236}">
                <a16:creationId xmlns:a16="http://schemas.microsoft.com/office/drawing/2014/main" id="{2D73F327-B243-B468-ACDD-2EA82C77BDB8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!!star1">
            <a:extLst>
              <a:ext uri="{FF2B5EF4-FFF2-40B4-BE49-F238E27FC236}">
                <a16:creationId xmlns:a16="http://schemas.microsoft.com/office/drawing/2014/main" id="{BB8ACB17-E608-AAAB-80A5-701DD1A24C0F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!!star1">
            <a:extLst>
              <a:ext uri="{FF2B5EF4-FFF2-40B4-BE49-F238E27FC236}">
                <a16:creationId xmlns:a16="http://schemas.microsoft.com/office/drawing/2014/main" id="{15F0CCBE-756E-230C-C20F-AC3ECB1D3185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90" name="!!star1">
            <a:extLst>
              <a:ext uri="{FF2B5EF4-FFF2-40B4-BE49-F238E27FC236}">
                <a16:creationId xmlns:a16="http://schemas.microsoft.com/office/drawing/2014/main" id="{C39BA3A8-21B5-8F0B-B531-06235512818D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1" name="!!star1">
            <a:extLst>
              <a:ext uri="{FF2B5EF4-FFF2-40B4-BE49-F238E27FC236}">
                <a16:creationId xmlns:a16="http://schemas.microsoft.com/office/drawing/2014/main" id="{17C0C510-79D1-93A5-D5FA-EDD8233A53D8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2" name="!!star1">
            <a:extLst>
              <a:ext uri="{FF2B5EF4-FFF2-40B4-BE49-F238E27FC236}">
                <a16:creationId xmlns:a16="http://schemas.microsoft.com/office/drawing/2014/main" id="{352F7B9F-8534-5E90-D997-2B03582A7A25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93" name="!!star1">
            <a:extLst>
              <a:ext uri="{FF2B5EF4-FFF2-40B4-BE49-F238E27FC236}">
                <a16:creationId xmlns:a16="http://schemas.microsoft.com/office/drawing/2014/main" id="{50F70C26-FFBD-14F9-3CAA-38D2138E7DF0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4" name="!!star1">
            <a:extLst>
              <a:ext uri="{FF2B5EF4-FFF2-40B4-BE49-F238E27FC236}">
                <a16:creationId xmlns:a16="http://schemas.microsoft.com/office/drawing/2014/main" id="{53CBD2F9-09DA-22FF-D252-DE62EB98E525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!!star1">
            <a:extLst>
              <a:ext uri="{FF2B5EF4-FFF2-40B4-BE49-F238E27FC236}">
                <a16:creationId xmlns:a16="http://schemas.microsoft.com/office/drawing/2014/main" id="{BFB2E84B-2B4E-EDDA-4B7A-A28B09BC8DAC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96" name="!!star1">
            <a:extLst>
              <a:ext uri="{FF2B5EF4-FFF2-40B4-BE49-F238E27FC236}">
                <a16:creationId xmlns:a16="http://schemas.microsoft.com/office/drawing/2014/main" id="{073545EC-F389-03C0-7987-EC2A3DAFC76C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7" name="!!star1">
            <a:extLst>
              <a:ext uri="{FF2B5EF4-FFF2-40B4-BE49-F238E27FC236}">
                <a16:creationId xmlns:a16="http://schemas.microsoft.com/office/drawing/2014/main" id="{6E907AC3-4E7F-144C-0C96-8F4047A577DB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8" name="!!star1">
            <a:extLst>
              <a:ext uri="{FF2B5EF4-FFF2-40B4-BE49-F238E27FC236}">
                <a16:creationId xmlns:a16="http://schemas.microsoft.com/office/drawing/2014/main" id="{8B48687A-A71A-9ED9-50F3-F40C5C85298B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9" name="!!star1">
            <a:extLst>
              <a:ext uri="{FF2B5EF4-FFF2-40B4-BE49-F238E27FC236}">
                <a16:creationId xmlns:a16="http://schemas.microsoft.com/office/drawing/2014/main" id="{81AEC02B-7488-D8AB-E925-567E801082A8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45092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99393" y="463718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6" name="Candy: A problem on leetcode">
            <a:extLst>
              <a:ext uri="{FF2B5EF4-FFF2-40B4-BE49-F238E27FC236}">
                <a16:creationId xmlns:a16="http://schemas.microsoft.com/office/drawing/2014/main" id="{6967BE45-9C49-4AC8-F4A8-88B6B35C42DB}"/>
              </a:ext>
            </a:extLst>
          </p:cNvPr>
          <p:cNvSpPr/>
          <p:nvPr/>
        </p:nvSpPr>
        <p:spPr>
          <a:xfrm>
            <a:off x="12799393" y="2926877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C646778-6AB1-D41C-723D-2FFF76B0517D}"/>
                  </a:ext>
                </a:extLst>
              </p:cNvPr>
              <p:cNvSpPr/>
              <p:nvPr/>
            </p:nvSpPr>
            <p:spPr>
              <a:xfrm>
                <a:off x="16151721" y="5291505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C646778-6AB1-D41C-723D-2FFF76B05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721" y="5291505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56749488-DBC8-99E9-BCAF-8321AE3A7301}"/>
              </a:ext>
            </a:extLst>
          </p:cNvPr>
          <p:cNvSpPr/>
          <p:nvPr/>
        </p:nvSpPr>
        <p:spPr>
          <a:xfrm>
            <a:off x="12799393" y="6573234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greater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007FB67-0DE3-A07F-1771-F0D6C86B863E}"/>
                  </a:ext>
                </a:extLst>
              </p:cNvPr>
              <p:cNvSpPr/>
              <p:nvPr/>
            </p:nvSpPr>
            <p:spPr>
              <a:xfrm>
                <a:off x="16151721" y="8937862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007FB67-0DE3-A07F-1771-F0D6C86B8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721" y="8937862"/>
                <a:ext cx="2986802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!!box2">
            <a:extLst>
              <a:ext uri="{FF2B5EF4-FFF2-40B4-BE49-F238E27FC236}">
                <a16:creationId xmlns:a16="http://schemas.microsoft.com/office/drawing/2014/main" id="{1AD9D2CB-B5A6-D2CE-CF18-36F898EFBAE6}"/>
              </a:ext>
            </a:extLst>
          </p:cNvPr>
          <p:cNvSpPr/>
          <p:nvPr/>
        </p:nvSpPr>
        <p:spPr>
          <a:xfrm>
            <a:off x="12799393" y="10490577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Imagine what will happen if we partition the array using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</a:p>
        </p:txBody>
      </p:sp>
    </p:spTree>
    <p:extLst>
      <p:ext uri="{BB962C8B-B14F-4D97-AF65-F5344CB8AC3E}">
        <p14:creationId xmlns:p14="http://schemas.microsoft.com/office/powerpoint/2010/main" val="4192608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1022259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2466521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3845200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12481442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5223879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1394135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5223879" y="16827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103714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3845200" y="16827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1249774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15399808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3845200" y="30514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3940625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5223879" y="30514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16501771" y="6244960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2466521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3845200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685899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5223879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1831817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542177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3845200" y="590050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18325982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5223879" y="590050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1688236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2126699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3845200" y="73249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5223879" y="73249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80639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2271060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3845200" y="871447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12496329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5223879" y="871447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13955512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1037146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5223879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77735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3845200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2123936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2466521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2466521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5223879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11022259" y="498463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3845200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22710607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822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1022259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2466521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3845200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12481442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5223879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1394135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5223879" y="16827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103714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3845200" y="16827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1249774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15399808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3845200" y="30514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3940625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5223879" y="30514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16501771" y="6244960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2466521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3845200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685899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5223879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1831817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542177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12481442" y="500628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18325982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5223879" y="590050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1688236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2126699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3845200" y="73249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5223879" y="73249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80639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2271060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3845200" y="871447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12496329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5223879" y="871447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13955512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1037146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5223879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77735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3845200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2123936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2466521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2466521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5223879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11022259" y="498463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3845200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22710607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02031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11112000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12561826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14011652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1394135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12483303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103714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11022259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1249774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13944347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15405391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15461478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16911304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18361130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542177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18325982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22710607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1688236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2126699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16866435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18327479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80639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2271060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19788522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12496329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21249566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13955512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1037146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22710607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21260782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19810956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11112000" y="111658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14011652" y="111658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12561826" y="111658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1">
            <a:extLst>
              <a:ext uri="{FF2B5EF4-FFF2-40B4-BE49-F238E27FC236}">
                <a16:creationId xmlns:a16="http://schemas.microsoft.com/office/drawing/2014/main" id="{80EF3F17-C2B6-EE32-D594-D6CD453793D5}"/>
              </a:ext>
            </a:extLst>
          </p:cNvPr>
          <p:cNvSpPr/>
          <p:nvPr/>
        </p:nvSpPr>
        <p:spPr>
          <a:xfrm>
            <a:off x="11022259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8" name="!!star1">
            <a:extLst>
              <a:ext uri="{FF2B5EF4-FFF2-40B4-BE49-F238E27FC236}">
                <a16:creationId xmlns:a16="http://schemas.microsoft.com/office/drawing/2014/main" id="{8674AFD5-4756-2CFD-E0AE-BEDD2E90B4E4}"/>
              </a:ext>
            </a:extLst>
          </p:cNvPr>
          <p:cNvSpPr/>
          <p:nvPr/>
        </p:nvSpPr>
        <p:spPr>
          <a:xfrm>
            <a:off x="12481442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59" name="!!star1">
            <a:extLst>
              <a:ext uri="{FF2B5EF4-FFF2-40B4-BE49-F238E27FC236}">
                <a16:creationId xmlns:a16="http://schemas.microsoft.com/office/drawing/2014/main" id="{E4757A34-C6E1-F30A-CE59-2D19AC3D4643}"/>
              </a:ext>
            </a:extLst>
          </p:cNvPr>
          <p:cNvSpPr/>
          <p:nvPr/>
        </p:nvSpPr>
        <p:spPr>
          <a:xfrm>
            <a:off x="15399808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1">
            <a:extLst>
              <a:ext uri="{FF2B5EF4-FFF2-40B4-BE49-F238E27FC236}">
                <a16:creationId xmlns:a16="http://schemas.microsoft.com/office/drawing/2014/main" id="{28BAB78C-5DAA-39F9-8AAE-491CEBB3A300}"/>
              </a:ext>
            </a:extLst>
          </p:cNvPr>
          <p:cNvSpPr/>
          <p:nvPr/>
        </p:nvSpPr>
        <p:spPr>
          <a:xfrm>
            <a:off x="13940625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star1">
            <a:extLst>
              <a:ext uri="{FF2B5EF4-FFF2-40B4-BE49-F238E27FC236}">
                <a16:creationId xmlns:a16="http://schemas.microsoft.com/office/drawing/2014/main" id="{713CBF73-7A5C-781A-0DAA-693230260F02}"/>
              </a:ext>
            </a:extLst>
          </p:cNvPr>
          <p:cNvSpPr/>
          <p:nvPr/>
        </p:nvSpPr>
        <p:spPr>
          <a:xfrm>
            <a:off x="1685899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star1">
            <a:extLst>
              <a:ext uri="{FF2B5EF4-FFF2-40B4-BE49-F238E27FC236}">
                <a16:creationId xmlns:a16="http://schemas.microsoft.com/office/drawing/2014/main" id="{E1CEFB19-96CF-F238-B55B-8CE24E8A2D9F}"/>
              </a:ext>
            </a:extLst>
          </p:cNvPr>
          <p:cNvSpPr/>
          <p:nvPr/>
        </p:nvSpPr>
        <p:spPr>
          <a:xfrm>
            <a:off x="1831817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63" name="!!star1">
            <a:extLst>
              <a:ext uri="{FF2B5EF4-FFF2-40B4-BE49-F238E27FC236}">
                <a16:creationId xmlns:a16="http://schemas.microsoft.com/office/drawing/2014/main" id="{9DCDEE55-E4FE-A79C-3D00-737A09DB60F6}"/>
              </a:ext>
            </a:extLst>
          </p:cNvPr>
          <p:cNvSpPr/>
          <p:nvPr/>
        </p:nvSpPr>
        <p:spPr>
          <a:xfrm>
            <a:off x="1977735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64" name="!!star1">
            <a:extLst>
              <a:ext uri="{FF2B5EF4-FFF2-40B4-BE49-F238E27FC236}">
                <a16:creationId xmlns:a16="http://schemas.microsoft.com/office/drawing/2014/main" id="{0999F529-2D39-EB35-5B8E-10E26E46C279}"/>
              </a:ext>
            </a:extLst>
          </p:cNvPr>
          <p:cNvSpPr/>
          <p:nvPr/>
        </p:nvSpPr>
        <p:spPr>
          <a:xfrm>
            <a:off x="2123936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star1">
            <a:extLst>
              <a:ext uri="{FF2B5EF4-FFF2-40B4-BE49-F238E27FC236}">
                <a16:creationId xmlns:a16="http://schemas.microsoft.com/office/drawing/2014/main" id="{72122073-97AA-BA94-19A3-45DE496FE330}"/>
              </a:ext>
            </a:extLst>
          </p:cNvPr>
          <p:cNvSpPr/>
          <p:nvPr/>
        </p:nvSpPr>
        <p:spPr>
          <a:xfrm>
            <a:off x="11022259" y="498463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star1">
            <a:extLst>
              <a:ext uri="{FF2B5EF4-FFF2-40B4-BE49-F238E27FC236}">
                <a16:creationId xmlns:a16="http://schemas.microsoft.com/office/drawing/2014/main" id="{63ADA699-28C3-BF62-A475-BB970CEB66F8}"/>
              </a:ext>
            </a:extLst>
          </p:cNvPr>
          <p:cNvSpPr/>
          <p:nvPr/>
        </p:nvSpPr>
        <p:spPr>
          <a:xfrm>
            <a:off x="22710607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star1">
            <a:extLst>
              <a:ext uri="{FF2B5EF4-FFF2-40B4-BE49-F238E27FC236}">
                <a16:creationId xmlns:a16="http://schemas.microsoft.com/office/drawing/2014/main" id="{A7426156-1F45-22FC-05A8-3CFAFCA20420}"/>
              </a:ext>
            </a:extLst>
          </p:cNvPr>
          <p:cNvSpPr/>
          <p:nvPr/>
        </p:nvSpPr>
        <p:spPr>
          <a:xfrm>
            <a:off x="16501771" y="6244960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!!box2">
            <a:extLst>
              <a:ext uri="{FF2B5EF4-FFF2-40B4-BE49-F238E27FC236}">
                <a16:creationId xmlns:a16="http://schemas.microsoft.com/office/drawing/2014/main" id="{31471F55-1223-DFD9-BA42-949730287A87}"/>
              </a:ext>
            </a:extLst>
          </p:cNvPr>
          <p:cNvSpPr/>
          <p:nvPr/>
        </p:nvSpPr>
        <p:spPr>
          <a:xfrm>
            <a:off x="195875" y="2675577"/>
            <a:ext cx="10435138" cy="230906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Pivot lands somewhere in the middle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example, we are very lucky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what can you say in general?</a:t>
            </a: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79103D14-CD24-C2EE-5078-464811E9E2B1}"/>
              </a:ext>
            </a:extLst>
          </p:cNvPr>
          <p:cNvSpPr/>
          <p:nvPr/>
        </p:nvSpPr>
        <p:spPr>
          <a:xfrm>
            <a:off x="12481442" y="500628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193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1049616" y="7371548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3803444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899233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2359828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5283858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8188069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6744453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1129078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9668483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2572694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2358416" y="2016308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3817599" y="2016308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899233" y="2016308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11049616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12499442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13949268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15399094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16848920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18298746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2648223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1198398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19748572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11049616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13949268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12499442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4286A695-9F26-C29E-6FEF-68355BD990EA}"/>
              </a:ext>
            </a:extLst>
          </p:cNvPr>
          <p:cNvSpPr/>
          <p:nvPr/>
        </p:nvSpPr>
        <p:spPr>
          <a:xfrm>
            <a:off x="14489268" y="792338"/>
            <a:ext cx="540000" cy="230396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FC4CEC50-DFE0-5B6C-648E-CE74A257817D}"/>
                  </a:ext>
                </a:extLst>
              </p:cNvPr>
              <p:cNvSpPr/>
              <p:nvPr/>
            </p:nvSpPr>
            <p:spPr>
              <a:xfrm>
                <a:off x="15895519" y="1547050"/>
                <a:ext cx="2986802" cy="794544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FC4CEC50-DFE0-5B6C-648E-CE74A2578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519" y="1547050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>
            <a:extLst>
              <a:ext uri="{FF2B5EF4-FFF2-40B4-BE49-F238E27FC236}">
                <a16:creationId xmlns:a16="http://schemas.microsoft.com/office/drawing/2014/main" id="{2F352886-421C-06F7-DBE1-9D473333B961}"/>
              </a:ext>
            </a:extLst>
          </p:cNvPr>
          <p:cNvSpPr/>
          <p:nvPr/>
        </p:nvSpPr>
        <p:spPr>
          <a:xfrm rot="10800000">
            <a:off x="9816523" y="9837534"/>
            <a:ext cx="618210" cy="262695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chemeClr val="accent1">
                <a:lumMod val="75000"/>
              </a:schemeClr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5A1428A9-2924-85DF-2066-BF4595D88CBB}"/>
                  </a:ext>
                </a:extLst>
              </p:cNvPr>
              <p:cNvSpPr/>
              <p:nvPr/>
            </p:nvSpPr>
            <p:spPr>
              <a:xfrm>
                <a:off x="6139443" y="10726159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5A1428A9-2924-85DF-2066-BF4595D88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443" y="10726159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90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92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1049616" y="7371548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11049616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12499442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13949268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15399094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16848920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18298746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2648223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1198398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19748572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11049616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13949268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12499442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05E10192-7460-C081-4D51-AAC6B61061C2}"/>
              </a:ext>
            </a:extLst>
          </p:cNvPr>
          <p:cNvSpPr/>
          <p:nvPr/>
        </p:nvSpPr>
        <p:spPr>
          <a:xfrm rot="10800000">
            <a:off x="9816523" y="9837534"/>
            <a:ext cx="618210" cy="262695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chemeClr val="accent1">
                <a:lumMod val="75000"/>
              </a:schemeClr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6139443" y="10726159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443" y="10726159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90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1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1049616" y="7371548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20828572" y="742769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20743472" y="727458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0803136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0743472" y="72936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20841290" y="733283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20828572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20828572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20828572" y="73303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3025767-29D2-948B-5AEB-30C8EA85DED4}"/>
              </a:ext>
            </a:extLst>
          </p:cNvPr>
          <p:cNvSpPr/>
          <p:nvPr/>
        </p:nvSpPr>
        <p:spPr>
          <a:xfrm>
            <a:off x="18071927" y="7255566"/>
            <a:ext cx="4313582" cy="13087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box2">
            <a:extLst>
              <a:ext uri="{FF2B5EF4-FFF2-40B4-BE49-F238E27FC236}">
                <a16:creationId xmlns:a16="http://schemas.microsoft.com/office/drawing/2014/main" id="{4C10F0F8-EADD-6482-4000-341C4D260EEE}"/>
              </a:ext>
            </a:extLst>
          </p:cNvPr>
          <p:cNvSpPr/>
          <p:nvPr/>
        </p:nvSpPr>
        <p:spPr>
          <a:xfrm>
            <a:off x="17337156" y="5643008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</p:spTree>
    <p:extLst>
      <p:ext uri="{BB962C8B-B14F-4D97-AF65-F5344CB8AC3E}">
        <p14:creationId xmlns:p14="http://schemas.microsoft.com/office/powerpoint/2010/main" val="354279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6055797" y="7392433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20828572" y="742769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20743472" y="727458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0803136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0743472" y="72936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20841290" y="733283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20828572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20828572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20828572" y="73303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3025767-29D2-948B-5AEB-30C8EA85DED4}"/>
              </a:ext>
            </a:extLst>
          </p:cNvPr>
          <p:cNvSpPr/>
          <p:nvPr/>
        </p:nvSpPr>
        <p:spPr>
          <a:xfrm>
            <a:off x="18071927" y="7255566"/>
            <a:ext cx="4313582" cy="13087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box2">
            <a:extLst>
              <a:ext uri="{FF2B5EF4-FFF2-40B4-BE49-F238E27FC236}">
                <a16:creationId xmlns:a16="http://schemas.microsoft.com/office/drawing/2014/main" id="{4C10F0F8-EADD-6482-4000-341C4D260EEE}"/>
              </a:ext>
            </a:extLst>
          </p:cNvPr>
          <p:cNvSpPr/>
          <p:nvPr/>
        </p:nvSpPr>
        <p:spPr>
          <a:xfrm>
            <a:off x="17337156" y="5643008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p:sp>
        <p:nvSpPr>
          <p:cNvPr id="31" name="!!box2">
            <a:extLst>
              <a:ext uri="{FF2B5EF4-FFF2-40B4-BE49-F238E27FC236}">
                <a16:creationId xmlns:a16="http://schemas.microsoft.com/office/drawing/2014/main" id="{9B91087C-1CA6-BAF3-ECE1-6887CB3B725A}"/>
              </a:ext>
            </a:extLst>
          </p:cNvPr>
          <p:cNvSpPr/>
          <p:nvPr/>
        </p:nvSpPr>
        <p:spPr>
          <a:xfrm>
            <a:off x="7712765" y="9160694"/>
            <a:ext cx="8647044" cy="195125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lies approximately in the middle </a:t>
            </a:r>
          </a:p>
        </p:txBody>
      </p:sp>
    </p:spTree>
    <p:extLst>
      <p:ext uri="{BB962C8B-B14F-4D97-AF65-F5344CB8AC3E}">
        <p14:creationId xmlns:p14="http://schemas.microsoft.com/office/powerpoint/2010/main" val="1863999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2044752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520907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8370553" y="99148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152495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D6363D-3D50-5B77-931F-88D9C496A3DA}"/>
              </a:ext>
            </a:extLst>
          </p:cNvPr>
          <p:cNvCxnSpPr>
            <a:cxnSpLocks/>
            <a:stCxn id="42" idx="0"/>
            <a:endCxn id="9" idx="4"/>
          </p:cNvCxnSpPr>
          <p:nvPr/>
        </p:nvCxnSpPr>
        <p:spPr>
          <a:xfrm flipV="1">
            <a:off x="2501952" y="7939206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2AE2A-1232-4262-A0F0-D070A1C77AC8}"/>
              </a:ext>
            </a:extLst>
          </p:cNvPr>
          <p:cNvCxnSpPr>
            <a:cxnSpLocks/>
            <a:stCxn id="43" idx="0"/>
            <a:endCxn id="9" idx="4"/>
          </p:cNvCxnSpPr>
          <p:nvPr/>
        </p:nvCxnSpPr>
        <p:spPr>
          <a:xfrm flipH="1" flipV="1">
            <a:off x="4085870" y="7939206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tar1">
            <a:extLst>
              <a:ext uri="{FF2B5EF4-FFF2-40B4-BE49-F238E27FC236}">
                <a16:creationId xmlns:a16="http://schemas.microsoft.com/office/drawing/2014/main" id="{C5D0732E-5F40-410D-D260-FA3F80CDCA93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DC6982-1957-ED8F-8570-4AAF54C49C8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8819249" y="7836083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BB903-7F5C-6B65-2011-15CBEC35DBAE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10403167" y="7836083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!!star1">
            <a:extLst>
              <a:ext uri="{FF2B5EF4-FFF2-40B4-BE49-F238E27FC236}">
                <a16:creationId xmlns:a16="http://schemas.microsoft.com/office/drawing/2014/main" id="{590ECA20-CB12-D10B-60C8-BE99B88089F5}"/>
              </a:ext>
            </a:extLst>
          </p:cNvPr>
          <p:cNvSpPr/>
          <p:nvPr/>
        </p:nvSpPr>
        <p:spPr>
          <a:xfrm>
            <a:off x="9945967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844FDAE2-1A54-3032-7193-C6C27F639896}"/>
              </a:ext>
            </a:extLst>
          </p:cNvPr>
          <p:cNvSpPr/>
          <p:nvPr/>
        </p:nvSpPr>
        <p:spPr>
          <a:xfrm>
            <a:off x="5211413" y="1001376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7E9FC141-FC54-C285-989B-01B0FC205515}"/>
              </a:ext>
            </a:extLst>
          </p:cNvPr>
          <p:cNvSpPr/>
          <p:nvPr/>
        </p:nvSpPr>
        <p:spPr>
          <a:xfrm>
            <a:off x="11532036" y="100262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1576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6797156" y="7330304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20828572" y="742769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20743472" y="727458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0803136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0743472" y="72936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20841290" y="733283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20828572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20828572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20828572" y="73303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3025767-29D2-948B-5AEB-30C8EA85DED4}"/>
              </a:ext>
            </a:extLst>
          </p:cNvPr>
          <p:cNvSpPr/>
          <p:nvPr/>
        </p:nvSpPr>
        <p:spPr>
          <a:xfrm>
            <a:off x="18071927" y="7255566"/>
            <a:ext cx="4313582" cy="13087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box2">
            <a:extLst>
              <a:ext uri="{FF2B5EF4-FFF2-40B4-BE49-F238E27FC236}">
                <a16:creationId xmlns:a16="http://schemas.microsoft.com/office/drawing/2014/main" id="{4C10F0F8-EADD-6482-4000-341C4D260EEE}"/>
              </a:ext>
            </a:extLst>
          </p:cNvPr>
          <p:cNvSpPr/>
          <p:nvPr/>
        </p:nvSpPr>
        <p:spPr>
          <a:xfrm>
            <a:off x="17337156" y="5643008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p:sp>
        <p:nvSpPr>
          <p:cNvPr id="31" name="!!box2">
            <a:extLst>
              <a:ext uri="{FF2B5EF4-FFF2-40B4-BE49-F238E27FC236}">
                <a16:creationId xmlns:a16="http://schemas.microsoft.com/office/drawing/2014/main" id="{9B91087C-1CA6-BAF3-ECE1-6887CB3B725A}"/>
              </a:ext>
            </a:extLst>
          </p:cNvPr>
          <p:cNvSpPr/>
          <p:nvPr/>
        </p:nvSpPr>
        <p:spPr>
          <a:xfrm>
            <a:off x="7712765" y="9160694"/>
            <a:ext cx="8647044" cy="195125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lies approximately in the middle </a:t>
            </a:r>
          </a:p>
        </p:txBody>
      </p:sp>
    </p:spTree>
    <p:extLst>
      <p:ext uri="{BB962C8B-B14F-4D97-AF65-F5344CB8AC3E}">
        <p14:creationId xmlns:p14="http://schemas.microsoft.com/office/powerpoint/2010/main" val="1522435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1406834" y="7369955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20828572" y="742769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20743472" y="727458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0803136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0743472" y="72936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20841290" y="733283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20828572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20828572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20828572" y="73303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3025767-29D2-948B-5AEB-30C8EA85DED4}"/>
              </a:ext>
            </a:extLst>
          </p:cNvPr>
          <p:cNvSpPr/>
          <p:nvPr/>
        </p:nvSpPr>
        <p:spPr>
          <a:xfrm>
            <a:off x="18071927" y="7255566"/>
            <a:ext cx="4313582" cy="13087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box2">
            <a:extLst>
              <a:ext uri="{FF2B5EF4-FFF2-40B4-BE49-F238E27FC236}">
                <a16:creationId xmlns:a16="http://schemas.microsoft.com/office/drawing/2014/main" id="{4C10F0F8-EADD-6482-4000-341C4D260EEE}"/>
              </a:ext>
            </a:extLst>
          </p:cNvPr>
          <p:cNvSpPr/>
          <p:nvPr/>
        </p:nvSpPr>
        <p:spPr>
          <a:xfrm>
            <a:off x="17337156" y="5643008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p:sp>
        <p:nvSpPr>
          <p:cNvPr id="31" name="!!box2">
            <a:extLst>
              <a:ext uri="{FF2B5EF4-FFF2-40B4-BE49-F238E27FC236}">
                <a16:creationId xmlns:a16="http://schemas.microsoft.com/office/drawing/2014/main" id="{9B91087C-1CA6-BAF3-ECE1-6887CB3B725A}"/>
              </a:ext>
            </a:extLst>
          </p:cNvPr>
          <p:cNvSpPr/>
          <p:nvPr/>
        </p:nvSpPr>
        <p:spPr>
          <a:xfrm>
            <a:off x="7712765" y="9160694"/>
            <a:ext cx="8647044" cy="195125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lies approximately in the middle </a:t>
            </a:r>
          </a:p>
        </p:txBody>
      </p:sp>
    </p:spTree>
    <p:extLst>
      <p:ext uri="{BB962C8B-B14F-4D97-AF65-F5344CB8AC3E}">
        <p14:creationId xmlns:p14="http://schemas.microsoft.com/office/powerpoint/2010/main" val="3102194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3">
            <a:extLst>
              <a:ext uri="{FF2B5EF4-FFF2-40B4-BE49-F238E27FC236}">
                <a16:creationId xmlns:a16="http://schemas.microsoft.com/office/drawing/2014/main" id="{8203B63E-A549-96E3-98FC-0434541321FC}"/>
              </a:ext>
            </a:extLst>
          </p:cNvPr>
          <p:cNvSpPr/>
          <p:nvPr/>
        </p:nvSpPr>
        <p:spPr>
          <a:xfrm>
            <a:off x="633195" y="469090"/>
            <a:ext cx="23101447" cy="230906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Lemma: If we use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as the pivot, then it lies approximately in the range [3n/10,7n/10] after the partition</a:t>
            </a:r>
            <a:endParaRPr lang="en-IN" sz="6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160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C2C4248F-A3CE-BEEC-F898-0A939D5ED798}"/>
              </a:ext>
            </a:extLst>
          </p:cNvPr>
          <p:cNvSpPr/>
          <p:nvPr/>
        </p:nvSpPr>
        <p:spPr>
          <a:xfrm>
            <a:off x="174171" y="5573259"/>
            <a:ext cx="24035657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000" dirty="0"/>
              <a:t>Implementation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234800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553B7087-2954-67FA-970D-9349A84DB7BF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in the array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553B7087-2954-67FA-970D-9349A84DB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148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in the array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9324C5E5-894C-3D45-D0BA-847129DEAB67}"/>
              </a:ext>
            </a:extLst>
          </p:cNvPr>
          <p:cNvSpPr/>
          <p:nvPr/>
        </p:nvSpPr>
        <p:spPr>
          <a:xfrm rot="10800000">
            <a:off x="7465093" y="3305256"/>
            <a:ext cx="4083439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2CA24E4-D204-5738-53CA-F49200427796}"/>
              </a:ext>
            </a:extLst>
          </p:cNvPr>
          <p:cNvSpPr/>
          <p:nvPr/>
        </p:nvSpPr>
        <p:spPr>
          <a:xfrm>
            <a:off x="12192000" y="2549639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do you find </a:t>
            </a:r>
            <a:r>
              <a:rPr lang="en-US" sz="6000" dirty="0">
                <a:solidFill>
                  <a:schemeClr val="tx1"/>
                </a:solidFill>
              </a:rPr>
              <a:t>mom</a:t>
            </a:r>
            <a:r>
              <a:rPr lang="en-US" sz="4000" dirty="0"/>
              <a:t> in an array?</a:t>
            </a:r>
            <a:endParaRPr sz="4000" dirty="0"/>
          </a:p>
        </p:txBody>
      </p:sp>
      <p:sp>
        <p:nvSpPr>
          <p:cNvPr id="5" name="!!box2">
            <a:extLst>
              <a:ext uri="{FF2B5EF4-FFF2-40B4-BE49-F238E27FC236}">
                <a16:creationId xmlns:a16="http://schemas.microsoft.com/office/drawing/2014/main" id="{9D2904AB-289B-34D3-5D92-45D163FB14E9}"/>
              </a:ext>
            </a:extLst>
          </p:cNvPr>
          <p:cNvSpPr/>
          <p:nvPr/>
        </p:nvSpPr>
        <p:spPr>
          <a:xfrm>
            <a:off x="12192000" y="5190272"/>
            <a:ext cx="10435138" cy="9458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our algorithm again</a:t>
            </a:r>
          </a:p>
        </p:txBody>
      </p:sp>
    </p:spTree>
    <p:extLst>
      <p:ext uri="{BB962C8B-B14F-4D97-AF65-F5344CB8AC3E}">
        <p14:creationId xmlns:p14="http://schemas.microsoft.com/office/powerpoint/2010/main" val="148565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E67A3395-4631-9A9E-E7EB-995AC697E921}"/>
              </a:ext>
            </a:extLst>
          </p:cNvPr>
          <p:cNvSpPr/>
          <p:nvPr/>
        </p:nvSpPr>
        <p:spPr>
          <a:xfrm>
            <a:off x="12192000" y="2549639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8435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4775862" y="777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62" y="777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1B785659-04EA-59C3-6796-E22EE7EDEAC7}"/>
              </a:ext>
            </a:extLst>
          </p:cNvPr>
          <p:cNvSpPr/>
          <p:nvPr/>
        </p:nvSpPr>
        <p:spPr>
          <a:xfrm>
            <a:off x="7091626" y="2402773"/>
            <a:ext cx="270178" cy="82696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7767360" y="252113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360" y="2521138"/>
                <a:ext cx="1224240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80530" y="3218424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0" y="3218424"/>
                <a:ext cx="1134608" cy="7517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/>
              <p:nvPr/>
            </p:nvSpPr>
            <p:spPr>
              <a:xfrm>
                <a:off x="6564896" y="3726996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96" y="3726996"/>
                <a:ext cx="1224240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9237782" y="5519500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782" y="5519500"/>
                <a:ext cx="1134608" cy="7878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59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4775862" y="777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62" y="777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1B785659-04EA-59C3-6796-E22EE7EDEAC7}"/>
              </a:ext>
            </a:extLst>
          </p:cNvPr>
          <p:cNvSpPr/>
          <p:nvPr/>
        </p:nvSpPr>
        <p:spPr>
          <a:xfrm>
            <a:off x="7091626" y="2402773"/>
            <a:ext cx="270178" cy="82696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7767360" y="252113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360" y="2521138"/>
                <a:ext cx="1224240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80530" y="3218424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0" y="3218424"/>
                <a:ext cx="1134608" cy="7517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/>
              <p:nvPr/>
            </p:nvSpPr>
            <p:spPr>
              <a:xfrm>
                <a:off x="6564896" y="3726996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96" y="3726996"/>
                <a:ext cx="1224240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7587886" y="6467672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886" y="6467672"/>
                <a:ext cx="1134608" cy="7878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D3D67A91-D49B-C286-C6D8-FBB4FEA14E87}"/>
              </a:ext>
            </a:extLst>
          </p:cNvPr>
          <p:cNvSpPr/>
          <p:nvPr/>
        </p:nvSpPr>
        <p:spPr>
          <a:xfrm rot="10800000">
            <a:off x="1078552" y="1444416"/>
            <a:ext cx="291918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/>
              <p:nvPr/>
            </p:nvSpPr>
            <p:spPr>
              <a:xfrm>
                <a:off x="379360" y="1649285"/>
                <a:ext cx="536947" cy="5850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60" y="1649285"/>
                <a:ext cx="536947" cy="5850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022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/>
              <p:nvPr/>
            </p:nvSpPr>
            <p:spPr>
              <a:xfrm>
                <a:off x="18287099" y="1208340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099" y="1208340"/>
                <a:ext cx="1224240" cy="5902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11088293" y="1149299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293" y="1149299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18272079" y="119761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079" y="1197618"/>
                <a:ext cx="1224240" cy="590233"/>
              </a:xfrm>
              <a:prstGeom prst="roundRect">
                <a:avLst/>
              </a:prstGeom>
              <a:blipFill>
                <a:blip r:embed="rId5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13572535" y="1116853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535" y="1116853"/>
                <a:ext cx="1134608" cy="7517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15869355" y="1098798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355" y="1098798"/>
                <a:ext cx="1134608" cy="787875"/>
              </a:xfrm>
              <a:prstGeom prst="roundRect">
                <a:avLst/>
              </a:prstGeom>
              <a:blipFill>
                <a:blip r:embed="rId7"/>
                <a:stretch>
                  <a:fillRect r="-1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/>
              <p:nvPr/>
            </p:nvSpPr>
            <p:spPr>
              <a:xfrm>
                <a:off x="13602530" y="2322317"/>
                <a:ext cx="536947" cy="5850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530" y="2322317"/>
                <a:ext cx="536947" cy="5850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s 10">
            <a:extLst>
              <a:ext uri="{FF2B5EF4-FFF2-40B4-BE49-F238E27FC236}">
                <a16:creationId xmlns:a16="http://schemas.microsoft.com/office/drawing/2014/main" id="{F8A4CBE7-08E3-98C8-6922-D8181671AB49}"/>
              </a:ext>
            </a:extLst>
          </p:cNvPr>
          <p:cNvSpPr/>
          <p:nvPr/>
        </p:nvSpPr>
        <p:spPr>
          <a:xfrm>
            <a:off x="12491841" y="1067327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FAC8262C-CFBC-4846-A317-4F39F14CD72D}"/>
              </a:ext>
            </a:extLst>
          </p:cNvPr>
          <p:cNvSpPr/>
          <p:nvPr/>
        </p:nvSpPr>
        <p:spPr>
          <a:xfrm>
            <a:off x="15006984" y="1149299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EBFE6B0A-1E3F-8521-66CB-34C4549EB905}"/>
              </a:ext>
            </a:extLst>
          </p:cNvPr>
          <p:cNvSpPr/>
          <p:nvPr/>
        </p:nvSpPr>
        <p:spPr>
          <a:xfrm>
            <a:off x="17303804" y="1178671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B898CD0-8A1A-D98E-B66A-6DA4004CBF45}"/>
                  </a:ext>
                </a:extLst>
              </p:cNvPr>
              <p:cNvSpPr/>
              <p:nvPr/>
            </p:nvSpPr>
            <p:spPr>
              <a:xfrm>
                <a:off x="11040054" y="2271380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B898CD0-8A1A-D98E-B66A-6DA4004CB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054" y="2271380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quals 15">
            <a:extLst>
              <a:ext uri="{FF2B5EF4-FFF2-40B4-BE49-F238E27FC236}">
                <a16:creationId xmlns:a16="http://schemas.microsoft.com/office/drawing/2014/main" id="{05473B59-AA50-575F-AA50-A6EFDD109F86}"/>
              </a:ext>
            </a:extLst>
          </p:cNvPr>
          <p:cNvSpPr/>
          <p:nvPr/>
        </p:nvSpPr>
        <p:spPr>
          <a:xfrm>
            <a:off x="12395363" y="2219569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Candy: A problem on leetcode">
            <a:extLst>
              <a:ext uri="{FF2B5EF4-FFF2-40B4-BE49-F238E27FC236}">
                <a16:creationId xmlns:a16="http://schemas.microsoft.com/office/drawing/2014/main" id="{A1A65895-2885-7570-0F9C-7DEA784638D4}"/>
              </a:ext>
            </a:extLst>
          </p:cNvPr>
          <p:cNvSpPr/>
          <p:nvPr/>
        </p:nvSpPr>
        <p:spPr>
          <a:xfrm>
            <a:off x="11040054" y="4378439"/>
            <a:ext cx="12215362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do you solve this recurrence relation?</a:t>
            </a:r>
            <a:endParaRPr sz="4000" dirty="0"/>
          </a:p>
        </p:txBody>
      </p:sp>
      <p:sp>
        <p:nvSpPr>
          <p:cNvPr id="18" name="!!box2">
            <a:extLst>
              <a:ext uri="{FF2B5EF4-FFF2-40B4-BE49-F238E27FC236}">
                <a16:creationId xmlns:a16="http://schemas.microsoft.com/office/drawing/2014/main" id="{0E7F58BF-385A-F93C-205B-A20461B3AC9E}"/>
              </a:ext>
            </a:extLst>
          </p:cNvPr>
          <p:cNvSpPr/>
          <p:nvPr/>
        </p:nvSpPr>
        <p:spPr>
          <a:xfrm>
            <a:off x="11040054" y="7099474"/>
            <a:ext cx="12215362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Guess and Prove</a:t>
            </a:r>
          </a:p>
        </p:txBody>
      </p:sp>
    </p:spTree>
    <p:extLst>
      <p:ext uri="{BB962C8B-B14F-4D97-AF65-F5344CB8AC3E}">
        <p14:creationId xmlns:p14="http://schemas.microsoft.com/office/powerpoint/2010/main" val="3058132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2044752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520907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8370553" y="99148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152495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D6363D-3D50-5B77-931F-88D9C496A3DA}"/>
              </a:ext>
            </a:extLst>
          </p:cNvPr>
          <p:cNvCxnSpPr>
            <a:cxnSpLocks/>
            <a:stCxn id="42" idx="0"/>
            <a:endCxn id="9" idx="4"/>
          </p:cNvCxnSpPr>
          <p:nvPr/>
        </p:nvCxnSpPr>
        <p:spPr>
          <a:xfrm flipV="1">
            <a:off x="2501952" y="7939206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2AE2A-1232-4262-A0F0-D070A1C77AC8}"/>
              </a:ext>
            </a:extLst>
          </p:cNvPr>
          <p:cNvCxnSpPr>
            <a:cxnSpLocks/>
            <a:stCxn id="43" idx="0"/>
            <a:endCxn id="9" idx="4"/>
          </p:cNvCxnSpPr>
          <p:nvPr/>
        </p:nvCxnSpPr>
        <p:spPr>
          <a:xfrm flipH="1" flipV="1">
            <a:off x="4085870" y="7939206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tar1">
            <a:extLst>
              <a:ext uri="{FF2B5EF4-FFF2-40B4-BE49-F238E27FC236}">
                <a16:creationId xmlns:a16="http://schemas.microsoft.com/office/drawing/2014/main" id="{C5D0732E-5F40-410D-D260-FA3F80CDCA93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DC6982-1957-ED8F-8570-4AAF54C49C8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8819249" y="7836083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BB903-7F5C-6B65-2011-15CBEC35DBAE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10403167" y="7836083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!!star1">
            <a:extLst>
              <a:ext uri="{FF2B5EF4-FFF2-40B4-BE49-F238E27FC236}">
                <a16:creationId xmlns:a16="http://schemas.microsoft.com/office/drawing/2014/main" id="{590ECA20-CB12-D10B-60C8-BE99B88089F5}"/>
              </a:ext>
            </a:extLst>
          </p:cNvPr>
          <p:cNvSpPr/>
          <p:nvPr/>
        </p:nvSpPr>
        <p:spPr>
          <a:xfrm>
            <a:off x="9945967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844FDAE2-1A54-3032-7193-C6C27F639896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7E9FC141-FC54-C285-989B-01B0FC205515}"/>
              </a:ext>
            </a:extLst>
          </p:cNvPr>
          <p:cNvSpPr/>
          <p:nvPr/>
        </p:nvSpPr>
        <p:spPr>
          <a:xfrm>
            <a:off x="9937463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3FEE3EE-7988-87CD-01A0-A266F51529C3}"/>
              </a:ext>
            </a:extLst>
          </p:cNvPr>
          <p:cNvSpPr/>
          <p:nvPr/>
        </p:nvSpPr>
        <p:spPr>
          <a:xfrm>
            <a:off x="3620166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BAC89E0-9367-F4B8-47A7-9EE50EE8802B}"/>
              </a:ext>
            </a:extLst>
          </p:cNvPr>
          <p:cNvSpPr/>
          <p:nvPr/>
        </p:nvSpPr>
        <p:spPr>
          <a:xfrm>
            <a:off x="6937066" y="333620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068778-4A83-5EB6-B04F-7B0D20668635}"/>
              </a:ext>
            </a:extLst>
          </p:cNvPr>
          <p:cNvCxnSpPr>
            <a:cxnSpLocks/>
          </p:cNvCxnSpPr>
          <p:nvPr/>
        </p:nvCxnSpPr>
        <p:spPr>
          <a:xfrm flipV="1">
            <a:off x="4096307" y="4172935"/>
            <a:ext cx="3303804" cy="2943464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AF1591-8EBF-5A8E-D456-F375A866913B}"/>
              </a:ext>
            </a:extLst>
          </p:cNvPr>
          <p:cNvCxnSpPr>
            <a:cxnSpLocks/>
          </p:cNvCxnSpPr>
          <p:nvPr/>
        </p:nvCxnSpPr>
        <p:spPr>
          <a:xfrm flipH="1" flipV="1">
            <a:off x="7400111" y="4172935"/>
            <a:ext cx="3003056" cy="2830426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36030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1499450" y="828023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50" y="828023"/>
                <a:ext cx="1103707" cy="5902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8577332" y="876342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332" y="876342"/>
                <a:ext cx="1224240" cy="590233"/>
              </a:xfrm>
              <a:prstGeom prst="roundRect">
                <a:avLst/>
              </a:prstGeom>
              <a:blipFill>
                <a:blip r:embed="rId3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3983692" y="795577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692" y="795577"/>
                <a:ext cx="1134608" cy="7517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6280512" y="777522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512" y="777522"/>
                <a:ext cx="1134608" cy="787875"/>
              </a:xfrm>
              <a:prstGeom prst="roundRect">
                <a:avLst/>
              </a:prstGeom>
              <a:blipFill>
                <a:blip r:embed="rId5"/>
                <a:stretch>
                  <a:fillRect r="-1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/>
              <p:nvPr/>
            </p:nvSpPr>
            <p:spPr>
              <a:xfrm>
                <a:off x="4013687" y="2001041"/>
                <a:ext cx="536947" cy="5850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687" y="2001041"/>
                <a:ext cx="536947" cy="5850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s 10">
            <a:extLst>
              <a:ext uri="{FF2B5EF4-FFF2-40B4-BE49-F238E27FC236}">
                <a16:creationId xmlns:a16="http://schemas.microsoft.com/office/drawing/2014/main" id="{F8A4CBE7-08E3-98C8-6922-D8181671AB49}"/>
              </a:ext>
            </a:extLst>
          </p:cNvPr>
          <p:cNvSpPr/>
          <p:nvPr/>
        </p:nvSpPr>
        <p:spPr>
          <a:xfrm>
            <a:off x="2902998" y="746051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FAC8262C-CFBC-4846-A317-4F39F14CD72D}"/>
              </a:ext>
            </a:extLst>
          </p:cNvPr>
          <p:cNvSpPr/>
          <p:nvPr/>
        </p:nvSpPr>
        <p:spPr>
          <a:xfrm>
            <a:off x="5418141" y="828023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EBFE6B0A-1E3F-8521-66CB-34C4549EB905}"/>
              </a:ext>
            </a:extLst>
          </p:cNvPr>
          <p:cNvSpPr/>
          <p:nvPr/>
        </p:nvSpPr>
        <p:spPr>
          <a:xfrm>
            <a:off x="7714961" y="857395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B898CD0-8A1A-D98E-B66A-6DA4004CBF45}"/>
                  </a:ext>
                </a:extLst>
              </p:cNvPr>
              <p:cNvSpPr/>
              <p:nvPr/>
            </p:nvSpPr>
            <p:spPr>
              <a:xfrm>
                <a:off x="1451211" y="1950104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B898CD0-8A1A-D98E-B66A-6DA4004CB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211" y="1950104"/>
                <a:ext cx="1103707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quals 15">
            <a:extLst>
              <a:ext uri="{FF2B5EF4-FFF2-40B4-BE49-F238E27FC236}">
                <a16:creationId xmlns:a16="http://schemas.microsoft.com/office/drawing/2014/main" id="{05473B59-AA50-575F-AA50-A6EFDD109F86}"/>
              </a:ext>
            </a:extLst>
          </p:cNvPr>
          <p:cNvSpPr/>
          <p:nvPr/>
        </p:nvSpPr>
        <p:spPr>
          <a:xfrm>
            <a:off x="2806520" y="1898293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/>
              <p:nvPr/>
            </p:nvSpPr>
            <p:spPr>
              <a:xfrm>
                <a:off x="1307439" y="3466588"/>
                <a:ext cx="22417534" cy="10559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Guess: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39" y="3466588"/>
                <a:ext cx="22417534" cy="10559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3">
                <a:extLst>
                  <a:ext uri="{FF2B5EF4-FFF2-40B4-BE49-F238E27FC236}">
                    <a16:creationId xmlns:a16="http://schemas.microsoft.com/office/drawing/2014/main" id="{67156897-C725-3340-ABC1-564CBF4432D1}"/>
                  </a:ext>
                </a:extLst>
              </p:cNvPr>
              <p:cNvSpPr/>
              <p:nvPr/>
            </p:nvSpPr>
            <p:spPr>
              <a:xfrm>
                <a:off x="1307439" y="4920831"/>
                <a:ext cx="22417534" cy="733707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Case: T(1) = 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T(1),T(2),…….,T(n-1) is true.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now prove that T(n) is also true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3">
                <a:extLst>
                  <a:ext uri="{FF2B5EF4-FFF2-40B4-BE49-F238E27FC236}">
                    <a16:creationId xmlns:a16="http://schemas.microsoft.com/office/drawing/2014/main" id="{67156897-C725-3340-ABC1-564CBF443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39" y="4920831"/>
                <a:ext cx="22417534" cy="7337072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342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1232111" y="2533255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11" y="2533255"/>
                <a:ext cx="1103707" cy="5902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8309993" y="2581574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993" y="2581574"/>
                <a:ext cx="1224240" cy="590233"/>
              </a:xfrm>
              <a:prstGeom prst="roundRect">
                <a:avLst/>
              </a:prstGeom>
              <a:blipFill>
                <a:blip r:embed="rId3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3716353" y="2500809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3" y="2500809"/>
                <a:ext cx="1134608" cy="7517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6013173" y="2482754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73" y="2482754"/>
                <a:ext cx="1134608" cy="7878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s 10">
            <a:extLst>
              <a:ext uri="{FF2B5EF4-FFF2-40B4-BE49-F238E27FC236}">
                <a16:creationId xmlns:a16="http://schemas.microsoft.com/office/drawing/2014/main" id="{F8A4CBE7-08E3-98C8-6922-D8181671AB49}"/>
              </a:ext>
            </a:extLst>
          </p:cNvPr>
          <p:cNvSpPr/>
          <p:nvPr/>
        </p:nvSpPr>
        <p:spPr>
          <a:xfrm>
            <a:off x="2635659" y="2451283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FAC8262C-CFBC-4846-A317-4F39F14CD72D}"/>
              </a:ext>
            </a:extLst>
          </p:cNvPr>
          <p:cNvSpPr/>
          <p:nvPr/>
        </p:nvSpPr>
        <p:spPr>
          <a:xfrm>
            <a:off x="5150802" y="2533255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EBFE6B0A-1E3F-8521-66CB-34C4549EB905}"/>
              </a:ext>
            </a:extLst>
          </p:cNvPr>
          <p:cNvSpPr/>
          <p:nvPr/>
        </p:nvSpPr>
        <p:spPr>
          <a:xfrm>
            <a:off x="7447622" y="2562627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/>
              <p:nvPr/>
            </p:nvSpPr>
            <p:spPr>
              <a:xfrm>
                <a:off x="714315" y="550394"/>
                <a:ext cx="22417534" cy="10559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Guess: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5" y="550394"/>
                <a:ext cx="22417534" cy="10559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436947B1-3093-FCC7-5EDC-FE00FEDE1A67}"/>
              </a:ext>
            </a:extLst>
          </p:cNvPr>
          <p:cNvSpPr/>
          <p:nvPr/>
        </p:nvSpPr>
        <p:spPr>
          <a:xfrm rot="5400000">
            <a:off x="3664984" y="3949551"/>
            <a:ext cx="1237346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6EEA741-2FC7-19FA-D5F5-C03841B37001}"/>
              </a:ext>
            </a:extLst>
          </p:cNvPr>
          <p:cNvSpPr/>
          <p:nvPr/>
        </p:nvSpPr>
        <p:spPr>
          <a:xfrm rot="5400000">
            <a:off x="5961804" y="3949551"/>
            <a:ext cx="1237346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box2">
            <a:extLst>
              <a:ext uri="{FF2B5EF4-FFF2-40B4-BE49-F238E27FC236}">
                <a16:creationId xmlns:a16="http://schemas.microsoft.com/office/drawing/2014/main" id="{549CFB5C-4CB3-4747-65FD-C02D94BE0D01}"/>
              </a:ext>
            </a:extLst>
          </p:cNvPr>
          <p:cNvSpPr/>
          <p:nvPr/>
        </p:nvSpPr>
        <p:spPr>
          <a:xfrm>
            <a:off x="8309993" y="3619009"/>
            <a:ext cx="6552758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Using induction hypothesis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195B920-4CAC-9043-1B52-E5A35A499BC2}"/>
                  </a:ext>
                </a:extLst>
              </p:cNvPr>
              <p:cNvSpPr/>
              <p:nvPr/>
            </p:nvSpPr>
            <p:spPr>
              <a:xfrm>
                <a:off x="3716353" y="5042056"/>
                <a:ext cx="1134608" cy="92997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𝛼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num>
                        <m:den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195B920-4CAC-9043-1B52-E5A35A499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3" y="5042056"/>
                <a:ext cx="1134608" cy="92997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">
                <a:extLst>
                  <a:ext uri="{FF2B5EF4-FFF2-40B4-BE49-F238E27FC236}">
                    <a16:creationId xmlns:a16="http://schemas.microsoft.com/office/drawing/2014/main" id="{9273ECD9-594D-FC19-2C2A-6CB9A55E54BE}"/>
                  </a:ext>
                </a:extLst>
              </p:cNvPr>
              <p:cNvSpPr/>
              <p:nvPr/>
            </p:nvSpPr>
            <p:spPr>
              <a:xfrm>
                <a:off x="8362296" y="5184437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">
                <a:extLst>
                  <a:ext uri="{FF2B5EF4-FFF2-40B4-BE49-F238E27FC236}">
                    <a16:creationId xmlns:a16="http://schemas.microsoft.com/office/drawing/2014/main" id="{9273ECD9-594D-FC19-2C2A-6CB9A55E5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296" y="5184437"/>
                <a:ext cx="1224240" cy="590233"/>
              </a:xfrm>
              <a:prstGeom prst="roundRect">
                <a:avLst/>
              </a:prstGeom>
              <a:blipFill>
                <a:blip r:embed="rId8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3F361B-29AC-E606-11DD-FE1337C65FA2}"/>
                  </a:ext>
                </a:extLst>
              </p:cNvPr>
              <p:cNvSpPr/>
              <p:nvPr/>
            </p:nvSpPr>
            <p:spPr>
              <a:xfrm>
                <a:off x="6065476" y="4976580"/>
                <a:ext cx="1134608" cy="100594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𝛼</m:t>
                          </m:r>
                        </m:num>
                        <m:den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3F361B-29AC-E606-11DD-FE1337C65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476" y="4976580"/>
                <a:ext cx="1134608" cy="1005949"/>
              </a:xfrm>
              <a:prstGeom prst="roundRect">
                <a:avLst/>
              </a:prstGeom>
              <a:blipFill>
                <a:blip r:embed="rId9"/>
                <a:stretch>
                  <a:fillRect l="-495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lus 18">
            <a:extLst>
              <a:ext uri="{FF2B5EF4-FFF2-40B4-BE49-F238E27FC236}">
                <a16:creationId xmlns:a16="http://schemas.microsoft.com/office/drawing/2014/main" id="{D1745D10-1176-9DAB-7562-6040FA6F902B}"/>
              </a:ext>
            </a:extLst>
          </p:cNvPr>
          <p:cNvSpPr/>
          <p:nvPr/>
        </p:nvSpPr>
        <p:spPr>
          <a:xfrm>
            <a:off x="5203105" y="5136118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lus 19">
            <a:extLst>
              <a:ext uri="{FF2B5EF4-FFF2-40B4-BE49-F238E27FC236}">
                <a16:creationId xmlns:a16="http://schemas.microsoft.com/office/drawing/2014/main" id="{07B19348-0CC2-E9D5-8763-75740478E9DF}"/>
              </a:ext>
            </a:extLst>
          </p:cNvPr>
          <p:cNvSpPr/>
          <p:nvPr/>
        </p:nvSpPr>
        <p:spPr>
          <a:xfrm>
            <a:off x="7499925" y="5165490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BF37C-69DE-A1E6-72DD-903066A07A9A}"/>
                  </a:ext>
                </a:extLst>
              </p:cNvPr>
              <p:cNvSpPr txBox="1"/>
              <p:nvPr/>
            </p:nvSpPr>
            <p:spPr>
              <a:xfrm>
                <a:off x="2457896" y="5079703"/>
                <a:ext cx="1062790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≤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BF37C-69DE-A1E6-72DD-903066A0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896" y="5079703"/>
                <a:ext cx="1062790" cy="933589"/>
              </a:xfrm>
              <a:prstGeom prst="rect">
                <a:avLst/>
              </a:prstGeom>
              <a:blipFill>
                <a:blip r:embed="rId10"/>
                <a:stretch>
                  <a:fillRect l="-1176" r="-1176" b="-5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3B8F7BC-E086-1665-362F-87044A558975}"/>
                  </a:ext>
                </a:extLst>
              </p:cNvPr>
              <p:cNvSpPr/>
              <p:nvPr/>
            </p:nvSpPr>
            <p:spPr>
              <a:xfrm>
                <a:off x="3651012" y="6335510"/>
                <a:ext cx="5163591" cy="1944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          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𝛼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3B8F7BC-E086-1665-362F-87044A558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12" y="6335510"/>
                <a:ext cx="5163591" cy="1944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4F270F-B671-60EE-1DA2-0C2CED7F32EC}"/>
                  </a:ext>
                </a:extLst>
              </p:cNvPr>
              <p:cNvSpPr txBox="1"/>
              <p:nvPr/>
            </p:nvSpPr>
            <p:spPr>
              <a:xfrm>
                <a:off x="2462050" y="6745301"/>
                <a:ext cx="1061188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=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4F270F-B671-60EE-1DA2-0C2CED7F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50" y="6745301"/>
                <a:ext cx="1061188" cy="9335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D4E14-0FE7-D167-A24A-7440F0B27224}"/>
                  </a:ext>
                </a:extLst>
              </p:cNvPr>
              <p:cNvSpPr txBox="1"/>
              <p:nvPr/>
            </p:nvSpPr>
            <p:spPr>
              <a:xfrm>
                <a:off x="5295770" y="6835574"/>
                <a:ext cx="2382895" cy="839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7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10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D4E14-0FE7-D167-A24A-7440F0B27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770" y="6835574"/>
                <a:ext cx="2382895" cy="839269"/>
              </a:xfrm>
              <a:prstGeom prst="rect">
                <a:avLst/>
              </a:prstGeom>
              <a:blipFill>
                <a:blip r:embed="rId13"/>
                <a:stretch>
                  <a:fillRect t="-2985" b="-89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B98E9-9647-11C7-36F7-F28A7A1924D9}"/>
                  </a:ext>
                </a:extLst>
              </p:cNvPr>
              <p:cNvSpPr txBox="1"/>
              <p:nvPr/>
            </p:nvSpPr>
            <p:spPr>
              <a:xfrm>
                <a:off x="5295769" y="6829740"/>
                <a:ext cx="2382895" cy="839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7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10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B98E9-9647-11C7-36F7-F28A7A19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769" y="6829740"/>
                <a:ext cx="2382895" cy="839269"/>
              </a:xfrm>
              <a:prstGeom prst="rect">
                <a:avLst/>
              </a:prstGeom>
              <a:blipFill>
                <a:blip r:embed="rId14"/>
                <a:stretch>
                  <a:fillRect t="-2985" b="-89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502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7" grpId="0"/>
      <p:bldP spid="28" grpId="0"/>
      <p:bldP spid="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1232111" y="2533255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11" y="2533255"/>
                <a:ext cx="1103707" cy="5902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8309993" y="2581574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993" y="2581574"/>
                <a:ext cx="1224240" cy="590233"/>
              </a:xfrm>
              <a:prstGeom prst="roundRect">
                <a:avLst/>
              </a:prstGeom>
              <a:blipFill>
                <a:blip r:embed="rId3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3716353" y="2500809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3" y="2500809"/>
                <a:ext cx="1134608" cy="7517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6013173" y="2482754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73" y="2482754"/>
                <a:ext cx="1134608" cy="7878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s 10">
            <a:extLst>
              <a:ext uri="{FF2B5EF4-FFF2-40B4-BE49-F238E27FC236}">
                <a16:creationId xmlns:a16="http://schemas.microsoft.com/office/drawing/2014/main" id="{F8A4CBE7-08E3-98C8-6922-D8181671AB49}"/>
              </a:ext>
            </a:extLst>
          </p:cNvPr>
          <p:cNvSpPr/>
          <p:nvPr/>
        </p:nvSpPr>
        <p:spPr>
          <a:xfrm>
            <a:off x="2635659" y="2451283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FAC8262C-CFBC-4846-A317-4F39F14CD72D}"/>
              </a:ext>
            </a:extLst>
          </p:cNvPr>
          <p:cNvSpPr/>
          <p:nvPr/>
        </p:nvSpPr>
        <p:spPr>
          <a:xfrm>
            <a:off x="5150802" y="2533255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EBFE6B0A-1E3F-8521-66CB-34C4549EB905}"/>
              </a:ext>
            </a:extLst>
          </p:cNvPr>
          <p:cNvSpPr/>
          <p:nvPr/>
        </p:nvSpPr>
        <p:spPr>
          <a:xfrm>
            <a:off x="7447622" y="2562627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/>
              <p:nvPr/>
            </p:nvSpPr>
            <p:spPr>
              <a:xfrm>
                <a:off x="714315" y="550394"/>
                <a:ext cx="22417534" cy="10559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Guess: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5" y="550394"/>
                <a:ext cx="22417534" cy="10559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436947B1-3093-FCC7-5EDC-FE00FEDE1A67}"/>
              </a:ext>
            </a:extLst>
          </p:cNvPr>
          <p:cNvSpPr/>
          <p:nvPr/>
        </p:nvSpPr>
        <p:spPr>
          <a:xfrm rot="5400000">
            <a:off x="3664984" y="3949551"/>
            <a:ext cx="1237346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6EEA741-2FC7-19FA-D5F5-C03841B37001}"/>
              </a:ext>
            </a:extLst>
          </p:cNvPr>
          <p:cNvSpPr/>
          <p:nvPr/>
        </p:nvSpPr>
        <p:spPr>
          <a:xfrm rot="5400000">
            <a:off x="5961804" y="3949551"/>
            <a:ext cx="1237346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box2">
            <a:extLst>
              <a:ext uri="{FF2B5EF4-FFF2-40B4-BE49-F238E27FC236}">
                <a16:creationId xmlns:a16="http://schemas.microsoft.com/office/drawing/2014/main" id="{549CFB5C-4CB3-4747-65FD-C02D94BE0D01}"/>
              </a:ext>
            </a:extLst>
          </p:cNvPr>
          <p:cNvSpPr/>
          <p:nvPr/>
        </p:nvSpPr>
        <p:spPr>
          <a:xfrm>
            <a:off x="8309993" y="3619009"/>
            <a:ext cx="6552758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Using induction hypothesis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195B920-4CAC-9043-1B52-E5A35A499BC2}"/>
                  </a:ext>
                </a:extLst>
              </p:cNvPr>
              <p:cNvSpPr/>
              <p:nvPr/>
            </p:nvSpPr>
            <p:spPr>
              <a:xfrm>
                <a:off x="3716353" y="5042056"/>
                <a:ext cx="1134608" cy="92997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𝛼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num>
                        <m:den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195B920-4CAC-9043-1B52-E5A35A499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3" y="5042056"/>
                <a:ext cx="1134608" cy="92997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">
                <a:extLst>
                  <a:ext uri="{FF2B5EF4-FFF2-40B4-BE49-F238E27FC236}">
                    <a16:creationId xmlns:a16="http://schemas.microsoft.com/office/drawing/2014/main" id="{9273ECD9-594D-FC19-2C2A-6CB9A55E54BE}"/>
                  </a:ext>
                </a:extLst>
              </p:cNvPr>
              <p:cNvSpPr/>
              <p:nvPr/>
            </p:nvSpPr>
            <p:spPr>
              <a:xfrm>
                <a:off x="8362296" y="5184437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">
                <a:extLst>
                  <a:ext uri="{FF2B5EF4-FFF2-40B4-BE49-F238E27FC236}">
                    <a16:creationId xmlns:a16="http://schemas.microsoft.com/office/drawing/2014/main" id="{9273ECD9-594D-FC19-2C2A-6CB9A55E5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296" y="5184437"/>
                <a:ext cx="1224240" cy="590233"/>
              </a:xfrm>
              <a:prstGeom prst="roundRect">
                <a:avLst/>
              </a:prstGeom>
              <a:blipFill>
                <a:blip r:embed="rId8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3F361B-29AC-E606-11DD-FE1337C65FA2}"/>
                  </a:ext>
                </a:extLst>
              </p:cNvPr>
              <p:cNvSpPr/>
              <p:nvPr/>
            </p:nvSpPr>
            <p:spPr>
              <a:xfrm>
                <a:off x="6065476" y="4976580"/>
                <a:ext cx="1134608" cy="100594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𝛼</m:t>
                          </m:r>
                        </m:num>
                        <m:den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3F361B-29AC-E606-11DD-FE1337C65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476" y="4976580"/>
                <a:ext cx="1134608" cy="1005949"/>
              </a:xfrm>
              <a:prstGeom prst="roundRect">
                <a:avLst/>
              </a:prstGeom>
              <a:blipFill>
                <a:blip r:embed="rId9"/>
                <a:stretch>
                  <a:fillRect l="-495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lus 18">
            <a:extLst>
              <a:ext uri="{FF2B5EF4-FFF2-40B4-BE49-F238E27FC236}">
                <a16:creationId xmlns:a16="http://schemas.microsoft.com/office/drawing/2014/main" id="{D1745D10-1176-9DAB-7562-6040FA6F902B}"/>
              </a:ext>
            </a:extLst>
          </p:cNvPr>
          <p:cNvSpPr/>
          <p:nvPr/>
        </p:nvSpPr>
        <p:spPr>
          <a:xfrm>
            <a:off x="5203105" y="5136118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lus 19">
            <a:extLst>
              <a:ext uri="{FF2B5EF4-FFF2-40B4-BE49-F238E27FC236}">
                <a16:creationId xmlns:a16="http://schemas.microsoft.com/office/drawing/2014/main" id="{07B19348-0CC2-E9D5-8763-75740478E9DF}"/>
              </a:ext>
            </a:extLst>
          </p:cNvPr>
          <p:cNvSpPr/>
          <p:nvPr/>
        </p:nvSpPr>
        <p:spPr>
          <a:xfrm>
            <a:off x="7499925" y="5165490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BF37C-69DE-A1E6-72DD-903066A07A9A}"/>
                  </a:ext>
                </a:extLst>
              </p:cNvPr>
              <p:cNvSpPr txBox="1"/>
              <p:nvPr/>
            </p:nvSpPr>
            <p:spPr>
              <a:xfrm>
                <a:off x="2457896" y="5079703"/>
                <a:ext cx="1062790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≤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BF37C-69DE-A1E6-72DD-903066A0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896" y="5079703"/>
                <a:ext cx="1062790" cy="933589"/>
              </a:xfrm>
              <a:prstGeom prst="rect">
                <a:avLst/>
              </a:prstGeom>
              <a:blipFill>
                <a:blip r:embed="rId10"/>
                <a:stretch>
                  <a:fillRect l="-1176" r="-1176" b="-5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3B8F7BC-E086-1665-362F-87044A558975}"/>
                  </a:ext>
                </a:extLst>
              </p:cNvPr>
              <p:cNvSpPr/>
              <p:nvPr/>
            </p:nvSpPr>
            <p:spPr>
              <a:xfrm>
                <a:off x="3651012" y="6335510"/>
                <a:ext cx="5163591" cy="1944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          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𝛼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3B8F7BC-E086-1665-362F-87044A558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12" y="6335510"/>
                <a:ext cx="5163591" cy="1944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4F270F-B671-60EE-1DA2-0C2CED7F32EC}"/>
                  </a:ext>
                </a:extLst>
              </p:cNvPr>
              <p:cNvSpPr txBox="1"/>
              <p:nvPr/>
            </p:nvSpPr>
            <p:spPr>
              <a:xfrm>
                <a:off x="2462050" y="6745301"/>
                <a:ext cx="1062790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=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4F270F-B671-60EE-1DA2-0C2CED7F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50" y="6745301"/>
                <a:ext cx="1062790" cy="9335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D4E14-0FE7-D167-A24A-7440F0B27224}"/>
                  </a:ext>
                </a:extLst>
              </p:cNvPr>
              <p:cNvSpPr txBox="1"/>
              <p:nvPr/>
            </p:nvSpPr>
            <p:spPr>
              <a:xfrm>
                <a:off x="5295770" y="6835574"/>
                <a:ext cx="2382895" cy="839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7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10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D4E14-0FE7-D167-A24A-7440F0B27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770" y="6835574"/>
                <a:ext cx="2382895" cy="839269"/>
              </a:xfrm>
              <a:prstGeom prst="rect">
                <a:avLst/>
              </a:prstGeom>
              <a:blipFill>
                <a:blip r:embed="rId13"/>
                <a:stretch>
                  <a:fillRect t="-2985" b="-89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B98E9-9647-11C7-36F7-F28A7A1924D9}"/>
                  </a:ext>
                </a:extLst>
              </p:cNvPr>
              <p:cNvSpPr txBox="1"/>
              <p:nvPr/>
            </p:nvSpPr>
            <p:spPr>
              <a:xfrm>
                <a:off x="6871007" y="9362432"/>
                <a:ext cx="3361305" cy="11551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7</m:t>
                              </m:r>
                            </m:num>
                            <m:den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10</m:t>
                              </m:r>
                            </m:den>
                          </m:f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B98E9-9647-11C7-36F7-F28A7A19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07" y="9362432"/>
                <a:ext cx="3361305" cy="1155188"/>
              </a:xfrm>
              <a:prstGeom prst="rect">
                <a:avLst/>
              </a:prstGeom>
              <a:blipFill>
                <a:blip r:embed="rId14"/>
                <a:stretch>
                  <a:fillRect t="-5435" b="-130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30">
            <a:extLst>
              <a:ext uri="{FF2B5EF4-FFF2-40B4-BE49-F238E27FC236}">
                <a16:creationId xmlns:a16="http://schemas.microsoft.com/office/drawing/2014/main" id="{58C69842-E1D0-4856-FFCC-615C8C3C316A}"/>
              </a:ext>
            </a:extLst>
          </p:cNvPr>
          <p:cNvSpPr/>
          <p:nvPr/>
        </p:nvSpPr>
        <p:spPr>
          <a:xfrm>
            <a:off x="2262825" y="9421469"/>
            <a:ext cx="3568499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81568A-BAEC-33A2-B47B-0A7B3405A1D1}"/>
                  </a:ext>
                </a:extLst>
              </p:cNvPr>
              <p:cNvSpPr txBox="1"/>
              <p:nvPr/>
            </p:nvSpPr>
            <p:spPr>
              <a:xfrm>
                <a:off x="10452392" y="9603572"/>
                <a:ext cx="59792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=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81568A-BAEC-33A2-B47B-0A7B3405A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392" y="9603572"/>
                <a:ext cx="597921" cy="656590"/>
              </a:xfrm>
              <a:prstGeom prst="rect">
                <a:avLst/>
              </a:prstGeom>
              <a:blipFill>
                <a:blip r:embed="rId15"/>
                <a:stretch>
                  <a:fillRect l="-20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4C93480-D742-33C2-7C5D-7691165BBF2D}"/>
              </a:ext>
            </a:extLst>
          </p:cNvPr>
          <p:cNvSpPr txBox="1"/>
          <p:nvPr/>
        </p:nvSpPr>
        <p:spPr>
          <a:xfrm>
            <a:off x="11271995" y="9026491"/>
            <a:ext cx="386324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Helvetica Neue Medium"/>
                <a:cs typeface="Helvetica Neue Medium"/>
              </a:rPr>
              <a:t>1</a:t>
            </a:r>
          </a:p>
        </p:txBody>
      </p:sp>
      <p:sp>
        <p:nvSpPr>
          <p:cNvPr id="23" name="Rounded Rectangle 30">
            <a:extLst>
              <a:ext uri="{FF2B5EF4-FFF2-40B4-BE49-F238E27FC236}">
                <a16:creationId xmlns:a16="http://schemas.microsoft.com/office/drawing/2014/main" id="{046D35DB-44BC-3C8A-C636-69B188A9D9E7}"/>
              </a:ext>
            </a:extLst>
          </p:cNvPr>
          <p:cNvSpPr/>
          <p:nvPr/>
        </p:nvSpPr>
        <p:spPr>
          <a:xfrm>
            <a:off x="2197136" y="10964989"/>
            <a:ext cx="3568499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D279D-29FE-8A42-8F79-E680225DBF55}"/>
                  </a:ext>
                </a:extLst>
              </p:cNvPr>
              <p:cNvSpPr txBox="1"/>
              <p:nvPr/>
            </p:nvSpPr>
            <p:spPr>
              <a:xfrm>
                <a:off x="6925649" y="11063521"/>
                <a:ext cx="205601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𝛼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=20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𝑐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D279D-29FE-8A42-8F79-E680225DB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649" y="11063521"/>
                <a:ext cx="2056012" cy="656590"/>
              </a:xfrm>
              <a:prstGeom prst="rect">
                <a:avLst/>
              </a:prstGeom>
              <a:blipFill>
                <a:blip r:embed="rId16"/>
                <a:stretch>
                  <a:fillRect r="-12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30">
                <a:extLst>
                  <a:ext uri="{FF2B5EF4-FFF2-40B4-BE49-F238E27FC236}">
                    <a16:creationId xmlns:a16="http://schemas.microsoft.com/office/drawing/2014/main" id="{EA1EBF96-7DE2-8222-1E81-E16EEA1C5279}"/>
                  </a:ext>
                </a:extLst>
              </p:cNvPr>
              <p:cNvSpPr/>
              <p:nvPr/>
            </p:nvSpPr>
            <p:spPr>
              <a:xfrm>
                <a:off x="2217214" y="12364020"/>
                <a:ext cx="9441105" cy="10559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we are done.</a:t>
                </a:r>
              </a:p>
            </p:txBody>
          </p:sp>
        </mc:Choice>
        <mc:Fallback xmlns="">
          <p:sp>
            <p:nvSpPr>
              <p:cNvPr id="25" name="Rounded Rectangle 30">
                <a:extLst>
                  <a:ext uri="{FF2B5EF4-FFF2-40B4-BE49-F238E27FC236}">
                    <a16:creationId xmlns:a16="http://schemas.microsoft.com/office/drawing/2014/main" id="{EA1EBF96-7DE2-8222-1E81-E16EEA1C5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4" y="12364020"/>
                <a:ext cx="9441105" cy="10559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723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star1">
            <a:extLst>
              <a:ext uri="{FF2B5EF4-FFF2-40B4-BE49-F238E27FC236}">
                <a16:creationId xmlns:a16="http://schemas.microsoft.com/office/drawing/2014/main" id="{DF77FBDE-9FD6-B7DF-4CE6-CC7BDFB1EA32}"/>
              </a:ext>
            </a:extLst>
          </p:cNvPr>
          <p:cNvSpPr/>
          <p:nvPr/>
        </p:nvSpPr>
        <p:spPr>
          <a:xfrm>
            <a:off x="6951415" y="333620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2044752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520907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8370553" y="99148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152495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D6363D-3D50-5B77-931F-88D9C496A3DA}"/>
              </a:ext>
            </a:extLst>
          </p:cNvPr>
          <p:cNvCxnSpPr>
            <a:cxnSpLocks/>
            <a:stCxn id="42" idx="0"/>
            <a:endCxn id="9" idx="4"/>
          </p:cNvCxnSpPr>
          <p:nvPr/>
        </p:nvCxnSpPr>
        <p:spPr>
          <a:xfrm flipV="1">
            <a:off x="2501952" y="7939206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2AE2A-1232-4262-A0F0-D070A1C77AC8}"/>
              </a:ext>
            </a:extLst>
          </p:cNvPr>
          <p:cNvCxnSpPr>
            <a:cxnSpLocks/>
            <a:stCxn id="43" idx="0"/>
            <a:endCxn id="9" idx="4"/>
          </p:cNvCxnSpPr>
          <p:nvPr/>
        </p:nvCxnSpPr>
        <p:spPr>
          <a:xfrm flipH="1" flipV="1">
            <a:off x="4085870" y="7939206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tar1">
            <a:extLst>
              <a:ext uri="{FF2B5EF4-FFF2-40B4-BE49-F238E27FC236}">
                <a16:creationId xmlns:a16="http://schemas.microsoft.com/office/drawing/2014/main" id="{C5D0732E-5F40-410D-D260-FA3F80CDCA93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DC6982-1957-ED8F-8570-4AAF54C49C8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8819249" y="7836083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BB903-7F5C-6B65-2011-15CBEC35DBAE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10403167" y="7836083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!!star1">
            <a:extLst>
              <a:ext uri="{FF2B5EF4-FFF2-40B4-BE49-F238E27FC236}">
                <a16:creationId xmlns:a16="http://schemas.microsoft.com/office/drawing/2014/main" id="{590ECA20-CB12-D10B-60C8-BE99B88089F5}"/>
              </a:ext>
            </a:extLst>
          </p:cNvPr>
          <p:cNvSpPr/>
          <p:nvPr/>
        </p:nvSpPr>
        <p:spPr>
          <a:xfrm>
            <a:off x="9945967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844FDAE2-1A54-3032-7193-C6C27F639896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7E9FC141-FC54-C285-989B-01B0FC205515}"/>
              </a:ext>
            </a:extLst>
          </p:cNvPr>
          <p:cNvSpPr/>
          <p:nvPr/>
        </p:nvSpPr>
        <p:spPr>
          <a:xfrm>
            <a:off x="9937463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3FEE3EE-7988-87CD-01A0-A266F51529C3}"/>
              </a:ext>
            </a:extLst>
          </p:cNvPr>
          <p:cNvSpPr/>
          <p:nvPr/>
        </p:nvSpPr>
        <p:spPr>
          <a:xfrm>
            <a:off x="6937066" y="333620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D0F2FC-E975-B324-1C54-46B4DDF3EEDB}"/>
              </a:ext>
            </a:extLst>
          </p:cNvPr>
          <p:cNvCxnSpPr>
            <a:cxnSpLocks/>
          </p:cNvCxnSpPr>
          <p:nvPr/>
        </p:nvCxnSpPr>
        <p:spPr>
          <a:xfrm flipV="1">
            <a:off x="4096307" y="4172935"/>
            <a:ext cx="3303804" cy="2943464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55C562-1FAC-ED72-E74B-55D0820C0645}"/>
              </a:ext>
            </a:extLst>
          </p:cNvPr>
          <p:cNvCxnSpPr>
            <a:cxnSpLocks/>
          </p:cNvCxnSpPr>
          <p:nvPr/>
        </p:nvCxnSpPr>
        <p:spPr>
          <a:xfrm flipH="1" flipV="1">
            <a:off x="7400111" y="4172935"/>
            <a:ext cx="3003056" cy="2830426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ndy: A problem on leetcode">
            <a:extLst>
              <a:ext uri="{FF2B5EF4-FFF2-40B4-BE49-F238E27FC236}">
                <a16:creationId xmlns:a16="http://schemas.microsoft.com/office/drawing/2014/main" id="{9DDC689F-9A19-EA5A-6208-45C401B03D08}"/>
              </a:ext>
            </a:extLst>
          </p:cNvPr>
          <p:cNvSpPr/>
          <p:nvPr/>
        </p:nvSpPr>
        <p:spPr>
          <a:xfrm>
            <a:off x="13441680" y="752184"/>
            <a:ext cx="1047620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</a:t>
            </a:r>
            <a:r>
              <a:rPr lang="en-US" sz="4000" dirty="0" err="1"/>
              <a:t>comparisoins</a:t>
            </a:r>
            <a:r>
              <a:rPr lang="en-US" sz="4000" dirty="0"/>
              <a:t> are made by this algorithm </a:t>
            </a:r>
            <a:r>
              <a:rPr lang="en-US" sz="4000" dirty="0" err="1"/>
              <a:t>ti</a:t>
            </a:r>
            <a:r>
              <a:rPr lang="en-US" sz="4000" dirty="0"/>
              <a:t> find the </a:t>
            </a:r>
            <a:r>
              <a:rPr lang="en-US" sz="4000" dirty="0" err="1"/>
              <a:t>minmum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8E3CB8C-26D9-A25F-BD49-7D2F5760ED1A}"/>
                  </a:ext>
                </a:extLst>
              </p:cNvPr>
              <p:cNvSpPr/>
              <p:nvPr/>
            </p:nvSpPr>
            <p:spPr>
              <a:xfrm>
                <a:off x="13441680" y="3378391"/>
                <a:ext cx="10476206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8E3CB8C-26D9-A25F-BD49-7D2F5760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680" y="3378391"/>
                <a:ext cx="10476206" cy="79454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A62D7C0D-963B-5CDA-1B25-2F8F3E840D24}"/>
              </a:ext>
            </a:extLst>
          </p:cNvPr>
          <p:cNvSpPr/>
          <p:nvPr/>
        </p:nvSpPr>
        <p:spPr>
          <a:xfrm>
            <a:off x="13441680" y="4760685"/>
            <a:ext cx="1047620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will you find the second minimum?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765280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2044752" y="1001253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520907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8370553" y="99148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152495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D6363D-3D50-5B77-931F-88D9C496A3DA}"/>
              </a:ext>
            </a:extLst>
          </p:cNvPr>
          <p:cNvCxnSpPr>
            <a:cxnSpLocks/>
            <a:stCxn id="42" idx="0"/>
            <a:endCxn id="9" idx="4"/>
          </p:cNvCxnSpPr>
          <p:nvPr/>
        </p:nvCxnSpPr>
        <p:spPr>
          <a:xfrm flipV="1">
            <a:off x="2501952" y="7939206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2AE2A-1232-4262-A0F0-D070A1C77AC8}"/>
              </a:ext>
            </a:extLst>
          </p:cNvPr>
          <p:cNvCxnSpPr>
            <a:cxnSpLocks/>
            <a:stCxn id="43" idx="0"/>
            <a:endCxn id="9" idx="4"/>
          </p:cNvCxnSpPr>
          <p:nvPr/>
        </p:nvCxnSpPr>
        <p:spPr>
          <a:xfrm flipH="1" flipV="1">
            <a:off x="4085870" y="7939206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tar1">
            <a:extLst>
              <a:ext uri="{FF2B5EF4-FFF2-40B4-BE49-F238E27FC236}">
                <a16:creationId xmlns:a16="http://schemas.microsoft.com/office/drawing/2014/main" id="{C5D0732E-5F40-410D-D260-FA3F80CDCA93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DC6982-1957-ED8F-8570-4AAF54C49C8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8819249" y="7836083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BB903-7F5C-6B65-2011-15CBEC35DBAE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10403167" y="7836083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!!star1">
            <a:extLst>
              <a:ext uri="{FF2B5EF4-FFF2-40B4-BE49-F238E27FC236}">
                <a16:creationId xmlns:a16="http://schemas.microsoft.com/office/drawing/2014/main" id="{590ECA20-CB12-D10B-60C8-BE99B88089F5}"/>
              </a:ext>
            </a:extLst>
          </p:cNvPr>
          <p:cNvSpPr/>
          <p:nvPr/>
        </p:nvSpPr>
        <p:spPr>
          <a:xfrm>
            <a:off x="9945967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844FDAE2-1A54-3032-7193-C6C27F639896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7E9FC141-FC54-C285-989B-01B0FC205515}"/>
              </a:ext>
            </a:extLst>
          </p:cNvPr>
          <p:cNvSpPr/>
          <p:nvPr/>
        </p:nvSpPr>
        <p:spPr>
          <a:xfrm>
            <a:off x="9937463" y="6999351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3FEE3EE-7988-87CD-01A0-A266F51529C3}"/>
              </a:ext>
            </a:extLst>
          </p:cNvPr>
          <p:cNvSpPr/>
          <p:nvPr/>
        </p:nvSpPr>
        <p:spPr>
          <a:xfrm>
            <a:off x="6937066" y="333620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D0F2FC-E975-B324-1C54-46B4DDF3EEDB}"/>
              </a:ext>
            </a:extLst>
          </p:cNvPr>
          <p:cNvCxnSpPr>
            <a:cxnSpLocks/>
          </p:cNvCxnSpPr>
          <p:nvPr/>
        </p:nvCxnSpPr>
        <p:spPr>
          <a:xfrm flipV="1">
            <a:off x="4096307" y="4172935"/>
            <a:ext cx="3303804" cy="2943464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55C562-1FAC-ED72-E74B-55D0820C0645}"/>
              </a:ext>
            </a:extLst>
          </p:cNvPr>
          <p:cNvCxnSpPr>
            <a:cxnSpLocks/>
          </p:cNvCxnSpPr>
          <p:nvPr/>
        </p:nvCxnSpPr>
        <p:spPr>
          <a:xfrm flipH="1" flipV="1">
            <a:off x="7400111" y="4172935"/>
            <a:ext cx="3003056" cy="2830426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ndy: A problem on leetcode">
            <a:extLst>
              <a:ext uri="{FF2B5EF4-FFF2-40B4-BE49-F238E27FC236}">
                <a16:creationId xmlns:a16="http://schemas.microsoft.com/office/drawing/2014/main" id="{9DDC689F-9A19-EA5A-6208-45C401B03D08}"/>
              </a:ext>
            </a:extLst>
          </p:cNvPr>
          <p:cNvSpPr/>
          <p:nvPr/>
        </p:nvSpPr>
        <p:spPr>
          <a:xfrm>
            <a:off x="13441680" y="752184"/>
            <a:ext cx="1047620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</a:t>
            </a:r>
            <a:r>
              <a:rPr lang="en-US" sz="4000" dirty="0" err="1"/>
              <a:t>comparisoins</a:t>
            </a:r>
            <a:r>
              <a:rPr lang="en-US" sz="4000" dirty="0"/>
              <a:t> are made by this algorithm </a:t>
            </a:r>
            <a:r>
              <a:rPr lang="en-US" sz="4000" dirty="0" err="1"/>
              <a:t>ti</a:t>
            </a:r>
            <a:r>
              <a:rPr lang="en-US" sz="4000" dirty="0"/>
              <a:t> find the </a:t>
            </a:r>
            <a:r>
              <a:rPr lang="en-US" sz="4000" dirty="0" err="1"/>
              <a:t>minmum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8E3CB8C-26D9-A25F-BD49-7D2F5760ED1A}"/>
                  </a:ext>
                </a:extLst>
              </p:cNvPr>
              <p:cNvSpPr/>
              <p:nvPr/>
            </p:nvSpPr>
            <p:spPr>
              <a:xfrm>
                <a:off x="13441680" y="3378391"/>
                <a:ext cx="10476206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8E3CB8C-26D9-A25F-BD49-7D2F5760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680" y="3378391"/>
                <a:ext cx="10476206" cy="79454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A62D7C0D-963B-5CDA-1B25-2F8F3E840D24}"/>
              </a:ext>
            </a:extLst>
          </p:cNvPr>
          <p:cNvSpPr/>
          <p:nvPr/>
        </p:nvSpPr>
        <p:spPr>
          <a:xfrm>
            <a:off x="13441680" y="4760685"/>
            <a:ext cx="1047620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will you find the second minimum?</a:t>
            </a:r>
            <a:endParaRPr sz="4000" dirty="0"/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D7B3F7-53C4-0D4B-082E-746D2B9A7898}"/>
              </a:ext>
            </a:extLst>
          </p:cNvPr>
          <p:cNvSpPr/>
          <p:nvPr/>
        </p:nvSpPr>
        <p:spPr>
          <a:xfrm>
            <a:off x="13441678" y="7247431"/>
            <a:ext cx="10652761" cy="168950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Compare the log n numbers that is defeated by the minimum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82CC623-BD0D-9B33-7011-5844F01C3DB9}"/>
              </a:ext>
            </a:extLst>
          </p:cNvPr>
          <p:cNvSpPr/>
          <p:nvPr/>
        </p:nvSpPr>
        <p:spPr>
          <a:xfrm>
            <a:off x="13441678" y="9378327"/>
            <a:ext cx="10652761" cy="274645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Finding the second minimum requires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     log n-1 comparisons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Second minimum can be found 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n+log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n-2 comparisons</a:t>
            </a:r>
          </a:p>
        </p:txBody>
      </p:sp>
    </p:spTree>
    <p:extLst>
      <p:ext uri="{BB962C8B-B14F-4D97-AF65-F5344CB8AC3E}">
        <p14:creationId xmlns:p14="http://schemas.microsoft.com/office/powerpoint/2010/main" val="157558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9841</TotalTime>
  <Words>4624</Words>
  <Application>Microsoft Macintosh PowerPoint</Application>
  <PresentationFormat>Custom</PresentationFormat>
  <Paragraphs>1846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633</cp:revision>
  <dcterms:modified xsi:type="dcterms:W3CDTF">2024-08-28T09:16:44Z</dcterms:modified>
</cp:coreProperties>
</file>