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94"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5" r:id="rId37"/>
    <p:sldId id="296" r:id="rId38"/>
    <p:sldId id="297" r:id="rId39"/>
    <p:sldId id="298" r:id="rId40"/>
    <p:sldId id="300" r:id="rId41"/>
    <p:sldId id="299" r:id="rId42"/>
    <p:sldId id="301" r:id="rId43"/>
    <p:sldId id="302" r:id="rId44"/>
    <p:sldId id="303" r:id="rId45"/>
    <p:sldId id="304" r:id="rId46"/>
    <p:sldId id="306" r:id="rId47"/>
    <p:sldId id="305" r:id="rId48"/>
    <p:sldId id="307" r:id="rId49"/>
    <p:sldId id="308" r:id="rId5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94793"/>
  </p:normalViewPr>
  <p:slideViewPr>
    <p:cSldViewPr snapToGrid="0">
      <p:cViewPr varScale="1">
        <p:scale>
          <a:sx n="66" d="100"/>
          <a:sy n="66" d="100"/>
        </p:scale>
        <p:origin x="10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28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51.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andy: A problem on leetcode"/>
          <p:cNvSpPr/>
          <p:nvPr/>
        </p:nvSpPr>
        <p:spPr>
          <a:xfrm>
            <a:off x="645013" y="1189806"/>
            <a:ext cx="22731560" cy="1147084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15000"/>
              <a:t>Maximum Overlap</a:t>
            </a:r>
            <a:endParaRPr sz="15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084981CC-5198-DA6F-626B-DCF4BCD0FA34}"/>
              </a:ext>
            </a:extLst>
          </p:cNvPr>
          <p:cNvCxnSpPr>
            <a:cxnSpLocks/>
          </p:cNvCxnSpPr>
          <p:nvPr/>
        </p:nvCxnSpPr>
        <p:spPr>
          <a:xfrm>
            <a:off x="10048514" y="9080211"/>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9144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Rounded Rectangle 12">
            <a:extLst>
              <a:ext uri="{FF2B5EF4-FFF2-40B4-BE49-F238E27FC236}">
                <a16:creationId xmlns:a16="http://schemas.microsoft.com/office/drawing/2014/main" id="{FB433FB6-6E00-0589-11D9-71C359703E2D}"/>
              </a:ext>
            </a:extLst>
          </p:cNvPr>
          <p:cNvSpPr/>
          <p:nvPr/>
        </p:nvSpPr>
        <p:spPr>
          <a:xfrm>
            <a:off x="3601453" y="11489929"/>
            <a:ext cx="3267180" cy="794544"/>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Left Half</a:t>
            </a:r>
          </a:p>
        </p:txBody>
      </p:sp>
      <p:sp>
        <p:nvSpPr>
          <p:cNvPr id="15" name="Rounded Rectangle 14">
            <a:extLst>
              <a:ext uri="{FF2B5EF4-FFF2-40B4-BE49-F238E27FC236}">
                <a16:creationId xmlns:a16="http://schemas.microsoft.com/office/drawing/2014/main" id="{43A33E88-FAE4-FFDC-1D6D-ABC64797CB43}"/>
              </a:ext>
            </a:extLst>
          </p:cNvPr>
          <p:cNvSpPr/>
          <p:nvPr/>
        </p:nvSpPr>
        <p:spPr>
          <a:xfrm>
            <a:off x="14442993" y="11489929"/>
            <a:ext cx="3267180" cy="794544"/>
          </a:xfrm>
          <a:prstGeom prst="roundRect">
            <a:avLst/>
          </a:prstGeom>
          <a:solidFill>
            <a:schemeClr val="accent5">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Right Half</a:t>
            </a:r>
          </a:p>
        </p:txBody>
      </p:sp>
    </p:spTree>
    <p:extLst>
      <p:ext uri="{BB962C8B-B14F-4D97-AF65-F5344CB8AC3E}">
        <p14:creationId xmlns:p14="http://schemas.microsoft.com/office/powerpoint/2010/main" val="2178821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left half.</a:t>
            </a:r>
          </a:p>
        </p:txBody>
      </p:sp>
      <p:cxnSp>
        <p:nvCxnSpPr>
          <p:cNvPr id="13" name="!!i2">
            <a:extLst>
              <a:ext uri="{FF2B5EF4-FFF2-40B4-BE49-F238E27FC236}">
                <a16:creationId xmlns:a16="http://schemas.microsoft.com/office/drawing/2014/main" id="{6BD70E88-E9F0-62FF-AED4-C52815621AE4}"/>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41393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left half.</a:t>
            </a:r>
          </a:p>
        </p:txBody>
      </p:sp>
    </p:spTree>
    <p:extLst>
      <p:ext uri="{BB962C8B-B14F-4D97-AF65-F5344CB8AC3E}">
        <p14:creationId xmlns:p14="http://schemas.microsoft.com/office/powerpoint/2010/main" val="3355678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right half.</a:t>
            </a:r>
          </a:p>
        </p:txBody>
      </p:sp>
    </p:spTree>
    <p:extLst>
      <p:ext uri="{BB962C8B-B14F-4D97-AF65-F5344CB8AC3E}">
        <p14:creationId xmlns:p14="http://schemas.microsoft.com/office/powerpoint/2010/main" val="195488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alpha val="10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8" name="There are   children standing in a line. Each child has a rating associated with him/her.">
            <a:extLst>
              <a:ext uri="{FF2B5EF4-FFF2-40B4-BE49-F238E27FC236}">
                <a16:creationId xmlns:a16="http://schemas.microsoft.com/office/drawing/2014/main" id="{C0DC754D-D1E9-8E60-60D6-66A0C3877907}"/>
              </a:ext>
            </a:extLst>
          </p:cNvPr>
          <p:cNvSpPr/>
          <p:nvPr/>
        </p:nvSpPr>
        <p:spPr>
          <a:xfrm>
            <a:off x="1041991" y="11865933"/>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Recursively find the maximum overlap in the right half.</a:t>
            </a:r>
          </a:p>
        </p:txBody>
      </p:sp>
    </p:spTree>
    <p:extLst>
      <p:ext uri="{BB962C8B-B14F-4D97-AF65-F5344CB8AC3E}">
        <p14:creationId xmlns:p14="http://schemas.microsoft.com/office/powerpoint/2010/main" val="1821640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Candy: A problem on leetcode">
            <a:extLst>
              <a:ext uri="{FF2B5EF4-FFF2-40B4-BE49-F238E27FC236}">
                <a16:creationId xmlns:a16="http://schemas.microsoft.com/office/drawing/2014/main" id="{9711980A-29B4-BA17-5430-FC1DDD17F411}"/>
              </a:ext>
            </a:extLst>
          </p:cNvPr>
          <p:cNvSpPr/>
          <p:nvPr/>
        </p:nvSpPr>
        <p:spPr>
          <a:xfrm>
            <a:off x="467833" y="10973967"/>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Are we done?</a:t>
            </a:r>
            <a:endParaRPr sz="4000" dirty="0"/>
          </a:p>
        </p:txBody>
      </p:sp>
      <p:sp>
        <p:nvSpPr>
          <p:cNvPr id="15" name="There are   children standing in a line. Each child has a rating associated with him/her.">
            <a:extLst>
              <a:ext uri="{FF2B5EF4-FFF2-40B4-BE49-F238E27FC236}">
                <a16:creationId xmlns:a16="http://schemas.microsoft.com/office/drawing/2014/main" id="{3B8D2850-E13B-C8DB-5B07-7E85ABA85380}"/>
              </a:ext>
            </a:extLst>
          </p:cNvPr>
          <p:cNvSpPr/>
          <p:nvPr/>
        </p:nvSpPr>
        <p:spPr>
          <a:xfrm>
            <a:off x="467833" y="12287398"/>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No, because the overlap can be between a left half and a right half interval.</a:t>
            </a:r>
          </a:p>
        </p:txBody>
      </p:sp>
    </p:spTree>
    <p:extLst>
      <p:ext uri="{BB962C8B-B14F-4D97-AF65-F5344CB8AC3E}">
        <p14:creationId xmlns:p14="http://schemas.microsoft.com/office/powerpoint/2010/main" val="387273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2141621" y="2550695"/>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871537" y="4652211"/>
            <a:ext cx="6416842"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7251031" y="2534653"/>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601453" y="6858000"/>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637928" y="6814164"/>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568784" y="4652211"/>
            <a:ext cx="9271030" cy="37681"/>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5123788" y="2534653"/>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457220" y="903058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4203964" y="10458894"/>
            <a:ext cx="5896966"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3220374" y="9030587"/>
            <a:ext cx="4217021" cy="49624"/>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540429" y="1047307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571742" y="2534653"/>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296914" y="1049079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571742" y="6889900"/>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10048514" y="9080211"/>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3" name="Candy: A problem on leetcode">
            <a:extLst>
              <a:ext uri="{FF2B5EF4-FFF2-40B4-BE49-F238E27FC236}">
                <a16:creationId xmlns:a16="http://schemas.microsoft.com/office/drawing/2014/main" id="{9711980A-29B4-BA17-5430-FC1DDD17F411}"/>
              </a:ext>
            </a:extLst>
          </p:cNvPr>
          <p:cNvSpPr/>
          <p:nvPr/>
        </p:nvSpPr>
        <p:spPr>
          <a:xfrm>
            <a:off x="676939" y="11633328"/>
            <a:ext cx="23030121" cy="1736463"/>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How to find the maximum overlap if the first interval is in the left half and the second interval is in the right half?</a:t>
            </a:r>
            <a:endParaRPr sz="4000" dirty="0"/>
          </a:p>
        </p:txBody>
      </p:sp>
    </p:spTree>
    <p:extLst>
      <p:ext uri="{BB962C8B-B14F-4D97-AF65-F5344CB8AC3E}">
        <p14:creationId xmlns:p14="http://schemas.microsoft.com/office/powerpoint/2010/main" val="98878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2" name="There are   children standing in a line. Each child has a rating associated with him/her.">
            <a:extLst>
              <a:ext uri="{FF2B5EF4-FFF2-40B4-BE49-F238E27FC236}">
                <a16:creationId xmlns:a16="http://schemas.microsoft.com/office/drawing/2014/main" id="{1D640E54-07D0-019E-FD3F-AB1E44D1067A}"/>
              </a:ext>
            </a:extLst>
          </p:cNvPr>
          <p:cNvSpPr/>
          <p:nvPr/>
        </p:nvSpPr>
        <p:spPr>
          <a:xfrm>
            <a:off x="676939" y="7194223"/>
            <a:ext cx="23030121"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is an interval in the first half that we can choose with our eyes closed as the first interval.</a:t>
            </a:r>
          </a:p>
        </p:txBody>
      </p:sp>
      <p:sp>
        <p:nvSpPr>
          <p:cNvPr id="33" name="Candy: A problem on leetcode">
            <a:extLst>
              <a:ext uri="{FF2B5EF4-FFF2-40B4-BE49-F238E27FC236}">
                <a16:creationId xmlns:a16="http://schemas.microsoft.com/office/drawing/2014/main" id="{2DA3D81E-3008-351F-0413-D80317501205}"/>
              </a:ext>
            </a:extLst>
          </p:cNvPr>
          <p:cNvSpPr/>
          <p:nvPr/>
        </p:nvSpPr>
        <p:spPr>
          <a:xfrm>
            <a:off x="676938" y="8614318"/>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Which is that interval?</a:t>
            </a:r>
            <a:endParaRPr sz="4000" dirty="0"/>
          </a:p>
        </p:txBody>
      </p:sp>
    </p:spTree>
    <p:extLst>
      <p:ext uri="{BB962C8B-B14F-4D97-AF65-F5344CB8AC3E}">
        <p14:creationId xmlns:p14="http://schemas.microsoft.com/office/powerpoint/2010/main" val="664945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2" name="There are   children standing in a line. Each child has a rating associated with him/her.">
            <a:extLst>
              <a:ext uri="{FF2B5EF4-FFF2-40B4-BE49-F238E27FC236}">
                <a16:creationId xmlns:a16="http://schemas.microsoft.com/office/drawing/2014/main" id="{1D640E54-07D0-019E-FD3F-AB1E44D1067A}"/>
              </a:ext>
            </a:extLst>
          </p:cNvPr>
          <p:cNvSpPr/>
          <p:nvPr/>
        </p:nvSpPr>
        <p:spPr>
          <a:xfrm>
            <a:off x="676939" y="7194223"/>
            <a:ext cx="23030121"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is an interval in the first half that we can choose with our eyes closed as the first interval.</a:t>
            </a:r>
          </a:p>
        </p:txBody>
      </p:sp>
      <p:sp>
        <p:nvSpPr>
          <p:cNvPr id="33" name="Candy: A problem on leetcode">
            <a:extLst>
              <a:ext uri="{FF2B5EF4-FFF2-40B4-BE49-F238E27FC236}">
                <a16:creationId xmlns:a16="http://schemas.microsoft.com/office/drawing/2014/main" id="{2DA3D81E-3008-351F-0413-D80317501205}"/>
              </a:ext>
            </a:extLst>
          </p:cNvPr>
          <p:cNvSpPr/>
          <p:nvPr/>
        </p:nvSpPr>
        <p:spPr>
          <a:xfrm>
            <a:off x="676938" y="8614318"/>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Which is that interval?</a:t>
            </a:r>
            <a:endParaRPr sz="4000" dirty="0"/>
          </a:p>
        </p:txBody>
      </p:sp>
      <p:sp>
        <p:nvSpPr>
          <p:cNvPr id="13" name="There are   children standing in a line. Each child has a rating associated with him/her.">
            <a:extLst>
              <a:ext uri="{FF2B5EF4-FFF2-40B4-BE49-F238E27FC236}">
                <a16:creationId xmlns:a16="http://schemas.microsoft.com/office/drawing/2014/main" id="{94E769B7-17B4-8DF1-E22F-17FD4BB7FE45}"/>
              </a:ext>
            </a:extLst>
          </p:cNvPr>
          <p:cNvSpPr/>
          <p:nvPr/>
        </p:nvSpPr>
        <p:spPr>
          <a:xfrm>
            <a:off x="676938" y="9902242"/>
            <a:ext cx="23030121" cy="208779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 interval that has the largest ending time.</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This interval will have the largest overlap with any interval in the right half.</a:t>
            </a:r>
          </a:p>
        </p:txBody>
      </p:sp>
      <p:cxnSp>
        <p:nvCxnSpPr>
          <p:cNvPr id="15" name="!!i2">
            <a:extLst>
              <a:ext uri="{FF2B5EF4-FFF2-40B4-BE49-F238E27FC236}">
                <a16:creationId xmlns:a16="http://schemas.microsoft.com/office/drawing/2014/main" id="{C84535A3-4B5E-8353-C4EC-5695F62226B7}"/>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4720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1A537EB5-DE1F-BAA7-2C7F-0D668E932CEF}"/>
              </a:ext>
            </a:extLst>
          </p:cNvPr>
          <p:cNvSpPr/>
          <p:nvPr/>
        </p:nvSpPr>
        <p:spPr>
          <a:xfrm>
            <a:off x="747084" y="822671"/>
            <a:ext cx="22889831" cy="5263803"/>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You are given n intervals with their start and end times.</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The start and end times are integers.</a:t>
            </a:r>
          </a:p>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6600" dirty="0">
                <a:solidFill>
                  <a:srgbClr val="7030A0"/>
                </a:solidFill>
                <a:latin typeface="Bradley Hand" pitchFamily="2" charset="77"/>
              </a:rPr>
              <a:t> Find two intervals whose overlap is the maximum.</a:t>
            </a:r>
          </a:p>
        </p:txBody>
      </p:sp>
    </p:spTree>
    <p:extLst>
      <p:ext uri="{BB962C8B-B14F-4D97-AF65-F5344CB8AC3E}">
        <p14:creationId xmlns:p14="http://schemas.microsoft.com/office/powerpoint/2010/main" val="191348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a:extLst>
              <a:ext uri="{FF2B5EF4-FFF2-40B4-BE49-F238E27FC236}">
                <a16:creationId xmlns:a16="http://schemas.microsoft.com/office/drawing/2014/main" id="{63248F85-59AA-2D4E-623C-4077FB4681A6}"/>
              </a:ext>
            </a:extLst>
          </p:cNvPr>
          <p:cNvCxnSpPr/>
          <p:nvPr/>
        </p:nvCxnSpPr>
        <p:spPr>
          <a:xfrm>
            <a:off x="1822644" y="328484"/>
            <a:ext cx="3537284"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i2">
            <a:extLst>
              <a:ext uri="{FF2B5EF4-FFF2-40B4-BE49-F238E27FC236}">
                <a16:creationId xmlns:a16="http://schemas.microsoft.com/office/drawing/2014/main" id="{B879F49F-587B-A181-0AC4-C692725AFDE8}"/>
              </a:ext>
            </a:extLst>
          </p:cNvPr>
          <p:cNvCxnSpPr>
            <a:cxnSpLocks/>
          </p:cNvCxnSpPr>
          <p:nvPr/>
        </p:nvCxnSpPr>
        <p:spPr>
          <a:xfrm>
            <a:off x="2627728" y="1855842"/>
            <a:ext cx="641684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6932054" y="312442"/>
            <a:ext cx="5670885"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i3">
            <a:extLst>
              <a:ext uri="{FF2B5EF4-FFF2-40B4-BE49-F238E27FC236}">
                <a16:creationId xmlns:a16="http://schemas.microsoft.com/office/drawing/2014/main" id="{69DA22EC-2061-3BD2-577F-E1D9A9150626}"/>
              </a:ext>
            </a:extLst>
          </p:cNvPr>
          <p:cNvCxnSpPr>
            <a:cxnSpLocks/>
          </p:cNvCxnSpPr>
          <p:nvPr/>
        </p:nvCxnSpPr>
        <p:spPr>
          <a:xfrm>
            <a:off x="3357644" y="3253557"/>
            <a:ext cx="357441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6">
            <a:extLst>
              <a:ext uri="{FF2B5EF4-FFF2-40B4-BE49-F238E27FC236}">
                <a16:creationId xmlns:a16="http://schemas.microsoft.com/office/drawing/2014/main" id="{54E93757-0302-2013-A5E2-61CFEE9FA5E6}"/>
              </a:ext>
            </a:extLst>
          </p:cNvPr>
          <p:cNvCxnSpPr>
            <a:cxnSpLocks/>
          </p:cNvCxnSpPr>
          <p:nvPr/>
        </p:nvCxnSpPr>
        <p:spPr>
          <a:xfrm>
            <a:off x="8394119" y="3209721"/>
            <a:ext cx="10032844"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7" name="!!i7">
            <a:extLst>
              <a:ext uri="{FF2B5EF4-FFF2-40B4-BE49-F238E27FC236}">
                <a16:creationId xmlns:a16="http://schemas.microsoft.com/office/drawing/2014/main" id="{868F397D-5874-A5D4-37ED-D8518ECBF941}"/>
              </a:ext>
            </a:extLst>
          </p:cNvPr>
          <p:cNvCxnSpPr>
            <a:cxnSpLocks/>
          </p:cNvCxnSpPr>
          <p:nvPr/>
        </p:nvCxnSpPr>
        <p:spPr>
          <a:xfrm flipV="1">
            <a:off x="11324975" y="1855842"/>
            <a:ext cx="9271030" cy="37681"/>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4804811" y="312442"/>
            <a:ext cx="3546984" cy="16042"/>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A2645139-DFE2-E72B-2B44-738B8E4BA8CC}"/>
              </a:ext>
            </a:extLst>
          </p:cNvPr>
          <p:cNvSpPr txBox="1"/>
          <p:nvPr/>
        </p:nvSpPr>
        <p:spPr>
          <a:xfrm>
            <a:off x="17363707" y="2815238"/>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cxnSp>
        <p:nvCxnSpPr>
          <p:cNvPr id="10" name="!!i4">
            <a:extLst>
              <a:ext uri="{FF2B5EF4-FFF2-40B4-BE49-F238E27FC236}">
                <a16:creationId xmlns:a16="http://schemas.microsoft.com/office/drawing/2014/main" id="{8BB22888-1D4C-29A2-F081-4E6994B2F51D}"/>
              </a:ext>
            </a:extLst>
          </p:cNvPr>
          <p:cNvCxnSpPr>
            <a:cxnSpLocks/>
          </p:cNvCxnSpPr>
          <p:nvPr/>
        </p:nvCxnSpPr>
        <p:spPr>
          <a:xfrm>
            <a:off x="1213411" y="4741177"/>
            <a:ext cx="4901050"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i5">
            <a:extLst>
              <a:ext uri="{FF2B5EF4-FFF2-40B4-BE49-F238E27FC236}">
                <a16:creationId xmlns:a16="http://schemas.microsoft.com/office/drawing/2014/main" id="{342B2492-7506-EA00-7874-3A6ED864F8AD}"/>
              </a:ext>
            </a:extLst>
          </p:cNvPr>
          <p:cNvCxnSpPr>
            <a:cxnSpLocks/>
          </p:cNvCxnSpPr>
          <p:nvPr/>
        </p:nvCxnSpPr>
        <p:spPr>
          <a:xfrm>
            <a:off x="3960155" y="6169484"/>
            <a:ext cx="5896966"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i8">
            <a:extLst>
              <a:ext uri="{FF2B5EF4-FFF2-40B4-BE49-F238E27FC236}">
                <a16:creationId xmlns:a16="http://schemas.microsoft.com/office/drawing/2014/main" id="{4167B523-2BD5-96E3-C7C8-E5D103F4C097}"/>
              </a:ext>
            </a:extLst>
          </p:cNvPr>
          <p:cNvCxnSpPr>
            <a:cxnSpLocks/>
          </p:cNvCxnSpPr>
          <p:nvPr/>
        </p:nvCxnSpPr>
        <p:spPr>
          <a:xfrm flipV="1">
            <a:off x="12955300" y="4655929"/>
            <a:ext cx="4217021" cy="49624"/>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11296620" y="6183662"/>
            <a:ext cx="240948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9252765" y="312442"/>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6053105" y="6201384"/>
            <a:ext cx="3118137"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9327933" y="328545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9857121" y="4741177"/>
            <a:ext cx="214348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33" name="Candy: A problem on leetcode">
            <a:extLst>
              <a:ext uri="{FF2B5EF4-FFF2-40B4-BE49-F238E27FC236}">
                <a16:creationId xmlns:a16="http://schemas.microsoft.com/office/drawing/2014/main" id="{2DA3D81E-3008-351F-0413-D80317501205}"/>
              </a:ext>
            </a:extLst>
          </p:cNvPr>
          <p:cNvSpPr/>
          <p:nvPr/>
        </p:nvSpPr>
        <p:spPr>
          <a:xfrm>
            <a:off x="676937" y="6898133"/>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How do you find the second interval in the right half?</a:t>
            </a:r>
            <a:endParaRPr sz="4000" dirty="0"/>
          </a:p>
        </p:txBody>
      </p:sp>
      <p:sp>
        <p:nvSpPr>
          <p:cNvPr id="13" name="There are   children standing in a line. Each child has a rating associated with him/her.">
            <a:extLst>
              <a:ext uri="{FF2B5EF4-FFF2-40B4-BE49-F238E27FC236}">
                <a16:creationId xmlns:a16="http://schemas.microsoft.com/office/drawing/2014/main" id="{94E769B7-17B4-8DF1-E22F-17FD4BB7FE45}"/>
              </a:ext>
            </a:extLst>
          </p:cNvPr>
          <p:cNvSpPr/>
          <p:nvPr/>
        </p:nvSpPr>
        <p:spPr>
          <a:xfrm>
            <a:off x="676937" y="8418485"/>
            <a:ext cx="23030121" cy="1291678"/>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Brute force. Try every other interval in the second half.</a:t>
            </a:r>
          </a:p>
        </p:txBody>
      </p:sp>
      <p:sp>
        <p:nvSpPr>
          <p:cNvPr id="15" name="There are   children standing in a line. Each child has a rating associated with him/her.">
            <a:extLst>
              <a:ext uri="{FF2B5EF4-FFF2-40B4-BE49-F238E27FC236}">
                <a16:creationId xmlns:a16="http://schemas.microsoft.com/office/drawing/2014/main" id="{0B8E3128-E74A-E472-D0B0-FCD9256E8DF8}"/>
              </a:ext>
            </a:extLst>
          </p:cNvPr>
          <p:cNvSpPr/>
          <p:nvPr/>
        </p:nvSpPr>
        <p:spPr>
          <a:xfrm>
            <a:off x="676937" y="10914629"/>
            <a:ext cx="23030121" cy="13955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Visualize this algorithm before encoding it.</a:t>
            </a:r>
          </a:p>
        </p:txBody>
      </p:sp>
    </p:spTree>
    <p:extLst>
      <p:ext uri="{BB962C8B-B14F-4D97-AF65-F5344CB8AC3E}">
        <p14:creationId xmlns:p14="http://schemas.microsoft.com/office/powerpoint/2010/main" val="3327592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4E073495-A56A-3680-2470-1FA9D02D1525}"/>
              </a:ext>
            </a:extLst>
          </p:cNvPr>
          <p:cNvSpPr/>
          <p:nvPr/>
        </p:nvSpPr>
        <p:spPr>
          <a:xfrm>
            <a:off x="676937" y="4095750"/>
            <a:ext cx="23030121" cy="3876271"/>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5400" dirty="0"/>
              <a:t>Implementation</a:t>
            </a:r>
          </a:p>
        </p:txBody>
      </p:sp>
    </p:spTree>
    <p:extLst>
      <p:ext uri="{BB962C8B-B14F-4D97-AF65-F5344CB8AC3E}">
        <p14:creationId xmlns:p14="http://schemas.microsoft.com/office/powerpoint/2010/main" val="1314140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28989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tx1"/>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43312"/>
                <a:ext cx="8832015" cy="828595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43312"/>
                <a:ext cx="8832015" cy="8285956"/>
              </a:xfrm>
              <a:prstGeom prst="round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73200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56854"/>
                <a:ext cx="8832015" cy="8178693"/>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56854"/>
                <a:ext cx="8832015" cy="8178693"/>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47158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left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7ACEE867-C944-0FD2-FB6B-BB85AC94AF30}"/>
                  </a:ext>
                </a:extLst>
              </p:cNvPr>
              <p:cNvSpPr/>
              <p:nvPr/>
            </p:nvSpPr>
            <p:spPr>
              <a:xfrm>
                <a:off x="15325156" y="2552781"/>
                <a:ext cx="8832015" cy="8178693"/>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defTabSz="825500">
                  <a:lnSpc>
                    <a:spcPct val="100000"/>
                  </a:lnSpc>
                  <a:spcBef>
                    <a:spcPts val="0"/>
                  </a:spcBef>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7ACEE867-C944-0FD2-FB6B-BB85AC94AF30}"/>
                  </a:ext>
                </a:extLst>
              </p:cNvPr>
              <p:cNvSpPr>
                <a:spLocks noRot="1" noChangeAspect="1" noMove="1" noResize="1" noEditPoints="1" noAdjustHandles="1" noChangeArrowheads="1" noChangeShapeType="1" noTextEdit="1"/>
              </p:cNvSpPr>
              <p:nvPr/>
            </p:nvSpPr>
            <p:spPr>
              <a:xfrm>
                <a:off x="15325156" y="2552781"/>
                <a:ext cx="8832015" cy="8178693"/>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390727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left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2C5D1AAE-DED8-06BC-D732-14B1FCED9F35}"/>
                  </a:ext>
                </a:extLst>
              </p:cNvPr>
              <p:cNvSpPr/>
              <p:nvPr/>
            </p:nvSpPr>
            <p:spPr>
              <a:xfrm>
                <a:off x="15325156" y="2572764"/>
                <a:ext cx="8832015" cy="8397476"/>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2C5D1AAE-DED8-06BC-D732-14B1FCED9F35}"/>
                  </a:ext>
                </a:extLst>
              </p:cNvPr>
              <p:cNvSpPr>
                <a:spLocks noRot="1" noChangeAspect="1" noMove="1" noResize="1" noEditPoints="1" noAdjustHandles="1" noChangeArrowheads="1" noChangeShapeType="1" noTextEdit="1"/>
              </p:cNvSpPr>
              <p:nvPr/>
            </p:nvSpPr>
            <p:spPr>
              <a:xfrm>
                <a:off x="15325156" y="2572764"/>
                <a:ext cx="8832015" cy="8397476"/>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510960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alpha val="10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ysDot"/>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5"/>
            <a:ext cx="13903676" cy="107723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maximum overlap in the right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000E299C-7AA4-4439-9E86-0FD5C7C80CFC}"/>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000E299C-7AA4-4439-9E86-0FD5C7C80CFC}"/>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62280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when the first interval is in the left half and the second interval is in the right half.</a:t>
            </a:r>
          </a:p>
        </p:txBody>
      </p:sp>
      <mc:AlternateContent xmlns:mc="http://schemas.openxmlformats.org/markup-compatibility/2006" xmlns:a14="http://schemas.microsoft.com/office/drawing/2010/main">
        <mc:Choice Requires="a14">
          <p:sp>
            <p:nvSpPr>
              <p:cNvPr id="15" name="!!box2">
                <a:extLst>
                  <a:ext uri="{FF2B5EF4-FFF2-40B4-BE49-F238E27FC236}">
                    <a16:creationId xmlns:a16="http://schemas.microsoft.com/office/drawing/2014/main" id="{09691AE1-1894-B158-0D90-782B68BEC1D1}"/>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5" name="!!box2">
                <a:extLst>
                  <a:ext uri="{FF2B5EF4-FFF2-40B4-BE49-F238E27FC236}">
                    <a16:creationId xmlns:a16="http://schemas.microsoft.com/office/drawing/2014/main" id="{09691AE1-1894-B158-0D90-782B68BEC1D1}"/>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54315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3" name="There are   children standing in a line. Each child has a rating associated with him/her.">
            <a:extLst>
              <a:ext uri="{FF2B5EF4-FFF2-40B4-BE49-F238E27FC236}">
                <a16:creationId xmlns:a16="http://schemas.microsoft.com/office/drawing/2014/main" id="{CA83ACAE-78EA-FF16-3744-90908277ECC1}"/>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when the first interval is in the left half and the second interval is in the right half.</a:t>
            </a:r>
          </a:p>
        </p:txBody>
      </p:sp>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box2">
                <a:extLst>
                  <a:ext uri="{FF2B5EF4-FFF2-40B4-BE49-F238E27FC236}">
                    <a16:creationId xmlns:a16="http://schemas.microsoft.com/office/drawing/2014/main" id="{ED181EAE-8991-18F3-7231-361D3B235ED5}"/>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8" name="!!box2">
                <a:extLst>
                  <a:ext uri="{FF2B5EF4-FFF2-40B4-BE49-F238E27FC236}">
                    <a16:creationId xmlns:a16="http://schemas.microsoft.com/office/drawing/2014/main" id="{ED181EAE-8991-18F3-7231-361D3B235ED5}"/>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559315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8930C21-172E-1483-583B-78D87DE6BAED}"/>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1677E3B3-CFBB-8396-68D6-DC3AF6FEEE0D}"/>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A58FB4BB-2C94-A61F-40E4-07AF01ED1D56}"/>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EBE35241-A317-8ADF-F7DA-36577C8CA198}"/>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i1">
            <a:extLst>
              <a:ext uri="{FF2B5EF4-FFF2-40B4-BE49-F238E27FC236}">
                <a16:creationId xmlns:a16="http://schemas.microsoft.com/office/drawing/2014/main" id="{B2BD145F-1440-5164-7B15-8738C3EA59A3}"/>
              </a:ext>
            </a:extLst>
          </p:cNvPr>
          <p:cNvCxnSpPr>
            <a:cxnSpLocks/>
          </p:cNvCxnSpPr>
          <p:nvPr/>
        </p:nvCxnSpPr>
        <p:spPr>
          <a:xfrm>
            <a:off x="8637928" y="6814164"/>
            <a:ext cx="1003284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3" name="!!i2">
            <a:extLst>
              <a:ext uri="{FF2B5EF4-FFF2-40B4-BE49-F238E27FC236}">
                <a16:creationId xmlns:a16="http://schemas.microsoft.com/office/drawing/2014/main" id="{FDA6EB29-45C1-18DC-B2FC-D7C244AF9F5D}"/>
              </a:ext>
            </a:extLst>
          </p:cNvPr>
          <p:cNvCxnSpPr>
            <a:cxnSpLocks/>
          </p:cNvCxnSpPr>
          <p:nvPr/>
        </p:nvCxnSpPr>
        <p:spPr>
          <a:xfrm>
            <a:off x="12921916" y="4652211"/>
            <a:ext cx="8002958"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59FA64DA-38E0-0580-38C1-5CA00260CBF3}"/>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D8B5317A-E507-3987-12AA-9CE72ACB64A4}"/>
              </a:ext>
            </a:extLst>
          </p:cNvPr>
          <p:cNvSpPr txBox="1"/>
          <p:nvPr/>
        </p:nvSpPr>
        <p:spPr>
          <a:xfrm>
            <a:off x="17607516" y="6419681"/>
            <a:ext cx="102657"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272424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63DE4AA2-48DD-1AF0-F6A3-A38A08A986EB}"/>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3" name="!!box2">
                <a:extLst>
                  <a:ext uri="{FF2B5EF4-FFF2-40B4-BE49-F238E27FC236}">
                    <a16:creationId xmlns:a16="http://schemas.microsoft.com/office/drawing/2014/main" id="{63DE4AA2-48DD-1AF0-F6A3-A38A08A986EB}"/>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602019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03714B08-157F-62C6-2062-20A5C53672BC}"/>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p:txBody>
          </p:sp>
        </mc:Choice>
        <mc:Fallback xmlns="">
          <p:sp>
            <p:nvSpPr>
              <p:cNvPr id="13" name="!!box2">
                <a:extLst>
                  <a:ext uri="{FF2B5EF4-FFF2-40B4-BE49-F238E27FC236}">
                    <a16:creationId xmlns:a16="http://schemas.microsoft.com/office/drawing/2014/main" id="{03714B08-157F-62C6-2062-20A5C53672BC}"/>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749547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A7084B53-3D22-198E-BCA8-F849D9A3C3C0}"/>
              </a:ext>
            </a:extLst>
          </p:cNvPr>
          <p:cNvSpPr/>
          <p:nvPr/>
        </p:nvSpPr>
        <p:spPr>
          <a:xfrm>
            <a:off x="7738858" y="2822423"/>
            <a:ext cx="857950" cy="590233"/>
          </a:xfrm>
          <a:prstGeom prst="roundRect">
            <a:avLst/>
          </a:prstGeom>
          <a:solidFill>
            <a:schemeClr val="accent2">
              <a:lumMod val="75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X</a:t>
            </a:r>
          </a:p>
        </p:txBody>
      </p:sp>
      <mc:AlternateContent xmlns:mc="http://schemas.openxmlformats.org/markup-compatibility/2006" xmlns:a14="http://schemas.microsoft.com/office/drawing/2010/main">
        <mc:Choice Requires="a14">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Comapare </a:t>
                </a:r>
                <a14:m>
                  <m:oMath xmlns:m="http://schemas.openxmlformats.org/officeDocument/2006/math">
                    <m:r>
                      <a:rPr lang="en-US" sz="4000" b="0" i="1" smtClean="0">
                        <a:solidFill>
                          <a:srgbClr val="7030A0"/>
                        </a:solidFill>
                        <a:latin typeface="Cambria Math" panose="02040503050406030204" pitchFamily="18" charset="0"/>
                      </a:rPr>
                      <m:t>𝑋</m:t>
                    </m:r>
                  </m:oMath>
                </a14:m>
                <a:r>
                  <a:rPr lang="en-IN" sz="4000" dirty="0">
                    <a:solidFill>
                      <a:srgbClr val="7030A0"/>
                    </a:solidFill>
                    <a:latin typeface="Bradley Hand" pitchFamily="2" charset="77"/>
                  </a:rPr>
                  <a:t> with every interval in the right half</a:t>
                </a:r>
              </a:p>
            </p:txBody>
          </p:sp>
        </mc:Choice>
        <mc:Fallback xmlns="">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a:spLocks noRot="1" noChangeAspect="1" noMove="1" noResize="1" noEditPoints="1" noAdjustHandles="1" noChangeArrowheads="1" noChangeShapeType="1" noTextEdit="1"/>
              </p:cNvSpPr>
              <p:nvPr/>
            </p:nvSpPr>
            <p:spPr>
              <a:xfrm>
                <a:off x="653540" y="6550664"/>
                <a:ext cx="13903676" cy="1697975"/>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box2">
                <a:extLst>
                  <a:ext uri="{FF2B5EF4-FFF2-40B4-BE49-F238E27FC236}">
                    <a16:creationId xmlns:a16="http://schemas.microsoft.com/office/drawing/2014/main" id="{C8E23733-DBC2-1B67-254E-4A46C1AFA0C2}"/>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13" name="!!box2">
                <a:extLst>
                  <a:ext uri="{FF2B5EF4-FFF2-40B4-BE49-F238E27FC236}">
                    <a16:creationId xmlns:a16="http://schemas.microsoft.com/office/drawing/2014/main" id="{C8E23733-DBC2-1B67-254E-4A46C1AFA0C2}"/>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5"/>
                <a:stretch>
                  <a:fillRect/>
                </a:stretch>
              </a:blipFill>
              <a:ln>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30860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3248F85-59AA-2D4E-623C-4077FB4681A6}"/>
              </a:ext>
            </a:extLst>
          </p:cNvPr>
          <p:cNvCxnSpPr>
            <a:cxnSpLocks/>
          </p:cNvCxnSpPr>
          <p:nvPr/>
        </p:nvCxnSpPr>
        <p:spPr>
          <a:xfrm>
            <a:off x="1616909" y="325552"/>
            <a:ext cx="234276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3" name="Straight Connector 2">
            <a:extLst>
              <a:ext uri="{FF2B5EF4-FFF2-40B4-BE49-F238E27FC236}">
                <a16:creationId xmlns:a16="http://schemas.microsoft.com/office/drawing/2014/main" id="{B879F49F-587B-A181-0AC4-C692725AFDE8}"/>
              </a:ext>
            </a:extLst>
          </p:cNvPr>
          <p:cNvCxnSpPr>
            <a:cxnSpLocks/>
          </p:cNvCxnSpPr>
          <p:nvPr/>
        </p:nvCxnSpPr>
        <p:spPr>
          <a:xfrm>
            <a:off x="2150121" y="1573710"/>
            <a:ext cx="4249909"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259C2178-B06A-0B06-3025-370458A30667}"/>
              </a:ext>
            </a:extLst>
          </p:cNvPr>
          <p:cNvCxnSpPr>
            <a:cxnSpLocks/>
          </p:cNvCxnSpPr>
          <p:nvPr/>
        </p:nvCxnSpPr>
        <p:spPr>
          <a:xfrm>
            <a:off x="5000899" y="312442"/>
            <a:ext cx="3755858"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5" name="Straight Connector 4">
            <a:extLst>
              <a:ext uri="{FF2B5EF4-FFF2-40B4-BE49-F238E27FC236}">
                <a16:creationId xmlns:a16="http://schemas.microsoft.com/office/drawing/2014/main" id="{69DA22EC-2061-3BD2-577F-E1D9A9150626}"/>
              </a:ext>
            </a:extLst>
          </p:cNvPr>
          <p:cNvCxnSpPr>
            <a:cxnSpLocks/>
          </p:cNvCxnSpPr>
          <p:nvPr/>
        </p:nvCxnSpPr>
        <p:spPr>
          <a:xfrm>
            <a:off x="2633548" y="2715925"/>
            <a:ext cx="2367351"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i1">
            <a:extLst>
              <a:ext uri="{FF2B5EF4-FFF2-40B4-BE49-F238E27FC236}">
                <a16:creationId xmlns:a16="http://schemas.microsoft.com/office/drawing/2014/main" id="{54E93757-0302-2013-A5E2-61CFEE9FA5E6}"/>
              </a:ext>
            </a:extLst>
          </p:cNvPr>
          <p:cNvCxnSpPr>
            <a:cxnSpLocks/>
          </p:cNvCxnSpPr>
          <p:nvPr/>
        </p:nvCxnSpPr>
        <p:spPr>
          <a:xfrm>
            <a:off x="5969233" y="2680102"/>
            <a:ext cx="6644807"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7" name="!!i2">
            <a:extLst>
              <a:ext uri="{FF2B5EF4-FFF2-40B4-BE49-F238E27FC236}">
                <a16:creationId xmlns:a16="http://schemas.microsoft.com/office/drawing/2014/main" id="{868F397D-5874-A5D4-37ED-D8518ECBF941}"/>
              </a:ext>
            </a:extLst>
          </p:cNvPr>
          <p:cNvCxnSpPr>
            <a:cxnSpLocks/>
          </p:cNvCxnSpPr>
          <p:nvPr/>
        </p:nvCxnSpPr>
        <p:spPr>
          <a:xfrm flipV="1">
            <a:off x="7910355" y="1573710"/>
            <a:ext cx="6140254" cy="3079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9EF6FA38-77DE-9519-998D-60680A95ABA1}"/>
              </a:ext>
            </a:extLst>
          </p:cNvPr>
          <p:cNvCxnSpPr>
            <a:cxnSpLocks/>
          </p:cNvCxnSpPr>
          <p:nvPr/>
        </p:nvCxnSpPr>
        <p:spPr>
          <a:xfrm>
            <a:off x="10215069" y="312442"/>
            <a:ext cx="2349187" cy="1311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8BB22888-1D4C-29A2-F081-4E6994B2F51D}"/>
              </a:ext>
            </a:extLst>
          </p:cNvPr>
          <p:cNvCxnSpPr>
            <a:cxnSpLocks/>
          </p:cNvCxnSpPr>
          <p:nvPr/>
        </p:nvCxnSpPr>
        <p:spPr>
          <a:xfrm>
            <a:off x="1213411" y="3931610"/>
            <a:ext cx="3245992"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342B2492-7506-EA00-7874-3A6ED864F8AD}"/>
              </a:ext>
            </a:extLst>
          </p:cNvPr>
          <p:cNvCxnSpPr>
            <a:cxnSpLocks/>
          </p:cNvCxnSpPr>
          <p:nvPr/>
        </p:nvCxnSpPr>
        <p:spPr>
          <a:xfrm>
            <a:off x="3032595" y="5098824"/>
            <a:ext cx="3905593" cy="0"/>
          </a:xfrm>
          <a:prstGeom prst="line">
            <a:avLst/>
          </a:prstGeom>
          <a:noFill/>
          <a:ln w="127000" cap="flat" cmpd="sng">
            <a:solidFill>
              <a:schemeClr val="accent2">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167B523-2BD5-96E3-C7C8-E5D103F4C097}"/>
              </a:ext>
            </a:extLst>
          </p:cNvPr>
          <p:cNvCxnSpPr>
            <a:cxnSpLocks/>
          </p:cNvCxnSpPr>
          <p:nvPr/>
        </p:nvCxnSpPr>
        <p:spPr>
          <a:xfrm flipV="1">
            <a:off x="8990128" y="3861945"/>
            <a:ext cx="2792956" cy="40553"/>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6CE0A4F3-F46C-718B-066F-1EC92637C14D}"/>
              </a:ext>
            </a:extLst>
          </p:cNvPr>
          <p:cNvCxnSpPr>
            <a:cxnSpLocks/>
          </p:cNvCxnSpPr>
          <p:nvPr/>
        </p:nvCxnSpPr>
        <p:spPr>
          <a:xfrm>
            <a:off x="7891575" y="5110411"/>
            <a:ext cx="1595816"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4100596-9CD3-0471-8715-9DF86E3762C1}"/>
              </a:ext>
            </a:extLst>
          </p:cNvPr>
          <p:cNvCxnSpPr>
            <a:cxnSpLocks/>
          </p:cNvCxnSpPr>
          <p:nvPr/>
        </p:nvCxnSpPr>
        <p:spPr>
          <a:xfrm>
            <a:off x="13160973" y="31244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C7C7E432-B486-048F-955A-9F7B88C5AD73}"/>
              </a:ext>
            </a:extLst>
          </p:cNvPr>
          <p:cNvCxnSpPr>
            <a:cxnSpLocks/>
          </p:cNvCxnSpPr>
          <p:nvPr/>
        </p:nvCxnSpPr>
        <p:spPr>
          <a:xfrm>
            <a:off x="11041821" y="5124893"/>
            <a:ext cx="2065159"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FEA3F561-869F-15EF-E666-92588C58DDEC}"/>
              </a:ext>
            </a:extLst>
          </p:cNvPr>
          <p:cNvCxnSpPr>
            <a:cxnSpLocks/>
          </p:cNvCxnSpPr>
          <p:nvPr/>
        </p:nvCxnSpPr>
        <p:spPr>
          <a:xfrm>
            <a:off x="13160973" y="2680102"/>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741496F2-EA18-AB4C-55FA-9383A6D06317}"/>
              </a:ext>
            </a:extLst>
          </p:cNvPr>
          <p:cNvCxnSpPr>
            <a:cxnSpLocks/>
          </p:cNvCxnSpPr>
          <p:nvPr/>
        </p:nvCxnSpPr>
        <p:spPr>
          <a:xfrm>
            <a:off x="6938187" y="3931610"/>
            <a:ext cx="1419642" cy="0"/>
          </a:xfrm>
          <a:prstGeom prst="line">
            <a:avLst/>
          </a:prstGeom>
          <a:noFill/>
          <a:ln w="127000" cap="flat" cmpd="sng">
            <a:solidFill>
              <a:schemeClr val="accent5">
                <a:lumMod val="75000"/>
              </a:schemeClr>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15325157" y="325552"/>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15325157" y="325552"/>
                <a:ext cx="8832015" cy="1747996"/>
              </a:xfrm>
              <a:prstGeom prst="roundRect">
                <a:avLst/>
              </a:prstGeom>
              <a:blipFill>
                <a:blip r:embed="rId2"/>
                <a:stretch>
                  <a:fillRect l="-1144" r="-1144"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15325156" y="2549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15325156" y="2549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8" name="There are   children standing in a line. Each child has a rating associated with him/her.">
            <a:extLst>
              <a:ext uri="{FF2B5EF4-FFF2-40B4-BE49-F238E27FC236}">
                <a16:creationId xmlns:a16="http://schemas.microsoft.com/office/drawing/2014/main" id="{50E2E29C-7387-9A30-0E1B-A7912EB608BE}"/>
              </a:ext>
            </a:extLst>
          </p:cNvPr>
          <p:cNvSpPr/>
          <p:nvPr/>
        </p:nvSpPr>
        <p:spPr>
          <a:xfrm>
            <a:off x="653540" y="6550664"/>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Just need to write the base case.</a:t>
            </a:r>
            <a:endParaRPr lang="en-IN" sz="4000" dirty="0">
              <a:solidFill>
                <a:srgbClr val="7030A0"/>
              </a:solidFill>
              <a:latin typeface="Bradley Hand" pitchFamily="2" charset="77"/>
            </a:endParaRPr>
          </a:p>
        </p:txBody>
      </p:sp>
    </p:spTree>
    <p:extLst>
      <p:ext uri="{BB962C8B-B14F-4D97-AF65-F5344CB8AC3E}">
        <p14:creationId xmlns:p14="http://schemas.microsoft.com/office/powerpoint/2010/main" val="3717832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3" name="Candy: A problem on leetcode">
            <a:extLst>
              <a:ext uri="{FF2B5EF4-FFF2-40B4-BE49-F238E27FC236}">
                <a16:creationId xmlns:a16="http://schemas.microsoft.com/office/drawing/2014/main" id="{98015B37-14A3-69F4-A51E-DFFDF8FF8D14}"/>
              </a:ext>
            </a:extLst>
          </p:cNvPr>
          <p:cNvSpPr/>
          <p:nvPr/>
        </p:nvSpPr>
        <p:spPr>
          <a:xfrm>
            <a:off x="10083116" y="4004417"/>
            <a:ext cx="13563598"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What is the running time of this algorithm?</a:t>
            </a:r>
            <a:endParaRPr sz="4000" dirty="0"/>
          </a:p>
        </p:txBody>
      </p:sp>
    </p:spTree>
    <p:extLst>
      <p:ext uri="{BB962C8B-B14F-4D97-AF65-F5344CB8AC3E}">
        <p14:creationId xmlns:p14="http://schemas.microsoft.com/office/powerpoint/2010/main" val="3030502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7" y="3262283"/>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7" y="3262283"/>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5788213" y="3507753"/>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5788213" y="3507753"/>
                <a:ext cx="1627910" cy="794544"/>
              </a:xfrm>
              <a:prstGeom prst="roundRect">
                <a:avLst/>
              </a:prstGeom>
              <a:blipFill>
                <a:blip r:embed="rId5"/>
                <a:stretch>
                  <a:fillRect l="-1439" b="-14865"/>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5810677" y="6821626"/>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5810677" y="6821626"/>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5788213" y="7570413"/>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5788213" y="7570413"/>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6" name="Right Brace 5">
            <a:extLst>
              <a:ext uri="{FF2B5EF4-FFF2-40B4-BE49-F238E27FC236}">
                <a16:creationId xmlns:a16="http://schemas.microsoft.com/office/drawing/2014/main" id="{1D1DF3E9-5B0D-9079-5FB7-66E576FE3E4D}"/>
              </a:ext>
            </a:extLst>
          </p:cNvPr>
          <p:cNvSpPr/>
          <p:nvPr/>
        </p:nvSpPr>
        <p:spPr>
          <a:xfrm>
            <a:off x="7678216" y="9917086"/>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7" name="Rounded Rectangle 6">
            <a:extLst>
              <a:ext uri="{FF2B5EF4-FFF2-40B4-BE49-F238E27FC236}">
                <a16:creationId xmlns:a16="http://schemas.microsoft.com/office/drawing/2014/main" id="{F6917CDF-AD1A-BABC-A5B4-E2ADD9C7D5F0}"/>
              </a:ext>
            </a:extLst>
          </p:cNvPr>
          <p:cNvSpPr/>
          <p:nvPr/>
        </p:nvSpPr>
        <p:spPr>
          <a:xfrm>
            <a:off x="8523308" y="10063633"/>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chemeClr val="tx1"/>
                </a:solidFill>
                <a:effectLst/>
                <a:uFillTx/>
                <a:latin typeface="Chalkduster" panose="03050602040202020205" pitchFamily="66" charset="77"/>
                <a:ea typeface="Helvetica Neue Medium"/>
                <a:cs typeface="Helvetica Neue Medium"/>
                <a:sym typeface="Helvetica Neue Medium"/>
              </a:rPr>
              <a:t>cn</a:t>
            </a:r>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
        <p:nvSpPr>
          <p:cNvPr id="12" name="Right Brace 11">
            <a:extLst>
              <a:ext uri="{FF2B5EF4-FFF2-40B4-BE49-F238E27FC236}">
                <a16:creationId xmlns:a16="http://schemas.microsoft.com/office/drawing/2014/main" id="{1E28A61B-FE92-88C4-46BE-749588ED0439}"/>
              </a:ext>
            </a:extLst>
          </p:cNvPr>
          <p:cNvSpPr/>
          <p:nvPr/>
        </p:nvSpPr>
        <p:spPr>
          <a:xfrm>
            <a:off x="8366376" y="8444353"/>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13" name="!!box3">
            <a:extLst>
              <a:ext uri="{FF2B5EF4-FFF2-40B4-BE49-F238E27FC236}">
                <a16:creationId xmlns:a16="http://schemas.microsoft.com/office/drawing/2014/main" id="{C8EDBA63-EECF-0F0A-884A-664DABA4402C}"/>
              </a:ext>
            </a:extLst>
          </p:cNvPr>
          <p:cNvSpPr/>
          <p:nvPr/>
        </p:nvSpPr>
        <p:spPr>
          <a:xfrm>
            <a:off x="9211468" y="8590900"/>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chemeClr val="tx1"/>
                </a:solidFill>
                <a:effectLst/>
                <a:uFillTx/>
                <a:latin typeface="Chalkduster" panose="03050602040202020205" pitchFamily="66" charset="77"/>
                <a:ea typeface="Helvetica Neue Medium"/>
                <a:cs typeface="Helvetica Neue Medium"/>
                <a:sym typeface="Helvetica Neue Medium"/>
              </a:rPr>
              <a:t>cn</a:t>
            </a:r>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50738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14:bounceEnd="50000">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14:presetBounceEnd="50000">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14:bounceEnd="50000">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0000">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14:bounceEnd="50000">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14:presetBounceEnd="50000">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14:bounceEnd="50000">
                                          <p:cBhvr additive="base">
                                            <p:cTn id="43" dur="500" fill="hold"/>
                                            <p:tgtEl>
                                              <p:spTgt spid="13">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44" dur="50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2" grpId="0" animBg="1"/>
          <p:bldP spid="13"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E1961AF6-9CCE-F579-1C0E-865F4608978F}"/>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2" name="Rounded Rectangle 11">
                <a:extLst>
                  <a:ext uri="{FF2B5EF4-FFF2-40B4-BE49-F238E27FC236}">
                    <a16:creationId xmlns:a16="http://schemas.microsoft.com/office/drawing/2014/main" id="{E1961AF6-9CCE-F579-1C0E-865F4608978F}"/>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8ECDC110-6F3D-FC73-C2CC-2ED99032708A}"/>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8ECDC110-6F3D-FC73-C2CC-2ED99032708A}"/>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62499722-52CA-C76D-A4AF-F12455F0E36F}"/>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14" name="Rounded Rectangle 13">
                <a:extLst>
                  <a:ext uri="{FF2B5EF4-FFF2-40B4-BE49-F238E27FC236}">
                    <a16:creationId xmlns:a16="http://schemas.microsoft.com/office/drawing/2014/main" id="{62499722-52CA-C76D-A4AF-F12455F0E36F}"/>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16" name="!!box3">
            <a:extLst>
              <a:ext uri="{FF2B5EF4-FFF2-40B4-BE49-F238E27FC236}">
                <a16:creationId xmlns:a16="http://schemas.microsoft.com/office/drawing/2014/main" id="{7E2A2700-AEB2-9D0C-AE01-781D5E86E8BC}"/>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17" name="Plus 16">
            <a:extLst>
              <a:ext uri="{FF2B5EF4-FFF2-40B4-BE49-F238E27FC236}">
                <a16:creationId xmlns:a16="http://schemas.microsoft.com/office/drawing/2014/main" id="{47F2D053-345F-457E-BBFC-55051B453069}"/>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8" name="Plus 17">
            <a:extLst>
              <a:ext uri="{FF2B5EF4-FFF2-40B4-BE49-F238E27FC236}">
                <a16:creationId xmlns:a16="http://schemas.microsoft.com/office/drawing/2014/main" id="{0B47F2A7-EACA-8115-74A3-F332118D0E0E}"/>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9" name="Equals 18">
            <a:extLst>
              <a:ext uri="{FF2B5EF4-FFF2-40B4-BE49-F238E27FC236}">
                <a16:creationId xmlns:a16="http://schemas.microsoft.com/office/drawing/2014/main" id="{EED4AE50-BAC8-4192-B245-1B9A6465182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Tree>
    <p:extLst>
      <p:ext uri="{BB962C8B-B14F-4D97-AF65-F5344CB8AC3E}">
        <p14:creationId xmlns:p14="http://schemas.microsoft.com/office/powerpoint/2010/main" val="2794504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7" y="32969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7" y="32969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7" name="!!box3">
            <a:extLst>
              <a:ext uri="{FF2B5EF4-FFF2-40B4-BE49-F238E27FC236}">
                <a16:creationId xmlns:a16="http://schemas.microsoft.com/office/drawing/2014/main" id="{F6917CDF-AD1A-BABC-A5B4-E2ADD9C7D5F0}"/>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6" name="Right Brace 5">
            <a:extLst>
              <a:ext uri="{FF2B5EF4-FFF2-40B4-BE49-F238E27FC236}">
                <a16:creationId xmlns:a16="http://schemas.microsoft.com/office/drawing/2014/main" id="{0DAF90B0-81F6-0A97-EC9C-02BE1D58DA29}"/>
              </a:ext>
            </a:extLst>
          </p:cNvPr>
          <p:cNvSpPr/>
          <p:nvPr/>
        </p:nvSpPr>
        <p:spPr>
          <a:xfrm>
            <a:off x="8770737" y="4319198"/>
            <a:ext cx="661870" cy="1087638"/>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588B6FA6-1F0F-E734-93A6-D3E863D47DA7}"/>
                  </a:ext>
                </a:extLst>
              </p:cNvPr>
              <p:cNvSpPr/>
              <p:nvPr/>
            </p:nvSpPr>
            <p:spPr>
              <a:xfrm>
                <a:off x="9752182" y="4458048"/>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2" name="Rounded Rectangle 11">
                <a:extLst>
                  <a:ext uri="{FF2B5EF4-FFF2-40B4-BE49-F238E27FC236}">
                    <a16:creationId xmlns:a16="http://schemas.microsoft.com/office/drawing/2014/main" id="{588B6FA6-1F0F-E734-93A6-D3E863D47DA7}"/>
                  </a:ext>
                </a:extLst>
              </p:cNvPr>
              <p:cNvSpPr>
                <a:spLocks noRot="1" noChangeAspect="1" noMove="1" noResize="1" noEditPoints="1" noAdjustHandles="1" noChangeArrowheads="1" noChangeShapeType="1" noTextEdit="1"/>
              </p:cNvSpPr>
              <p:nvPr/>
            </p:nvSpPr>
            <p:spPr>
              <a:xfrm>
                <a:off x="9752182" y="4458048"/>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458830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14:bounceEnd="50000">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207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207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7" name="!!box3">
            <a:extLst>
              <a:ext uri="{FF2B5EF4-FFF2-40B4-BE49-F238E27FC236}">
                <a16:creationId xmlns:a16="http://schemas.microsoft.com/office/drawing/2014/main" id="{F6917CDF-AD1A-BABC-A5B4-E2ADD9C7D5F0}"/>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4" name="Equals 13">
            <a:extLst>
              <a:ext uri="{FF2B5EF4-FFF2-40B4-BE49-F238E27FC236}">
                <a16:creationId xmlns:a16="http://schemas.microsoft.com/office/drawing/2014/main" id="{4BC69465-7440-8565-1802-A52A5D0892F1}"/>
              </a:ext>
            </a:extLst>
          </p:cNvPr>
          <p:cNvSpPr/>
          <p:nvPr/>
        </p:nvSpPr>
        <p:spPr>
          <a:xfrm>
            <a:off x="14477903" y="7711152"/>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BBB5924E-CC21-38D5-492E-A8F867CED34E}"/>
              </a:ext>
            </a:extLst>
          </p:cNvPr>
          <p:cNvSpPr/>
          <p:nvPr/>
        </p:nvSpPr>
        <p:spPr>
          <a:xfrm>
            <a:off x="12502746" y="7774892"/>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(c)</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1515586-D1AD-4AD0-C025-CA09809A2701}"/>
                  </a:ext>
                </a:extLst>
              </p:cNvPr>
              <p:cNvSpPr/>
              <p:nvPr/>
            </p:nvSpPr>
            <p:spPr>
              <a:xfrm>
                <a:off x="15579579" y="7774892"/>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7" name="Rounded Rectangle 16">
                <a:extLst>
                  <a:ext uri="{FF2B5EF4-FFF2-40B4-BE49-F238E27FC236}">
                    <a16:creationId xmlns:a16="http://schemas.microsoft.com/office/drawing/2014/main" id="{41515586-D1AD-4AD0-C025-CA09809A2701}"/>
                  </a:ext>
                </a:extLst>
              </p:cNvPr>
              <p:cNvSpPr>
                <a:spLocks noRot="1" noChangeAspect="1" noMove="1" noResize="1" noEditPoints="1" noAdjustHandles="1" noChangeArrowheads="1" noChangeShapeType="1" noTextEdit="1"/>
              </p:cNvSpPr>
              <p:nvPr/>
            </p:nvSpPr>
            <p:spPr>
              <a:xfrm>
                <a:off x="15579579" y="7774892"/>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51516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ED835C17-1695-72BC-5762-D8DEB9394BD4}"/>
                  </a:ext>
                </a:extLst>
              </p:cNvPr>
              <p:cNvSpPr/>
              <p:nvPr/>
            </p:nvSpPr>
            <p:spPr>
              <a:xfrm>
                <a:off x="12461512" y="6295645"/>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3" name="Rounded Rectangle 2">
                <a:extLst>
                  <a:ext uri="{FF2B5EF4-FFF2-40B4-BE49-F238E27FC236}">
                    <a16:creationId xmlns:a16="http://schemas.microsoft.com/office/drawing/2014/main" id="{ED835C17-1695-72BC-5762-D8DEB9394BD4}"/>
                  </a:ext>
                </a:extLst>
              </p:cNvPr>
              <p:cNvSpPr>
                <a:spLocks noRot="1" noChangeAspect="1" noMove="1" noResize="1" noEditPoints="1" noAdjustHandles="1" noChangeArrowheads="1" noChangeShapeType="1" noTextEdit="1"/>
              </p:cNvSpPr>
              <p:nvPr/>
            </p:nvSpPr>
            <p:spPr>
              <a:xfrm>
                <a:off x="12461512" y="6295645"/>
                <a:ext cx="1627910" cy="794544"/>
              </a:xfrm>
              <a:prstGeom prst="roundRect">
                <a:avLst/>
              </a:prstGeom>
              <a:blipFill>
                <a:blip r:embed="rId5"/>
                <a:stretch>
                  <a:fillRect l="-1439" t="-1370" r="-719"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08CF6CF0-1983-8D11-95EB-C54D682C4CE9}"/>
                  </a:ext>
                </a:extLst>
              </p:cNvPr>
              <p:cNvSpPr/>
              <p:nvPr/>
            </p:nvSpPr>
            <p:spPr>
              <a:xfrm>
                <a:off x="15605312"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4" name="Rounded Rectangle 3">
                <a:extLst>
                  <a:ext uri="{FF2B5EF4-FFF2-40B4-BE49-F238E27FC236}">
                    <a16:creationId xmlns:a16="http://schemas.microsoft.com/office/drawing/2014/main" id="{08CF6CF0-1983-8D11-95EB-C54D682C4CE9}"/>
                  </a:ext>
                </a:extLst>
              </p:cNvPr>
              <p:cNvSpPr>
                <a:spLocks noRot="1" noChangeAspect="1" noMove="1" noResize="1" noEditPoints="1" noAdjustHandles="1" noChangeArrowheads="1" noChangeShapeType="1" noTextEdit="1"/>
              </p:cNvSpPr>
              <p:nvPr/>
            </p:nvSpPr>
            <p:spPr>
              <a:xfrm>
                <a:off x="15605312" y="6256955"/>
                <a:ext cx="1256850" cy="748787"/>
              </a:xfrm>
              <a:prstGeom prst="roundRect">
                <a:avLst/>
              </a:prstGeom>
              <a:blipFill>
                <a:blip r:embed="rId6"/>
                <a:stretch>
                  <a:fillRect/>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B3F96199-5980-E166-ED50-78E522AD3351}"/>
                  </a:ext>
                </a:extLst>
              </p:cNvPr>
              <p:cNvSpPr/>
              <p:nvPr/>
            </p:nvSpPr>
            <p:spPr>
              <a:xfrm>
                <a:off x="17749627" y="6256955"/>
                <a:ext cx="1256850" cy="748787"/>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Chalkduster" panose="03050602040202020205" pitchFamily="66" charset="77"/>
                    <a:ea typeface="Helvetica Neue Medium"/>
                    <a:cs typeface="Helvetica Neue Medium"/>
                    <a:sym typeface="Helvetica Neue Medium"/>
                  </a:rPr>
                  <a:t>T</a:t>
                </a:r>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f>
                      <m:fPr>
                        <m:ctrlP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Pr>
                      <m:num>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num>
                      <m:den>
                        <m:r>
                          <a:rPr kumimoji="0" lang="en-US" sz="28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den>
                    </m:f>
                  </m:oMath>
                </a14:m>
                <a:r>
                  <a:rPr kumimoji="0" lang="en-US" sz="28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5" name="Rounded Rectangle 4">
                <a:extLst>
                  <a:ext uri="{FF2B5EF4-FFF2-40B4-BE49-F238E27FC236}">
                    <a16:creationId xmlns:a16="http://schemas.microsoft.com/office/drawing/2014/main" id="{B3F96199-5980-E166-ED50-78E522AD3351}"/>
                  </a:ext>
                </a:extLst>
              </p:cNvPr>
              <p:cNvSpPr>
                <a:spLocks noRot="1" noChangeAspect="1" noMove="1" noResize="1" noEditPoints="1" noAdjustHandles="1" noChangeArrowheads="1" noChangeShapeType="1" noTextEdit="1"/>
              </p:cNvSpPr>
              <p:nvPr/>
            </p:nvSpPr>
            <p:spPr>
              <a:xfrm>
                <a:off x="17749627" y="6256955"/>
                <a:ext cx="1256850" cy="748787"/>
              </a:xfrm>
              <a:prstGeom prst="roundRect">
                <a:avLst/>
              </a:prstGeom>
              <a:blipFill>
                <a:blip r:embed="rId7"/>
                <a:stretch>
                  <a:fillRect/>
                </a:stretch>
              </a:blipFill>
              <a:ln w="127000" cap="flat" cmpd="thinThick">
                <a:solidFill>
                  <a:schemeClr val="tx1"/>
                </a:solidFill>
                <a:miter lim="400000"/>
              </a:ln>
              <a:effectLst/>
            </p:spPr>
            <p:txBody>
              <a:bodyPr/>
              <a:lstStyle/>
              <a:p>
                <a:r>
                  <a:rPr lang="en-US">
                    <a:noFill/>
                  </a:rPr>
                  <a:t> </a:t>
                </a:r>
              </a:p>
            </p:txBody>
          </p:sp>
        </mc:Fallback>
      </mc:AlternateContent>
      <p:sp>
        <p:nvSpPr>
          <p:cNvPr id="8" name="Plus 7">
            <a:extLst>
              <a:ext uri="{FF2B5EF4-FFF2-40B4-BE49-F238E27FC236}">
                <a16:creationId xmlns:a16="http://schemas.microsoft.com/office/drawing/2014/main" id="{DA286494-6FF4-7917-8CF7-D1B2DF2775EC}"/>
              </a:ext>
            </a:extLst>
          </p:cNvPr>
          <p:cNvSpPr/>
          <p:nvPr/>
        </p:nvSpPr>
        <p:spPr>
          <a:xfrm>
            <a:off x="16950563" y="6211198"/>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0" name="Plus 9">
            <a:extLst>
              <a:ext uri="{FF2B5EF4-FFF2-40B4-BE49-F238E27FC236}">
                <a16:creationId xmlns:a16="http://schemas.microsoft.com/office/drawing/2014/main" id="{7A783669-404B-8DA8-D1DF-3BCEF2148264}"/>
              </a:ext>
            </a:extLst>
          </p:cNvPr>
          <p:cNvSpPr/>
          <p:nvPr/>
        </p:nvSpPr>
        <p:spPr>
          <a:xfrm>
            <a:off x="19122614" y="6256955"/>
            <a:ext cx="682927" cy="794544"/>
          </a:xfrm>
          <a:prstGeom prst="mathPlus">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1" name="Equals 10">
            <a:extLst>
              <a:ext uri="{FF2B5EF4-FFF2-40B4-BE49-F238E27FC236}">
                <a16:creationId xmlns:a16="http://schemas.microsoft.com/office/drawing/2014/main" id="{127F8E31-22B6-FF19-6493-30B1BEE5155A}"/>
              </a:ext>
            </a:extLst>
          </p:cNvPr>
          <p:cNvSpPr/>
          <p:nvPr/>
        </p:nvSpPr>
        <p:spPr>
          <a:xfrm>
            <a:off x="14477903" y="6211198"/>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4" name="Equals 13">
            <a:extLst>
              <a:ext uri="{FF2B5EF4-FFF2-40B4-BE49-F238E27FC236}">
                <a16:creationId xmlns:a16="http://schemas.microsoft.com/office/drawing/2014/main" id="{4BC69465-7440-8565-1802-A52A5D0892F1}"/>
              </a:ext>
            </a:extLst>
          </p:cNvPr>
          <p:cNvSpPr/>
          <p:nvPr/>
        </p:nvSpPr>
        <p:spPr>
          <a:xfrm>
            <a:off x="14477903" y="7711152"/>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BBB5924E-CC21-38D5-492E-A8F867CED34E}"/>
              </a:ext>
            </a:extLst>
          </p:cNvPr>
          <p:cNvSpPr/>
          <p:nvPr/>
        </p:nvSpPr>
        <p:spPr>
          <a:xfrm>
            <a:off x="12502746" y="7774892"/>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(c)</a:t>
            </a: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41515586-D1AD-4AD0-C025-CA09809A2701}"/>
                  </a:ext>
                </a:extLst>
              </p:cNvPr>
              <p:cNvSpPr/>
              <p:nvPr/>
            </p:nvSpPr>
            <p:spPr>
              <a:xfrm>
                <a:off x="15579579" y="7774892"/>
                <a:ext cx="1578428" cy="809939"/>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sSup>
                        <m:sSup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p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𝑐</m:t>
                          </m:r>
                        </m:e>
                        <m:sup>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p>
                      </m:sSup>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7" name="Rounded Rectangle 16">
                <a:extLst>
                  <a:ext uri="{FF2B5EF4-FFF2-40B4-BE49-F238E27FC236}">
                    <a16:creationId xmlns:a16="http://schemas.microsoft.com/office/drawing/2014/main" id="{41515586-D1AD-4AD0-C025-CA09809A2701}"/>
                  </a:ext>
                </a:extLst>
              </p:cNvPr>
              <p:cNvSpPr>
                <a:spLocks noRot="1" noChangeAspect="1" noMove="1" noResize="1" noEditPoints="1" noAdjustHandles="1" noChangeArrowheads="1" noChangeShapeType="1" noTextEdit="1"/>
              </p:cNvSpPr>
              <p:nvPr/>
            </p:nvSpPr>
            <p:spPr>
              <a:xfrm>
                <a:off x="15579579" y="7774892"/>
                <a:ext cx="1578428" cy="809939"/>
              </a:xfrm>
              <a:prstGeom prst="roundRect">
                <a:avLst/>
              </a:prstGeom>
              <a:blipFill>
                <a:blip r:embed="rId8"/>
                <a:stretch>
                  <a:fillRect b="-8000"/>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18548B23-CD5A-156E-A217-21BBDDD0381E}"/>
                  </a:ext>
                </a:extLst>
              </p:cNvPr>
              <p:cNvSpPr/>
              <p:nvPr/>
            </p:nvSpPr>
            <p:spPr>
              <a:xfrm>
                <a:off x="12502746" y="10244793"/>
                <a:ext cx="1627910"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dirty="0">
                    <a:solidFill>
                      <a:schemeClr val="tx1"/>
                    </a:solidFill>
                    <a:latin typeface="Chalkduster" panose="03050602040202020205" pitchFamily="66" charset="77"/>
                    <a:ea typeface="Helvetica Neue Medium"/>
                    <a:cs typeface="Helvetica Neue Medium"/>
                    <a:sym typeface="Helvetica Neue Medium"/>
                  </a:rPr>
                  <a:t>T</a:t>
                </a: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6" name="Rounded Rectangle 5">
                <a:extLst>
                  <a:ext uri="{FF2B5EF4-FFF2-40B4-BE49-F238E27FC236}">
                    <a16:creationId xmlns:a16="http://schemas.microsoft.com/office/drawing/2014/main" id="{18548B23-CD5A-156E-A217-21BBDDD0381E}"/>
                  </a:ext>
                </a:extLst>
              </p:cNvPr>
              <p:cNvSpPr>
                <a:spLocks noRot="1" noChangeAspect="1" noMove="1" noResize="1" noEditPoints="1" noAdjustHandles="1" noChangeArrowheads="1" noChangeShapeType="1" noTextEdit="1"/>
              </p:cNvSpPr>
              <p:nvPr/>
            </p:nvSpPr>
            <p:spPr>
              <a:xfrm>
                <a:off x="12502746" y="10244793"/>
                <a:ext cx="1627910" cy="794544"/>
              </a:xfrm>
              <a:prstGeom prst="roundRect">
                <a:avLst/>
              </a:prstGeom>
              <a:blipFill>
                <a:blip r:embed="rId9"/>
                <a:stretch>
                  <a:fillRect l="-719" t="-1370" r="-719" b="-16438"/>
                </a:stretch>
              </a:blipFill>
              <a:ln w="127000" cap="flat" cmpd="thinThick">
                <a:solidFill>
                  <a:schemeClr val="tx1"/>
                </a:solidFill>
                <a:miter lim="400000"/>
              </a:ln>
              <a:effectLst/>
            </p:spPr>
            <p:txBody>
              <a:bodyPr/>
              <a:lstStyle/>
              <a:p>
                <a:r>
                  <a:rPr lang="en-US">
                    <a:noFill/>
                  </a:rPr>
                  <a:t> </a:t>
                </a:r>
              </a:p>
            </p:txBody>
          </p:sp>
        </mc:Fallback>
      </mc:AlternateContent>
      <p:sp>
        <p:nvSpPr>
          <p:cNvPr id="12" name="Equals 11">
            <a:extLst>
              <a:ext uri="{FF2B5EF4-FFF2-40B4-BE49-F238E27FC236}">
                <a16:creationId xmlns:a16="http://schemas.microsoft.com/office/drawing/2014/main" id="{378B4B4C-AE57-54C5-FF26-BDCAE2CD3683}"/>
              </a:ext>
            </a:extLst>
          </p:cNvPr>
          <p:cNvSpPr/>
          <p:nvPr/>
        </p:nvSpPr>
        <p:spPr>
          <a:xfrm>
            <a:off x="14520575" y="10160345"/>
            <a:ext cx="754429" cy="963439"/>
          </a:xfrm>
          <a:prstGeom prst="mathEqual">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endParaRPr lang="en-US" sz="4000">
              <a:solidFill>
                <a:schemeClr val="tx1"/>
              </a:solidFill>
              <a:latin typeface="Chalkduster" panose="03050602040202020205" pitchFamily="66" charset="77"/>
              <a:ea typeface="Helvetica Neue Medium"/>
              <a:cs typeface="Helvetica Neue Medium"/>
              <a:sym typeface="Helvetica Neue Medium"/>
            </a:endParaRPr>
          </a:p>
        </p:txBody>
      </p:sp>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BAF54D3B-D2EA-13B0-0C52-91F54A524305}"/>
                  </a:ext>
                </a:extLst>
              </p:cNvPr>
              <p:cNvSpPr/>
              <p:nvPr/>
            </p:nvSpPr>
            <p:spPr>
              <a:xfrm>
                <a:off x="15844546" y="10221915"/>
                <a:ext cx="2622357"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40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func>
                      <m:funcPr>
                        <m:ctrlPr>
                          <a:rPr lang="en-US" sz="4000" b="0" i="1" smtClean="0">
                            <a:solidFill>
                              <a:schemeClr val="tx1"/>
                            </a:solidFill>
                            <a:latin typeface="Cambria Math" panose="02040503050406030204" pitchFamily="18" charset="0"/>
                            <a:ea typeface="Helvetica Neue Medium"/>
                            <a:cs typeface="Helvetica Neue Medium"/>
                            <a:sym typeface="Helvetica Neue Medium"/>
                          </a:rPr>
                        </m:ctrlPr>
                      </m:funcPr>
                      <m:fName>
                        <m:r>
                          <m:rPr>
                            <m:sty m:val="p"/>
                          </m:rPr>
                          <a:rPr lang="en-US" sz="4000" b="0" i="0" smtClean="0">
                            <a:solidFill>
                              <a:schemeClr val="tx1"/>
                            </a:solidFill>
                            <a:latin typeface="Cambria Math" panose="02040503050406030204" pitchFamily="18" charset="0"/>
                            <a:ea typeface="Helvetica Neue Medium"/>
                            <a:cs typeface="Helvetica Neue Medium"/>
                            <a:sym typeface="Helvetica Neue Medium"/>
                          </a:rPr>
                          <m:t>log</m:t>
                        </m:r>
                      </m:fName>
                      <m:e>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e>
                    </m:func>
                  </m:oMath>
                </a14:m>
                <a:r>
                  <a:rPr lang="en-US" sz="4000" dirty="0">
                    <a:solidFill>
                      <a:schemeClr val="tx1"/>
                    </a:solidFill>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BAF54D3B-D2EA-13B0-0C52-91F54A524305}"/>
                  </a:ext>
                </a:extLst>
              </p:cNvPr>
              <p:cNvSpPr>
                <a:spLocks noRot="1" noChangeAspect="1" noMove="1" noResize="1" noEditPoints="1" noAdjustHandles="1" noChangeArrowheads="1" noChangeShapeType="1" noTextEdit="1"/>
              </p:cNvSpPr>
              <p:nvPr/>
            </p:nvSpPr>
            <p:spPr>
              <a:xfrm>
                <a:off x="15844546" y="10221915"/>
                <a:ext cx="2622357" cy="794544"/>
              </a:xfrm>
              <a:prstGeom prst="roundRect">
                <a:avLst/>
              </a:prstGeom>
              <a:blipFill>
                <a:blip r:embed="rId10"/>
                <a:stretch>
                  <a:fillRect l="-2752" t="-1370" r="-2294" b="-16438"/>
                </a:stretch>
              </a:blipFill>
              <a:ln w="127000" cap="flat" cmpd="thinThick">
                <a:solidFill>
                  <a:schemeClr val="tx1"/>
                </a:solidFill>
                <a:miter lim="400000"/>
              </a:ln>
              <a:effectLst/>
            </p:spPr>
            <p:txBody>
              <a:bodyPr/>
              <a:lstStyle/>
              <a:p>
                <a:r>
                  <a:rPr lang="en-US">
                    <a:noFill/>
                  </a:rPr>
                  <a:t> </a:t>
                </a:r>
              </a:p>
            </p:txBody>
          </p:sp>
        </mc:Fallback>
      </mc:AlternateContent>
      <p:sp>
        <p:nvSpPr>
          <p:cNvPr id="18" name="!!box3">
            <a:extLst>
              <a:ext uri="{FF2B5EF4-FFF2-40B4-BE49-F238E27FC236}">
                <a16:creationId xmlns:a16="http://schemas.microsoft.com/office/drawing/2014/main" id="{1D1B592A-3A16-3077-78A5-07F46B40224E}"/>
              </a:ext>
            </a:extLst>
          </p:cNvPr>
          <p:cNvSpPr/>
          <p:nvPr/>
        </p:nvSpPr>
        <p:spPr>
          <a:xfrm>
            <a:off x="19921678" y="6256955"/>
            <a:ext cx="1228873"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2cn</a:t>
            </a:r>
          </a:p>
        </p:txBody>
      </p:sp>
    </p:spTree>
    <p:extLst>
      <p:ext uri="{BB962C8B-B14F-4D97-AF65-F5344CB8AC3E}">
        <p14:creationId xmlns:p14="http://schemas.microsoft.com/office/powerpoint/2010/main" val="2694549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8930C21-172E-1483-583B-78D87DE6BAED}"/>
              </a:ext>
            </a:extLst>
          </p:cNvPr>
          <p:cNvCxnSpPr/>
          <p:nvPr/>
        </p:nvCxnSpPr>
        <p:spPr>
          <a:xfrm>
            <a:off x="2141621" y="2550695"/>
            <a:ext cx="3537284"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Straight Connector 3">
            <a:extLst>
              <a:ext uri="{FF2B5EF4-FFF2-40B4-BE49-F238E27FC236}">
                <a16:creationId xmlns:a16="http://schemas.microsoft.com/office/drawing/2014/main" id="{1677E3B3-CFBB-8396-68D6-DC3AF6FEEE0D}"/>
              </a:ext>
            </a:extLst>
          </p:cNvPr>
          <p:cNvCxnSpPr>
            <a:cxnSpLocks/>
          </p:cNvCxnSpPr>
          <p:nvPr/>
        </p:nvCxnSpPr>
        <p:spPr>
          <a:xfrm>
            <a:off x="2871537" y="4652211"/>
            <a:ext cx="6416842"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6" name="Straight Connector 5">
            <a:extLst>
              <a:ext uri="{FF2B5EF4-FFF2-40B4-BE49-F238E27FC236}">
                <a16:creationId xmlns:a16="http://schemas.microsoft.com/office/drawing/2014/main" id="{A58FB4BB-2C94-A61F-40E4-07AF01ED1D56}"/>
              </a:ext>
            </a:extLst>
          </p:cNvPr>
          <p:cNvCxnSpPr>
            <a:cxnSpLocks/>
          </p:cNvCxnSpPr>
          <p:nvPr/>
        </p:nvCxnSpPr>
        <p:spPr>
          <a:xfrm>
            <a:off x="7251031" y="2534653"/>
            <a:ext cx="5670885"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EBE35241-A317-8ADF-F7DA-36577C8CA198}"/>
              </a:ext>
            </a:extLst>
          </p:cNvPr>
          <p:cNvCxnSpPr>
            <a:cxnSpLocks/>
          </p:cNvCxnSpPr>
          <p:nvPr/>
        </p:nvCxnSpPr>
        <p:spPr>
          <a:xfrm>
            <a:off x="3601453" y="6858000"/>
            <a:ext cx="3574410" cy="0"/>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1" name="!!i1">
            <a:extLst>
              <a:ext uri="{FF2B5EF4-FFF2-40B4-BE49-F238E27FC236}">
                <a16:creationId xmlns:a16="http://schemas.microsoft.com/office/drawing/2014/main" id="{B2BD145F-1440-5164-7B15-8738C3EA59A3}"/>
              </a:ext>
            </a:extLst>
          </p:cNvPr>
          <p:cNvCxnSpPr>
            <a:cxnSpLocks/>
          </p:cNvCxnSpPr>
          <p:nvPr/>
        </p:nvCxnSpPr>
        <p:spPr>
          <a:xfrm>
            <a:off x="8637928" y="6814164"/>
            <a:ext cx="1003284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3" name="!!i2">
            <a:extLst>
              <a:ext uri="{FF2B5EF4-FFF2-40B4-BE49-F238E27FC236}">
                <a16:creationId xmlns:a16="http://schemas.microsoft.com/office/drawing/2014/main" id="{FDA6EB29-45C1-18DC-B2FC-D7C244AF9F5D}"/>
              </a:ext>
            </a:extLst>
          </p:cNvPr>
          <p:cNvCxnSpPr>
            <a:cxnSpLocks/>
          </p:cNvCxnSpPr>
          <p:nvPr/>
        </p:nvCxnSpPr>
        <p:spPr>
          <a:xfrm>
            <a:off x="12921916" y="4652211"/>
            <a:ext cx="8002958"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59FA64DA-38E0-0580-38C1-5CA00260CBF3}"/>
              </a:ext>
            </a:extLst>
          </p:cNvPr>
          <p:cNvCxnSpPr>
            <a:cxnSpLocks/>
          </p:cNvCxnSpPr>
          <p:nvPr/>
        </p:nvCxnSpPr>
        <p:spPr>
          <a:xfrm>
            <a:off x="15123788" y="2534653"/>
            <a:ext cx="3546984" cy="16042"/>
          </a:xfrm>
          <a:prstGeom prst="line">
            <a:avLst/>
          </a:prstGeom>
          <a:noFill/>
          <a:ln w="127000" cap="flat" cmpd="sng">
            <a:solidFill>
              <a:srgbClr val="000000"/>
            </a:solidFill>
            <a:prstDash val="solid"/>
            <a:miter lim="400000"/>
            <a:headEnd type="oval"/>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572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15" name="Right Brace 14">
            <a:extLst>
              <a:ext uri="{FF2B5EF4-FFF2-40B4-BE49-F238E27FC236}">
                <a16:creationId xmlns:a16="http://schemas.microsoft.com/office/drawing/2014/main" id="{68875FE5-2F9A-FA25-8050-355A84D8C7B3}"/>
              </a:ext>
            </a:extLst>
          </p:cNvPr>
          <p:cNvSpPr/>
          <p:nvPr/>
        </p:nvSpPr>
        <p:spPr>
          <a:xfrm>
            <a:off x="9752181" y="692254"/>
            <a:ext cx="661870" cy="1509293"/>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02535605-0FED-2767-41C4-D4D59AEA4254}"/>
                  </a:ext>
                </a:extLst>
              </p:cNvPr>
              <p:cNvSpPr/>
              <p:nvPr/>
            </p:nvSpPr>
            <p:spPr>
              <a:xfrm>
                <a:off x="11054421" y="993664"/>
                <a:ext cx="3321201"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O(</a:t>
                </a:r>
                <a14:m>
                  <m:oMath xmlns:m="http://schemas.openxmlformats.org/officeDocument/2006/math">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func>
                      <m:func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funcPr>
                      <m:fName>
                        <m:r>
                          <m:rPr>
                            <m:sty m:val="p"/>
                          </m:rPr>
                          <a:rPr kumimoji="0" lang="en-US" sz="4000" b="0" i="0"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log</m:t>
                        </m:r>
                      </m:fName>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𝑛</m:t>
                        </m:r>
                      </m:e>
                    </m:func>
                  </m:oMath>
                </a14:m>
                <a:r>
                  <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rPr>
                  <a:t>)</a:t>
                </a:r>
              </a:p>
            </p:txBody>
          </p:sp>
        </mc:Choice>
        <mc:Fallback xmlns="">
          <p:sp>
            <p:nvSpPr>
              <p:cNvPr id="2" name="Rounded Rectangle 1">
                <a:extLst>
                  <a:ext uri="{FF2B5EF4-FFF2-40B4-BE49-F238E27FC236}">
                    <a16:creationId xmlns:a16="http://schemas.microsoft.com/office/drawing/2014/main" id="{02535605-0FED-2767-41C4-D4D59AEA4254}"/>
                  </a:ext>
                </a:extLst>
              </p:cNvPr>
              <p:cNvSpPr>
                <a:spLocks noRot="1" noChangeAspect="1" noMove="1" noResize="1" noEditPoints="1" noAdjustHandles="1" noChangeArrowheads="1" noChangeShapeType="1" noTextEdit="1"/>
              </p:cNvSpPr>
              <p:nvPr/>
            </p:nvSpPr>
            <p:spPr>
              <a:xfrm>
                <a:off x="11054421" y="993664"/>
                <a:ext cx="3321201" cy="794544"/>
              </a:xfrm>
              <a:prstGeom prst="roundRect">
                <a:avLst/>
              </a:prstGeom>
              <a:blipFill>
                <a:blip r:embed="rId4"/>
                <a:stretch>
                  <a:fillRect b="-1643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BAF54D3B-D2EA-13B0-0C52-91F54A524305}"/>
                  </a:ext>
                </a:extLst>
              </p:cNvPr>
              <p:cNvSpPr/>
              <p:nvPr/>
            </p:nvSpPr>
            <p:spPr>
              <a:xfrm>
                <a:off x="11753265" y="6858000"/>
                <a:ext cx="2622357"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a:lnSpc>
                    <a:spcPct val="100000"/>
                  </a:lnSpc>
                  <a:spcBef>
                    <a:spcPts val="0"/>
                  </a:spcBef>
                </a:pPr>
                <a:r>
                  <a:rPr lang="en-US" sz="4000" dirty="0">
                    <a:solidFill>
                      <a:schemeClr val="tx1"/>
                    </a:solidFill>
                    <a:latin typeface="Chalkduster" panose="03050602040202020205" pitchFamily="66" charset="77"/>
                    <a:ea typeface="Helvetica Neue Medium"/>
                    <a:cs typeface="Helvetica Neue Medium"/>
                    <a:sym typeface="Helvetica Neue Medium"/>
                  </a:rPr>
                  <a:t>O(</a:t>
                </a:r>
                <a14:m>
                  <m:oMath xmlns:m="http://schemas.openxmlformats.org/officeDocument/2006/math">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func>
                      <m:funcPr>
                        <m:ctrlPr>
                          <a:rPr lang="en-US" sz="4000" b="0" i="1" smtClean="0">
                            <a:solidFill>
                              <a:schemeClr val="tx1"/>
                            </a:solidFill>
                            <a:latin typeface="Cambria Math" panose="02040503050406030204" pitchFamily="18" charset="0"/>
                            <a:ea typeface="Helvetica Neue Medium"/>
                            <a:cs typeface="Helvetica Neue Medium"/>
                            <a:sym typeface="Helvetica Neue Medium"/>
                          </a:rPr>
                        </m:ctrlPr>
                      </m:funcPr>
                      <m:fName>
                        <m:r>
                          <m:rPr>
                            <m:sty m:val="p"/>
                          </m:rPr>
                          <a:rPr lang="en-US" sz="4000" b="0" i="0" smtClean="0">
                            <a:solidFill>
                              <a:schemeClr val="tx1"/>
                            </a:solidFill>
                            <a:latin typeface="Cambria Math" panose="02040503050406030204" pitchFamily="18" charset="0"/>
                            <a:ea typeface="Helvetica Neue Medium"/>
                            <a:cs typeface="Helvetica Neue Medium"/>
                            <a:sym typeface="Helvetica Neue Medium"/>
                          </a:rPr>
                          <m:t>log</m:t>
                        </m:r>
                      </m:fName>
                      <m:e>
                        <m:r>
                          <a:rPr lang="en-US" sz="4000" b="0" i="1" smtClean="0">
                            <a:solidFill>
                              <a:schemeClr val="tx1"/>
                            </a:solidFill>
                            <a:latin typeface="Cambria Math" panose="02040503050406030204" pitchFamily="18" charset="0"/>
                            <a:ea typeface="Helvetica Neue Medium"/>
                            <a:cs typeface="Helvetica Neue Medium"/>
                            <a:sym typeface="Helvetica Neue Medium"/>
                          </a:rPr>
                          <m:t>𝑛</m:t>
                        </m:r>
                      </m:e>
                    </m:func>
                  </m:oMath>
                </a14:m>
                <a:r>
                  <a:rPr lang="en-US" sz="4000" dirty="0">
                    <a:solidFill>
                      <a:schemeClr val="tx1"/>
                    </a:solidFill>
                    <a:latin typeface="Chalkduster" panose="03050602040202020205" pitchFamily="66" charset="77"/>
                    <a:ea typeface="Helvetica Neue Medium"/>
                    <a:cs typeface="Helvetica Neue Medium"/>
                    <a:sym typeface="Helvetica Neue Medium"/>
                  </a:rPr>
                  <a:t>)</a:t>
                </a:r>
              </a:p>
            </p:txBody>
          </p:sp>
        </mc:Choice>
        <mc:Fallback xmlns="">
          <p:sp>
            <p:nvSpPr>
              <p:cNvPr id="13" name="Rounded Rectangle 12">
                <a:extLst>
                  <a:ext uri="{FF2B5EF4-FFF2-40B4-BE49-F238E27FC236}">
                    <a16:creationId xmlns:a16="http://schemas.microsoft.com/office/drawing/2014/main" id="{BAF54D3B-D2EA-13B0-0C52-91F54A524305}"/>
                  </a:ext>
                </a:extLst>
              </p:cNvPr>
              <p:cNvSpPr>
                <a:spLocks noRot="1" noChangeAspect="1" noMove="1" noResize="1" noEditPoints="1" noAdjustHandles="1" noChangeArrowheads="1" noChangeShapeType="1" noTextEdit="1"/>
              </p:cNvSpPr>
              <p:nvPr/>
            </p:nvSpPr>
            <p:spPr>
              <a:xfrm>
                <a:off x="11753265" y="6858000"/>
                <a:ext cx="2622357" cy="794544"/>
              </a:xfrm>
              <a:prstGeom prst="roundRect">
                <a:avLst/>
              </a:prstGeom>
              <a:blipFill>
                <a:blip r:embed="rId5"/>
                <a:stretch>
                  <a:fillRect l="-2752" r="-2294" b="-16438"/>
                </a:stretch>
              </a:blipFill>
              <a:ln w="127000" cap="flat" cmpd="thinThick">
                <a:solidFill>
                  <a:schemeClr val="tx1"/>
                </a:solidFill>
                <a:miter lim="400000"/>
              </a:ln>
              <a:effectLst/>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ACADCC4-1369-2680-C813-B30D04072CC4}"/>
              </a:ext>
            </a:extLst>
          </p:cNvPr>
          <p:cNvSpPr/>
          <p:nvPr/>
        </p:nvSpPr>
        <p:spPr>
          <a:xfrm>
            <a:off x="10353536" y="3258870"/>
            <a:ext cx="661870" cy="8616259"/>
          </a:xfrm>
          <a:prstGeom prst="rightBrace">
            <a:avLst>
              <a:gd name="adj1" fmla="val 27891"/>
              <a:gd name="adj2" fmla="val 46463"/>
            </a:avLst>
          </a:prstGeom>
          <a:noFill/>
          <a:ln w="127000" cap="rnd">
            <a:solidFill>
              <a:srgbClr val="7030A0"/>
            </a:solidFill>
            <a:prstDash val="solid"/>
            <a:bevel/>
          </a:ln>
          <a:effectLst>
            <a:glow rad="180492">
              <a:schemeClr val="accent1">
                <a:alpha val="34000"/>
              </a:schemeClr>
            </a:glo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Tree>
    <p:extLst>
      <p:ext uri="{BB962C8B-B14F-4D97-AF65-F5344CB8AC3E}">
        <p14:creationId xmlns:p14="http://schemas.microsoft.com/office/powerpoint/2010/main" val="3761283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dy: A problem on leetcode">
            <a:extLst>
              <a:ext uri="{FF2B5EF4-FFF2-40B4-BE49-F238E27FC236}">
                <a16:creationId xmlns:a16="http://schemas.microsoft.com/office/drawing/2014/main" id="{A960D1BC-0C8A-E52A-328A-A6DA061936F7}"/>
              </a:ext>
            </a:extLst>
          </p:cNvPr>
          <p:cNvSpPr/>
          <p:nvPr/>
        </p:nvSpPr>
        <p:spPr>
          <a:xfrm>
            <a:off x="676937" y="4095750"/>
            <a:ext cx="23030121" cy="3876271"/>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5400" dirty="0"/>
              <a:t>Correctness</a:t>
            </a:r>
          </a:p>
        </p:txBody>
      </p:sp>
    </p:spTree>
    <p:extLst>
      <p:ext uri="{BB962C8B-B14F-4D97-AF65-F5344CB8AC3E}">
        <p14:creationId xmlns:p14="http://schemas.microsoft.com/office/powerpoint/2010/main" val="1885187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5A1ACDC9-56E8-A189-40EF-ACA439961E0E}"/>
              </a:ext>
            </a:extLst>
          </p:cNvPr>
          <p:cNvSpPr/>
          <p:nvPr/>
        </p:nvSpPr>
        <p:spPr>
          <a:xfrm>
            <a:off x="10317085" y="516938"/>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A template for writing correctness proof for divide and conquer algorithms </a:t>
            </a:r>
            <a:r>
              <a:rPr lang="en-US" sz="6000" dirty="0">
                <a:solidFill>
                  <a:schemeClr val="tx1"/>
                </a:solidFill>
                <a:latin typeface="Bradley Hand" pitchFamily="2" charset="77"/>
              </a:rPr>
              <a:t>in this course</a:t>
            </a:r>
            <a:endParaRPr lang="en-IN" sz="6000" dirty="0">
              <a:solidFill>
                <a:schemeClr val="tx1"/>
              </a:solidFill>
              <a:latin typeface="Bradley Hand" pitchFamily="2" charset="77"/>
            </a:endParaRPr>
          </a:p>
        </p:txBody>
      </p:sp>
      <p:sp>
        <p:nvSpPr>
          <p:cNvPr id="4" name="There are   children standing in a line. Each child has a rating associated with him/her.">
            <a:extLst>
              <a:ext uri="{FF2B5EF4-FFF2-40B4-BE49-F238E27FC236}">
                <a16:creationId xmlns:a16="http://schemas.microsoft.com/office/drawing/2014/main" id="{B7CC26F5-803B-2CE8-6F70-DD8AB7D052DF}"/>
              </a:ext>
            </a:extLst>
          </p:cNvPr>
          <p:cNvSpPr/>
          <p:nvPr/>
        </p:nvSpPr>
        <p:spPr>
          <a:xfrm>
            <a:off x="10317085" y="3017683"/>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Lemma: Our algorithm correctly works for inputs containing n elements</a:t>
            </a:r>
          </a:p>
        </p:txBody>
      </p:sp>
      <p:sp>
        <p:nvSpPr>
          <p:cNvPr id="5" name="There are   children standing in a line. Each child has a rating associated with him/her.">
            <a:extLst>
              <a:ext uri="{FF2B5EF4-FFF2-40B4-BE49-F238E27FC236}">
                <a16:creationId xmlns:a16="http://schemas.microsoft.com/office/drawing/2014/main" id="{D1315D1B-9064-2A21-1F35-710123F95610}"/>
              </a:ext>
            </a:extLst>
          </p:cNvPr>
          <p:cNvSpPr/>
          <p:nvPr/>
        </p:nvSpPr>
        <p:spPr>
          <a:xfrm>
            <a:off x="10317085" y="4957320"/>
            <a:ext cx="13903676" cy="6917809"/>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Proof: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1) Write the base case.</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2) Assume, using induction hypothesis, that our algorithm for inputs containing 1,2,…, n-1 numbers.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3) Prove that the algorithm runs correctly for n elements. </a:t>
            </a:r>
          </a:p>
        </p:txBody>
      </p:sp>
    </p:spTree>
    <p:extLst>
      <p:ext uri="{BB962C8B-B14F-4D97-AF65-F5344CB8AC3E}">
        <p14:creationId xmlns:p14="http://schemas.microsoft.com/office/powerpoint/2010/main" val="3156131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3" name="There are   children standing in a line. Each child has a rating associated with him/her.">
            <a:extLst>
              <a:ext uri="{FF2B5EF4-FFF2-40B4-BE49-F238E27FC236}">
                <a16:creationId xmlns:a16="http://schemas.microsoft.com/office/drawing/2014/main" id="{5A1ACDC9-56E8-A189-40EF-ACA439961E0E}"/>
              </a:ext>
            </a:extLst>
          </p:cNvPr>
          <p:cNvSpPr/>
          <p:nvPr/>
        </p:nvSpPr>
        <p:spPr>
          <a:xfrm>
            <a:off x="10317085" y="516938"/>
            <a:ext cx="13903676" cy="169797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A key ingredient for the proof for this problem</a:t>
            </a:r>
            <a:endParaRPr lang="en-IN" sz="6000" dirty="0">
              <a:solidFill>
                <a:schemeClr val="tx1"/>
              </a:solidFill>
              <a:latin typeface="Bradley Hand" pitchFamily="2" charset="77"/>
            </a:endParaRPr>
          </a:p>
        </p:txBody>
      </p:sp>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317085" y="2581265"/>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Tree>
    <p:extLst>
      <p:ext uri="{BB962C8B-B14F-4D97-AF65-F5344CB8AC3E}">
        <p14:creationId xmlns:p14="http://schemas.microsoft.com/office/powerpoint/2010/main" val="4124755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p:spTree>
    <p:extLst>
      <p:ext uri="{BB962C8B-B14F-4D97-AF65-F5344CB8AC3E}">
        <p14:creationId xmlns:p14="http://schemas.microsoft.com/office/powerpoint/2010/main" val="306721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6" y="4281054"/>
            <a:ext cx="8832014" cy="1512000"/>
          </a:xfrm>
          <a:prstGeom prst="roundRect">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7462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mc:AlternateContent xmlns:mc="http://schemas.openxmlformats.org/markup-compatibility/2006" xmlns:a14="http://schemas.microsoft.com/office/drawing/2010/main">
        <mc:Choice Requires="a14">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1) Both the intervals in the answer lie in the left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a:rPr lang="en-US" sz="36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p:txBody>
          </p:sp>
        </mc:Choice>
        <mc:Fallback xmlns="">
          <p:sp>
            <p:nvSpPr>
              <p:cNvPr id="5" name="!!box">
                <a:extLst>
                  <a:ext uri="{FF2B5EF4-FFF2-40B4-BE49-F238E27FC236}">
                    <a16:creationId xmlns:a16="http://schemas.microsoft.com/office/drawing/2014/main" id="{44C46DA7-0BCA-47BA-FDFE-41223CFE9C5F}"/>
                  </a:ext>
                </a:extLst>
              </p:cNvPr>
              <p:cNvSpPr>
                <a:spLocks noRot="1" noChangeAspect="1" noMove="1" noResize="1" noEditPoints="1" noAdjustHandles="1" noChangeArrowheads="1" noChangeShapeType="1" noTextEdit="1"/>
              </p:cNvSpPr>
              <p:nvPr/>
            </p:nvSpPr>
            <p:spPr>
              <a:xfrm>
                <a:off x="10296304" y="4800601"/>
                <a:ext cx="13903676" cy="8498051"/>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3" name="!!highlight">
            <a:extLst>
              <a:ext uri="{FF2B5EF4-FFF2-40B4-BE49-F238E27FC236}">
                <a16:creationId xmlns:a16="http://schemas.microsoft.com/office/drawing/2014/main" id="{559D6148-6C32-3F3A-0F59-4162E8F6AD43}"/>
              </a:ext>
            </a:extLst>
          </p:cNvPr>
          <p:cNvSpPr/>
          <p:nvPr/>
        </p:nvSpPr>
        <p:spPr>
          <a:xfrm>
            <a:off x="737285" y="7026672"/>
            <a:ext cx="8832015" cy="768928"/>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34029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mc:AlternateContent xmlns:mc="http://schemas.openxmlformats.org/markup-compatibility/2006" xmlns:a14="http://schemas.microsoft.com/office/drawing/2010/main">
        <mc:Choice Requires="a14">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1) Both the intervals in the answer lie in the left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a:rPr lang="en-US" sz="36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2) Both the intervals in the answer lie in the right half</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In this case, using induction hypothesis, </a:t>
                </a:r>
                <a14:m>
                  <m:oMath xmlns:m="http://schemas.openxmlformats.org/officeDocument/2006/math">
                    <m:r>
                      <m:rPr>
                        <m:sty m:val="p"/>
                      </m:rPr>
                      <a:rPr lang="en-US" sz="36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oMath>
                </a14:m>
                <a:r>
                  <a:rPr lang="en-US" sz="3600" dirty="0">
                    <a:solidFill>
                      <a:srgbClr val="7030A0"/>
                    </a:solidFill>
                    <a:latin typeface="Bradley Hand" pitchFamily="2" charset="77"/>
                  </a:rPr>
                  <a:t> will contain </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	the correct answer</a:t>
                </a:r>
                <a:endParaRPr lang="en-IN" sz="3600" dirty="0">
                  <a:solidFill>
                    <a:srgbClr val="7030A0"/>
                  </a:solidFill>
                  <a:latin typeface="Bradley Hand" pitchFamily="2" charset="77"/>
                </a:endParaRPr>
              </a:p>
            </p:txBody>
          </p:sp>
        </mc:Choice>
        <mc:Fallback xmlns="">
          <p:sp>
            <p:nvSpPr>
              <p:cNvPr id="5" name="!!box">
                <a:extLst>
                  <a:ext uri="{FF2B5EF4-FFF2-40B4-BE49-F238E27FC236}">
                    <a16:creationId xmlns:a16="http://schemas.microsoft.com/office/drawing/2014/main" id="{44C46DA7-0BCA-47BA-FDFE-41223CFE9C5F}"/>
                  </a:ext>
                </a:extLst>
              </p:cNvPr>
              <p:cNvSpPr>
                <a:spLocks noRot="1" noChangeAspect="1" noMove="1" noResize="1" noEditPoints="1" noAdjustHandles="1" noChangeArrowheads="1" noChangeShapeType="1" noTextEdit="1"/>
              </p:cNvSpPr>
              <p:nvPr/>
            </p:nvSpPr>
            <p:spPr>
              <a:xfrm>
                <a:off x="10296304" y="4800601"/>
                <a:ext cx="13903676" cy="8498051"/>
              </a:xfrm>
              <a:prstGeom prst="roundRect">
                <a:avLst>
                  <a:gd name="adj" fmla="val 5932"/>
                </a:avLst>
              </a:prstGeom>
              <a:blipFill>
                <a:blip r:embed="rId4"/>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a14="http://schemas.microsoft.com/office/drawing/2010/main" xmlns="" xmlns:m="http://schemas.openxmlformats.org/officeDocument/2006/math" xmlns:ma14="http://schemas.microsoft.com/office/mac/drawingml/2011/main" val="1"/>
                </a:ext>
              </a:extLst>
            </p:spPr>
            <p:txBody>
              <a:bodyPr/>
              <a:lstStyle/>
              <a:p>
                <a:r>
                  <a:rPr lang="en-US">
                    <a:noFill/>
                  </a:rPr>
                  <a:t> </a:t>
                </a:r>
              </a:p>
            </p:txBody>
          </p:sp>
        </mc:Fallback>
      </mc:AlternateContent>
      <p:sp>
        <p:nvSpPr>
          <p:cNvPr id="3" name="!!highlight">
            <a:extLst>
              <a:ext uri="{FF2B5EF4-FFF2-40B4-BE49-F238E27FC236}">
                <a16:creationId xmlns:a16="http://schemas.microsoft.com/office/drawing/2014/main" id="{559D6148-6C32-3F3A-0F59-4162E8F6AD43}"/>
              </a:ext>
            </a:extLst>
          </p:cNvPr>
          <p:cNvSpPr/>
          <p:nvPr/>
        </p:nvSpPr>
        <p:spPr>
          <a:xfrm>
            <a:off x="737285" y="7730837"/>
            <a:ext cx="8832015" cy="768928"/>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18821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49805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3) The first interval lies in the left half and the second interval lies in the right half </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endParaRPr lang="en-IN"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5" y="8395854"/>
            <a:ext cx="8832015" cy="2576947"/>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30844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75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box2">
                <a:extLst>
                  <a:ext uri="{FF2B5EF4-FFF2-40B4-BE49-F238E27FC236}">
                    <a16:creationId xmlns:a16="http://schemas.microsoft.com/office/drawing/2014/main" id="{3FC5183C-7B63-B6CE-3CF4-9273EA2A748A}"/>
                  </a:ext>
                </a:extLst>
              </p:cNvPr>
              <p:cNvSpPr/>
              <p:nvPr/>
            </p:nvSpPr>
            <p:spPr>
              <a:xfrm>
                <a:off x="737287" y="516938"/>
                <a:ext cx="8832015" cy="174799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i</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ntialize</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B05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sort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the intervals according to their start times</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50" name="!!box2">
                <a:extLst>
                  <a:ext uri="{FF2B5EF4-FFF2-40B4-BE49-F238E27FC236}">
                    <a16:creationId xmlns:a16="http://schemas.microsoft.com/office/drawing/2014/main" id="{3FC5183C-7B63-B6CE-3CF4-9273EA2A748A}"/>
                  </a:ext>
                </a:extLst>
              </p:cNvPr>
              <p:cNvSpPr>
                <a:spLocks noRot="1" noChangeAspect="1" noMove="1" noResize="1" noEditPoints="1" noAdjustHandles="1" noChangeArrowheads="1" noChangeShapeType="1" noTextEdit="1"/>
              </p:cNvSpPr>
              <p:nvPr/>
            </p:nvSpPr>
            <p:spPr>
              <a:xfrm>
                <a:off x="737287" y="516938"/>
                <a:ext cx="8832015" cy="1747996"/>
              </a:xfrm>
              <a:prstGeom prst="roundRect">
                <a:avLst/>
              </a:prstGeom>
              <a:blipFill>
                <a:blip r:embed="rId2"/>
                <a:stretch>
                  <a:fillRect l="-1289" r="-1289" b="-709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box2">
                <a:extLst>
                  <a:ext uri="{FF2B5EF4-FFF2-40B4-BE49-F238E27FC236}">
                    <a16:creationId xmlns:a16="http://schemas.microsoft.com/office/drawing/2014/main" id="{5B460C50-B726-C9C7-BF03-5B1613622A39}"/>
                  </a:ext>
                </a:extLst>
              </p:cNvPr>
              <p:cNvSpPr/>
              <p:nvPr/>
            </p:nvSpPr>
            <p:spPr>
              <a:xfrm>
                <a:off x="737286" y="3258870"/>
                <a:ext cx="8832015" cy="8616259"/>
              </a:xfrm>
              <a:prstGeom prst="roundRect">
                <a:avLst/>
              </a:prstGeom>
              <a:solidFill>
                <a:schemeClr val="bg1"/>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o</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if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is less than some constant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𝑐</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brute-force find maximum overlap</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𝑑</m:t>
                    </m:r>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left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right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endPar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num>
                          <m:den>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m:rPr>
                        <m:sty m:val="p"/>
                      </m:rP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r</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f>
                          <m:f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fPr>
                          <m:num>
                            <m:r>
                              <m:rPr>
                                <m:sty m:val="p"/>
                              </m:rP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n</m:t>
                            </m:r>
                          </m:num>
                          <m:den>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den>
                        </m:f>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𝑛</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let </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be an interval in the left half with</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highest ending time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←0 </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foreach</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interval </a:t>
                </a:r>
                <a14:m>
                  <m:oMath xmlns:m="http://schemas.openxmlformats.org/officeDocument/2006/math">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in the right half:</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i="1">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oMath>
                </a14:m>
                <a:r>
                  <a:rPr lang="en-US" sz="3200" dirty="0" err="1">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findoverlap</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𝑋</m:t>
                    </m:r>
                    <m:r>
                      <a:rPr lang="en-US" sz="32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b="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𝐼</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r>
                  <a:rPr lang="en-US" sz="3200" dirty="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max</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14:m>
                  <m:oMath xmlns:m="http://schemas.openxmlformats.org/officeDocument/2006/math">
                    <m:r>
                      <a:rPr lang="en-US" sz="3200" b="0" i="1" smtClean="0">
                        <a:ln w="0"/>
                        <a:solidFill>
                          <a:schemeClr val="accent2">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a:rPr lang="en-US" sz="3200" i="1" smtClean="0">
                        <a:ln w="0"/>
                        <a:solidFill>
                          <a:schemeClr val="accent5">
                            <a:lumMod val="75000"/>
                          </a:schemeClr>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,ℓ</m:t>
                    </m:r>
                    <m:r>
                      <a:rPr lang="en-US" sz="3200" b="0" i="1" smtClean="0">
                        <a:ln w="0"/>
                        <a:solidFill>
                          <a:srgbClr val="7030A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𝑟</m:t>
                    </m:r>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p:txBody>
          </p:sp>
        </mc:Choice>
        <mc:Fallback xmlns="">
          <p:sp>
            <p:nvSpPr>
              <p:cNvPr id="9" name="!!box2">
                <a:extLst>
                  <a:ext uri="{FF2B5EF4-FFF2-40B4-BE49-F238E27FC236}">
                    <a16:creationId xmlns:a16="http://schemas.microsoft.com/office/drawing/2014/main" id="{5B460C50-B726-C9C7-BF03-5B1613622A39}"/>
                  </a:ext>
                </a:extLst>
              </p:cNvPr>
              <p:cNvSpPr>
                <a:spLocks noRot="1" noChangeAspect="1" noMove="1" noResize="1" noEditPoints="1" noAdjustHandles="1" noChangeArrowheads="1" noChangeShapeType="1" noTextEdit="1"/>
              </p:cNvSpPr>
              <p:nvPr/>
            </p:nvSpPr>
            <p:spPr>
              <a:xfrm>
                <a:off x="737286" y="3258870"/>
                <a:ext cx="8832015" cy="8616259"/>
              </a:xfrm>
              <a:prstGeom prst="roundRect">
                <a:avLst/>
              </a:prstGeom>
              <a:blipFill>
                <a:blip r:embed="rId3"/>
                <a:stretch>
                  <a:fillRect/>
                </a:stretch>
              </a:blipFill>
              <a:ln>
                <a:solidFill>
                  <a:schemeClr val="accent2">
                    <a:lumMod val="75000"/>
                  </a:schemeClr>
                </a:solidFill>
              </a:ln>
            </p:spPr>
            <p:txBody>
              <a:bodyPr/>
              <a:lstStyle/>
              <a:p>
                <a:r>
                  <a:rPr lang="en-US">
                    <a:noFill/>
                  </a:rPr>
                  <a:t> </a:t>
                </a:r>
              </a:p>
            </p:txBody>
          </p:sp>
        </mc:Fallback>
      </mc:AlternateContent>
      <p:sp>
        <p:nvSpPr>
          <p:cNvPr id="2" name="There are   children standing in a line. Each child has a rating associated with him/her.">
            <a:extLst>
              <a:ext uri="{FF2B5EF4-FFF2-40B4-BE49-F238E27FC236}">
                <a16:creationId xmlns:a16="http://schemas.microsoft.com/office/drawing/2014/main" id="{83E479A3-12ED-6688-2B2C-C5EF3690E83F}"/>
              </a:ext>
            </a:extLst>
          </p:cNvPr>
          <p:cNvSpPr/>
          <p:nvPr/>
        </p:nvSpPr>
        <p:spPr>
          <a:xfrm>
            <a:off x="10296304" y="417348"/>
            <a:ext cx="13903676" cy="2780444"/>
          </a:xfrm>
          <a:prstGeom prst="roundRect">
            <a:avLst>
              <a:gd name="adj" fmla="val 5932"/>
            </a:avLst>
          </a:prstGeom>
          <a:gradFill>
            <a:gsLst>
              <a:gs pos="0">
                <a:schemeClr val="accent3"/>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Observation: In the optimal solution, if the first interval is in the left half and the second in the right, then the first interval has the maximum ending time among those in the left half.</a:t>
            </a:r>
          </a:p>
        </p:txBody>
      </p:sp>
      <p:sp>
        <p:nvSpPr>
          <p:cNvPr id="4" name="There are   children standing in a line. Each child has a rating associated with him/her.">
            <a:extLst>
              <a:ext uri="{FF2B5EF4-FFF2-40B4-BE49-F238E27FC236}">
                <a16:creationId xmlns:a16="http://schemas.microsoft.com/office/drawing/2014/main" id="{DA76607A-7B41-7595-62E6-BE64DEDE3FD1}"/>
              </a:ext>
            </a:extLst>
          </p:cNvPr>
          <p:cNvSpPr/>
          <p:nvPr/>
        </p:nvSpPr>
        <p:spPr>
          <a:xfrm>
            <a:off x="10296304" y="3571866"/>
            <a:ext cx="13903676" cy="854661"/>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4000" dirty="0">
                <a:solidFill>
                  <a:srgbClr val="7030A0"/>
                </a:solidFill>
                <a:latin typeface="Bradley Hand" pitchFamily="2" charset="77"/>
              </a:rPr>
              <a:t>Lemma: The algorithm Overlap runs correctly for n intervals.</a:t>
            </a:r>
            <a:endParaRPr lang="en-IN" sz="6000" dirty="0">
              <a:solidFill>
                <a:schemeClr val="tx1"/>
              </a:solidFill>
              <a:latin typeface="Bradley Hand" pitchFamily="2" charset="77"/>
            </a:endParaRPr>
          </a:p>
        </p:txBody>
      </p:sp>
      <p:sp>
        <p:nvSpPr>
          <p:cNvPr id="5" name="!!box">
            <a:extLst>
              <a:ext uri="{FF2B5EF4-FFF2-40B4-BE49-F238E27FC236}">
                <a16:creationId xmlns:a16="http://schemas.microsoft.com/office/drawing/2014/main" id="{44C46DA7-0BCA-47BA-FDFE-41223CFE9C5F}"/>
              </a:ext>
            </a:extLst>
          </p:cNvPr>
          <p:cNvSpPr/>
          <p:nvPr/>
        </p:nvSpPr>
        <p:spPr>
          <a:xfrm>
            <a:off x="10296304" y="4800601"/>
            <a:ext cx="13903676" cy="8915399"/>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mc="http://schemas.openxmlformats.org/markup-compatibility/2006" xmlns:a14="http://schemas.microsoft.com/office/drawing/2010/main" xmlns="" xmlns:m="http://schemas.openxmlformats.org/officeDocument/2006/math" xmlns:ma14="http://schemas.microsoft.com/office/mac/drawingml/2011/main" val="1"/>
            </a:ext>
          </a:extLst>
        </p:spPr>
        <p:txBody>
          <a:bodyPr lIns="50800" tIns="50800" rIns="50800" bIns="50800" numCol="1" anchor="ctr"/>
          <a:lstStyle/>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Proof: By induction on n</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Base Case (n&lt;C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When there are less than c intervals, then we use brute force algorithm to find the overlap.</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Let us assume using induction hypothesis that the algorithm Overlap runs correctly for 1,2,…, n-1 intervals.</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There are three cases for n intervals:</a:t>
            </a: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rgbClr val="7030A0"/>
                </a:solidFill>
                <a:latin typeface="Bradley Hand" pitchFamily="2" charset="77"/>
              </a:rPr>
              <a:t>3) The first interval lies in the left half and the second interval lies in the right half </a:t>
            </a:r>
          </a:p>
          <a:p>
            <a:pPr defTabSz="825500">
              <a:lnSpc>
                <a:spcPct val="100000"/>
              </a:lnSpc>
              <a:spcBef>
                <a:spcPts val="0"/>
              </a:spcBef>
              <a:defRPr sz="5000">
                <a:solidFill>
                  <a:srgbClr val="FFFFFF"/>
                </a:solidFill>
                <a:latin typeface="Chalkduster"/>
                <a:ea typeface="Chalkduster"/>
                <a:cs typeface="Chalkduster"/>
                <a:sym typeface="Chalkduster"/>
              </a:defRPr>
            </a:pPr>
            <a:endParaRPr lang="en-US" sz="3600" dirty="0">
              <a:solidFill>
                <a:srgbClr val="7030A0"/>
              </a:solidFill>
              <a:latin typeface="Bradley Hand" pitchFamily="2" charset="77"/>
            </a:endParaRPr>
          </a:p>
          <a:p>
            <a:pPr defTabSz="825500">
              <a:lnSpc>
                <a:spcPct val="100000"/>
              </a:lnSpc>
              <a:spcBef>
                <a:spcPts val="0"/>
              </a:spcBef>
              <a:defRPr sz="5000">
                <a:solidFill>
                  <a:srgbClr val="FFFFFF"/>
                </a:solidFill>
                <a:latin typeface="Chalkduster"/>
                <a:ea typeface="Chalkduster"/>
                <a:cs typeface="Chalkduster"/>
                <a:sym typeface="Chalkduster"/>
              </a:defRPr>
            </a:pPr>
            <a:r>
              <a:rPr lang="en-US" sz="3600" dirty="0">
                <a:solidFill>
                  <a:schemeClr val="accent3"/>
                </a:solidFill>
                <a:latin typeface="Bradley Hand" pitchFamily="2" charset="77"/>
              </a:rPr>
              <a:t>By our observation the first interval must have the maximum ending time. </a:t>
            </a:r>
          </a:p>
          <a:p>
            <a:pPr defTabSz="825500">
              <a:lnSpc>
                <a:spcPct val="100000"/>
              </a:lnSpc>
              <a:spcBef>
                <a:spcPts val="0"/>
              </a:spcBef>
              <a:defRPr sz="5000">
                <a:solidFill>
                  <a:srgbClr val="FFFFFF"/>
                </a:solidFill>
                <a:latin typeface="Chalkduster"/>
                <a:ea typeface="Chalkduster"/>
                <a:cs typeface="Chalkduster"/>
                <a:sym typeface="Chalkduster"/>
              </a:defRPr>
            </a:pPr>
            <a:r>
              <a:rPr lang="en-IN" sz="3600" dirty="0">
                <a:solidFill>
                  <a:srgbClr val="7030A0"/>
                </a:solidFill>
                <a:latin typeface="Bradley Hand" pitchFamily="2" charset="77"/>
              </a:rPr>
              <a:t>But that is what we are also doing in our algorithm. Thus, it </a:t>
            </a:r>
            <a:r>
              <a:rPr lang="en-IN" sz="3600">
                <a:solidFill>
                  <a:srgbClr val="7030A0"/>
                </a:solidFill>
                <a:latin typeface="Bradley Hand" pitchFamily="2" charset="77"/>
              </a:rPr>
              <a:t>is correct.</a:t>
            </a:r>
            <a:endParaRPr lang="en-IN" sz="3600" dirty="0">
              <a:solidFill>
                <a:srgbClr val="7030A0"/>
              </a:solidFill>
              <a:latin typeface="Bradley Hand" pitchFamily="2" charset="77"/>
            </a:endParaRPr>
          </a:p>
        </p:txBody>
      </p:sp>
      <p:sp>
        <p:nvSpPr>
          <p:cNvPr id="3" name="!!highlight">
            <a:extLst>
              <a:ext uri="{FF2B5EF4-FFF2-40B4-BE49-F238E27FC236}">
                <a16:creationId xmlns:a16="http://schemas.microsoft.com/office/drawing/2014/main" id="{559D6148-6C32-3F3A-0F59-4162E8F6AD43}"/>
              </a:ext>
            </a:extLst>
          </p:cNvPr>
          <p:cNvSpPr/>
          <p:nvPr/>
        </p:nvSpPr>
        <p:spPr>
          <a:xfrm>
            <a:off x="737285" y="8395854"/>
            <a:ext cx="8832015" cy="2576947"/>
          </a:xfrm>
          <a:prstGeom prst="roundRect">
            <a:avLst>
              <a:gd name="adj" fmla="val 23539"/>
            </a:avLst>
          </a:prstGeom>
          <a:solidFill>
            <a:schemeClr val="accent6">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60295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28578CE0-A9F8-8277-82E2-5DF995373ECA}"/>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091691"/>
            <a:ext cx="1003284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5883162" y="3036063"/>
            <a:ext cx="8002958"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5578178" y="557128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5578178" y="5571281"/>
                <a:ext cx="1037418" cy="794544"/>
              </a:xfrm>
              <a:prstGeom prst="roundRect">
                <a:avLst/>
              </a:prstGeom>
              <a:blipFill>
                <a:blip r:embed="rId2"/>
                <a:stretch>
                  <a:fillRect l="-13978"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9196792" y="3322496"/>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9196792" y="3322496"/>
                <a:ext cx="1037418" cy="794544"/>
              </a:xfrm>
              <a:prstGeom prst="roundRect">
                <a:avLst/>
              </a:prstGeom>
              <a:blipFill>
                <a:blip r:embed="rId3"/>
                <a:stretch>
                  <a:fillRect l="-13978"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11113309" y="558397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11113309" y="5583974"/>
                <a:ext cx="1037418" cy="794544"/>
              </a:xfrm>
              <a:prstGeom prst="roundRect">
                <a:avLst/>
              </a:prstGeom>
              <a:blipFill>
                <a:blip r:embed="rId5"/>
                <a:stretch>
                  <a:fillRect l="-1630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367411" y="3327149"/>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367411" y="3327149"/>
                <a:ext cx="1037418" cy="794544"/>
              </a:xfrm>
              <a:prstGeom prst="roundRect">
                <a:avLst/>
              </a:prstGeom>
              <a:blipFill>
                <a:blip r:embed="rId6"/>
                <a:stretch>
                  <a:fillRect l="-16129"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5364453" y="3403118"/>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5364453" y="3403118"/>
                <a:ext cx="1037418" cy="794544"/>
              </a:xfrm>
              <a:prstGeom prst="roundRect">
                <a:avLst/>
              </a:prstGeom>
              <a:blipFill>
                <a:blip r:embed="rId7"/>
                <a:stretch>
                  <a:fillRect l="-17204"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box2">
                <a:extLst>
                  <a:ext uri="{FF2B5EF4-FFF2-40B4-BE49-F238E27FC236}">
                    <a16:creationId xmlns:a16="http://schemas.microsoft.com/office/drawing/2014/main" id="{0CFDA6DC-60C3-504E-D439-42DD0F3DE551}"/>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2" name="!!box2">
                <a:extLst>
                  <a:ext uri="{FF2B5EF4-FFF2-40B4-BE49-F238E27FC236}">
                    <a16:creationId xmlns:a16="http://schemas.microsoft.com/office/drawing/2014/main" id="{0CFDA6DC-60C3-504E-D439-42DD0F3DE551}"/>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dissolve">
                                      <p:cBhvr>
                                        <p:cTn id="15" dur="500"/>
                                        <p:tgtEl>
                                          <p:spTgt spid="12">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dissolve">
                                      <p:cBhvr>
                                        <p:cTn id="30" dur="500"/>
                                        <p:tgtEl>
                                          <p:spTgt spid="12">
                                            <p:txEl>
                                              <p:pRg st="2" end="2"/>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dissolve">
                                      <p:cBhvr>
                                        <p:cTn id="33" dur="500"/>
                                        <p:tgtEl>
                                          <p:spTgt spid="12">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dissolve">
                                      <p:cBhvr>
                                        <p:cTn id="36"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5971207"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5465134"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3388943" y="5596667"/>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3388943" y="5596667"/>
                <a:ext cx="1037418" cy="794544"/>
              </a:xfrm>
              <a:prstGeom prst="roundRect">
                <a:avLst/>
              </a:prstGeom>
              <a:blipFill>
                <a:blip r:embed="rId2"/>
                <a:stretch>
                  <a:fillRect l="-14130"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10875897" y="3327149"/>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10875897" y="3327149"/>
                <a:ext cx="1037418" cy="794544"/>
              </a:xfrm>
              <a:prstGeom prst="roundRect">
                <a:avLst/>
              </a:prstGeom>
              <a:blipFill>
                <a:blip r:embed="rId3"/>
                <a:stretch>
                  <a:fillRect l="-13978"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7037802" y="5609181"/>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7037802" y="5609181"/>
                <a:ext cx="1037418" cy="794544"/>
              </a:xfrm>
              <a:prstGeom prst="roundRect">
                <a:avLst/>
              </a:prstGeom>
              <a:blipFill>
                <a:blip r:embed="rId5"/>
                <a:stretch>
                  <a:fillRect l="-1505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367411" y="3327149"/>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367411" y="3327149"/>
                <a:ext cx="1037418" cy="794544"/>
              </a:xfrm>
              <a:prstGeom prst="roundRect">
                <a:avLst/>
              </a:prstGeom>
              <a:blipFill>
                <a:blip r:embed="rId6"/>
                <a:stretch>
                  <a:fillRect l="-16129" b="-8219"/>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xmlns="">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0484D516-4542-15D1-7B37-0995970E04A1}"/>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3572837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dissolve">
                                      <p:cBhvr>
                                        <p:cTn id="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10314141"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2973620"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6163107" y="5479796"/>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6163107" y="5479796"/>
                <a:ext cx="1037418" cy="794544"/>
              </a:xfrm>
              <a:prstGeom prst="roundRect">
                <a:avLst/>
              </a:prstGeom>
              <a:blipFill>
                <a:blip r:embed="rId2"/>
                <a:stretch>
                  <a:fillRect l="-13978"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9389087" y="334780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9389087" y="3347801"/>
                <a:ext cx="1037418" cy="794544"/>
              </a:xfrm>
              <a:prstGeom prst="roundRect">
                <a:avLst/>
              </a:prstGeom>
              <a:blipFill>
                <a:blip r:embed="rId3"/>
                <a:stretch>
                  <a:fillRect l="-15054"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11394606"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11394606" y="5596667"/>
                <a:ext cx="1037418" cy="794544"/>
              </a:xfrm>
              <a:prstGeom prst="roundRect">
                <a:avLst/>
              </a:prstGeom>
              <a:blipFill>
                <a:blip r:embed="rId5"/>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0875897" y="3347801"/>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0875897" y="3347801"/>
                <a:ext cx="1037418" cy="794544"/>
              </a:xfrm>
              <a:prstGeom prst="roundRect">
                <a:avLst/>
              </a:prstGeom>
              <a:blipFill>
                <a:blip r:embed="rId6"/>
                <a:stretch>
                  <a:fillRect l="-16129"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return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F5CBC62D-E506-F8AA-27DF-9BDCB186C329}"/>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24773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8" end="8"/>
                                            </p:txEl>
                                          </p:spTgt>
                                        </p:tgtEl>
                                        <p:attrNameLst>
                                          <p:attrName>style.visibility</p:attrName>
                                        </p:attrNameLst>
                                      </p:cBhvr>
                                      <p:to>
                                        <p:strVal val="visible"/>
                                      </p:to>
                                    </p:set>
                                    <p:animEffect transition="in" filter="dissolve">
                                      <p:cBhvr>
                                        <p:cTn id="7" dur="500"/>
                                        <p:tgtEl>
                                          <p:spTgt spid="11">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9" end="9"/>
                                            </p:txEl>
                                          </p:spTgt>
                                        </p:tgtEl>
                                        <p:attrNameLst>
                                          <p:attrName>style.visibility</p:attrName>
                                        </p:attrNameLst>
                                      </p:cBhvr>
                                      <p:to>
                                        <p:strVal val="visible"/>
                                      </p:to>
                                    </p:set>
                                    <p:animEffect transition="in" filter="dissolve">
                                      <p:cBhvr>
                                        <p:cTn id="1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i1">
            <a:extLst>
              <a:ext uri="{FF2B5EF4-FFF2-40B4-BE49-F238E27FC236}">
                <a16:creationId xmlns:a16="http://schemas.microsoft.com/office/drawing/2014/main" id="{463FCB3F-51E8-0D71-3F44-A4CB25C3E82D}"/>
              </a:ext>
            </a:extLst>
          </p:cNvPr>
          <p:cNvCxnSpPr>
            <a:cxnSpLocks/>
          </p:cNvCxnSpPr>
          <p:nvPr/>
        </p:nvCxnSpPr>
        <p:spPr>
          <a:xfrm>
            <a:off x="1599174" y="5198016"/>
            <a:ext cx="7859230"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p:cxnSp>
        <p:nvCxnSpPr>
          <p:cNvPr id="4" name="!!i2">
            <a:extLst>
              <a:ext uri="{FF2B5EF4-FFF2-40B4-BE49-F238E27FC236}">
                <a16:creationId xmlns:a16="http://schemas.microsoft.com/office/drawing/2014/main" id="{5E964A60-DBC6-C725-077D-C96A744ECF01}"/>
              </a:ext>
            </a:extLst>
          </p:cNvPr>
          <p:cNvCxnSpPr>
            <a:cxnSpLocks/>
          </p:cNvCxnSpPr>
          <p:nvPr/>
        </p:nvCxnSpPr>
        <p:spPr>
          <a:xfrm>
            <a:off x="8420986" y="3036063"/>
            <a:ext cx="5677786" cy="0"/>
          </a:xfrm>
          <a:prstGeom prst="line">
            <a:avLst/>
          </a:prstGeom>
          <a:noFill/>
          <a:ln w="127000" cap="flat" cmpd="sng">
            <a:solidFill>
              <a:srgbClr val="00B0F0"/>
            </a:solidFill>
            <a:prstDash val="solid"/>
            <a:miter lim="400000"/>
            <a:headEnd type="oval"/>
            <a:tailEnd type="oval"/>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211576B8-36B1-1654-B58E-CBCAEC808A30}"/>
                  </a:ext>
                </a:extLst>
              </p:cNvPr>
              <p:cNvSpPr/>
              <p:nvPr/>
            </p:nvSpPr>
            <p:spPr>
              <a:xfrm>
                <a:off x="4250995" y="5457831"/>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5" name="Rounded Rectangle 4">
                <a:extLst>
                  <a:ext uri="{FF2B5EF4-FFF2-40B4-BE49-F238E27FC236}">
                    <a16:creationId xmlns:a16="http://schemas.microsoft.com/office/drawing/2014/main" id="{211576B8-36B1-1654-B58E-CBCAEC808A30}"/>
                  </a:ext>
                </a:extLst>
              </p:cNvPr>
              <p:cNvSpPr>
                <a:spLocks noRot="1" noChangeAspect="1" noMove="1" noResize="1" noEditPoints="1" noAdjustHandles="1" noChangeArrowheads="1" noChangeShapeType="1" noTextEdit="1"/>
              </p:cNvSpPr>
              <p:nvPr/>
            </p:nvSpPr>
            <p:spPr>
              <a:xfrm>
                <a:off x="4250995" y="5457831"/>
                <a:ext cx="1037418" cy="794544"/>
              </a:xfrm>
              <a:prstGeom prst="roundRect">
                <a:avLst/>
              </a:prstGeom>
              <a:blipFill>
                <a:blip r:embed="rId2"/>
                <a:stretch>
                  <a:fillRect l="-12903"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0787B4B6-330A-23D2-CBD0-F79D96B701C0}"/>
                  </a:ext>
                </a:extLst>
              </p:cNvPr>
              <p:cNvSpPr/>
              <p:nvPr/>
            </p:nvSpPr>
            <p:spPr>
              <a:xfrm>
                <a:off x="10945213" y="3349114"/>
                <a:ext cx="1037418" cy="794544"/>
              </a:xfrm>
              <a:prstGeom prst="roundRect">
                <a:avLst/>
              </a:prstGeom>
              <a:solidFill>
                <a:schemeClr val="accent1">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𝐼</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6" name="Rounded Rectangle 5">
                <a:extLst>
                  <a:ext uri="{FF2B5EF4-FFF2-40B4-BE49-F238E27FC236}">
                    <a16:creationId xmlns:a16="http://schemas.microsoft.com/office/drawing/2014/main" id="{0787B4B6-330A-23D2-CBD0-F79D96B701C0}"/>
                  </a:ext>
                </a:extLst>
              </p:cNvPr>
              <p:cNvSpPr>
                <a:spLocks noRot="1" noChangeAspect="1" noMove="1" noResize="1" noEditPoints="1" noAdjustHandles="1" noChangeArrowheads="1" noChangeShapeType="1" noTextEdit="1"/>
              </p:cNvSpPr>
              <p:nvPr/>
            </p:nvSpPr>
            <p:spPr>
              <a:xfrm>
                <a:off x="10945213" y="3349114"/>
                <a:ext cx="1037418" cy="794544"/>
              </a:xfrm>
              <a:prstGeom prst="roundRect">
                <a:avLst/>
              </a:prstGeom>
              <a:blipFill>
                <a:blip r:embed="rId3"/>
                <a:stretch>
                  <a:fillRect l="-13978"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CC0F595D-9042-2ADD-0308-E6355C1878C6}"/>
                  </a:ext>
                </a:extLst>
              </p:cNvPr>
              <p:cNvSpPr/>
              <p:nvPr/>
            </p:nvSpPr>
            <p:spPr>
              <a:xfrm>
                <a:off x="931609"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7" name="Rounded Rectangle 6">
                <a:extLst>
                  <a:ext uri="{FF2B5EF4-FFF2-40B4-BE49-F238E27FC236}">
                    <a16:creationId xmlns:a16="http://schemas.microsoft.com/office/drawing/2014/main" id="{CC0F595D-9042-2ADD-0308-E6355C1878C6}"/>
                  </a:ext>
                </a:extLst>
              </p:cNvPr>
              <p:cNvSpPr>
                <a:spLocks noRot="1" noChangeAspect="1" noMove="1" noResize="1" noEditPoints="1" noAdjustHandles="1" noChangeArrowheads="1" noChangeShapeType="1" noTextEdit="1"/>
              </p:cNvSpPr>
              <p:nvPr/>
            </p:nvSpPr>
            <p:spPr>
              <a:xfrm>
                <a:off x="931609" y="5596667"/>
                <a:ext cx="1037418" cy="794544"/>
              </a:xfrm>
              <a:prstGeom prst="roundRect">
                <a:avLst/>
              </a:prstGeom>
              <a:blipFill>
                <a:blip r:embed="rId4"/>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72637AF-04C8-A830-FF0E-255339372DC8}"/>
                  </a:ext>
                </a:extLst>
              </p:cNvPr>
              <p:cNvSpPr/>
              <p:nvPr/>
            </p:nvSpPr>
            <p:spPr>
              <a:xfrm>
                <a:off x="8939695" y="5596667"/>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1</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8" name="Rounded Rectangle 7">
                <a:extLst>
                  <a:ext uri="{FF2B5EF4-FFF2-40B4-BE49-F238E27FC236}">
                    <a16:creationId xmlns:a16="http://schemas.microsoft.com/office/drawing/2014/main" id="{E72637AF-04C8-A830-FF0E-255339372DC8}"/>
                  </a:ext>
                </a:extLst>
              </p:cNvPr>
              <p:cNvSpPr>
                <a:spLocks noRot="1" noChangeAspect="1" noMove="1" noResize="1" noEditPoints="1" noAdjustHandles="1" noChangeArrowheads="1" noChangeShapeType="1" noTextEdit="1"/>
              </p:cNvSpPr>
              <p:nvPr/>
            </p:nvSpPr>
            <p:spPr>
              <a:xfrm>
                <a:off x="8939695" y="5596667"/>
                <a:ext cx="1037418" cy="794544"/>
              </a:xfrm>
              <a:prstGeom prst="roundRect">
                <a:avLst/>
              </a:prstGeom>
              <a:blipFill>
                <a:blip r:embed="rId5"/>
                <a:stretch>
                  <a:fillRect l="-14894"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09A65E8-2765-5FE8-B7D1-E40D29E219EB}"/>
                  </a:ext>
                </a:extLst>
              </p:cNvPr>
              <p:cNvSpPr/>
              <p:nvPr/>
            </p:nvSpPr>
            <p:spPr>
              <a:xfrm>
                <a:off x="13438788" y="3322496"/>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𝑓</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9" name="Rounded Rectangle 8">
                <a:extLst>
                  <a:ext uri="{FF2B5EF4-FFF2-40B4-BE49-F238E27FC236}">
                    <a16:creationId xmlns:a16="http://schemas.microsoft.com/office/drawing/2014/main" id="{D09A65E8-2765-5FE8-B7D1-E40D29E219EB}"/>
                  </a:ext>
                </a:extLst>
              </p:cNvPr>
              <p:cNvSpPr>
                <a:spLocks noRot="1" noChangeAspect="1" noMove="1" noResize="1" noEditPoints="1" noAdjustHandles="1" noChangeArrowheads="1" noChangeShapeType="1" noTextEdit="1"/>
              </p:cNvSpPr>
              <p:nvPr/>
            </p:nvSpPr>
            <p:spPr>
              <a:xfrm>
                <a:off x="13438788" y="3322496"/>
                <a:ext cx="1037418" cy="794544"/>
              </a:xfrm>
              <a:prstGeom prst="roundRect">
                <a:avLst/>
              </a:prstGeom>
              <a:blipFill>
                <a:blip r:embed="rId6"/>
                <a:stretch>
                  <a:fillRect l="-16129" b="-8108"/>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1E2E4AD2-E9D3-AD01-6705-ED8B97EAF538}"/>
                  </a:ext>
                </a:extLst>
              </p:cNvPr>
              <p:cNvSpPr/>
              <p:nvPr/>
            </p:nvSpPr>
            <p:spPr>
              <a:xfrm>
                <a:off x="7902277" y="3349114"/>
                <a:ext cx="1037418" cy="794544"/>
              </a:xfrm>
              <a:prstGeom prst="roundRect">
                <a:avLst/>
              </a:prstGeom>
              <a:solidFill>
                <a:schemeClr val="accent6">
                  <a:lumMod val="40000"/>
                  <a:lumOff val="60000"/>
                </a:schemeClr>
              </a:solidFill>
              <a:ln w="127000" cap="flat" cmpd="thinThick">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ctrlPr>
                        </m:sSubPr>
                        <m:e>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   </m:t>
                          </m:r>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𝑠</m:t>
                          </m:r>
                        </m:e>
                        <m:sub>
                          <m:r>
                            <a:rPr kumimoji="0" lang="en-US" sz="4000" b="0" i="1" u="none" strike="noStrike" cap="none" spc="0" normalizeH="0" baseline="0" smtClean="0">
                              <a:ln>
                                <a:noFill/>
                              </a:ln>
                              <a:solidFill>
                                <a:schemeClr val="tx1"/>
                              </a:solidFill>
                              <a:effectLst/>
                              <a:uFillTx/>
                              <a:latin typeface="Cambria Math" panose="02040503050406030204" pitchFamily="18" charset="0"/>
                              <a:ea typeface="Helvetica Neue Medium"/>
                              <a:cs typeface="Helvetica Neue Medium"/>
                              <a:sym typeface="Helvetica Neue Medium"/>
                            </a:rPr>
                            <m:t>2</m:t>
                          </m:r>
                        </m:sub>
                      </m:sSub>
                    </m:oMath>
                  </m:oMathPara>
                </a14:m>
                <a:endParaRPr kumimoji="0" lang="en-US" sz="4000" b="0" i="0" u="none" strike="noStrike" cap="none" spc="0" normalizeH="0" baseline="0" dirty="0">
                  <a:ln>
                    <a:noFill/>
                  </a:ln>
                  <a:solidFill>
                    <a:schemeClr val="tx1"/>
                  </a:solidFill>
                  <a:effectLst/>
                  <a:uFillTx/>
                  <a:latin typeface="Chalkduster" panose="03050602040202020205" pitchFamily="66" charset="77"/>
                  <a:ea typeface="Helvetica Neue Medium"/>
                  <a:cs typeface="Helvetica Neue Medium"/>
                  <a:sym typeface="Helvetica Neue Medium"/>
                </a:endParaRPr>
              </a:p>
            </p:txBody>
          </p:sp>
        </mc:Choice>
        <mc:Fallback xmlns="">
          <p:sp>
            <p:nvSpPr>
              <p:cNvPr id="10" name="Rounded Rectangle 9">
                <a:extLst>
                  <a:ext uri="{FF2B5EF4-FFF2-40B4-BE49-F238E27FC236}">
                    <a16:creationId xmlns:a16="http://schemas.microsoft.com/office/drawing/2014/main" id="{1E2E4AD2-E9D3-AD01-6705-ED8B97EAF538}"/>
                  </a:ext>
                </a:extLst>
              </p:cNvPr>
              <p:cNvSpPr>
                <a:spLocks noRot="1" noChangeAspect="1" noMove="1" noResize="1" noEditPoints="1" noAdjustHandles="1" noChangeArrowheads="1" noChangeShapeType="1" noTextEdit="1"/>
              </p:cNvSpPr>
              <p:nvPr/>
            </p:nvSpPr>
            <p:spPr>
              <a:xfrm>
                <a:off x="7902277" y="3349114"/>
                <a:ext cx="1037418" cy="794544"/>
              </a:xfrm>
              <a:prstGeom prst="roundRect">
                <a:avLst/>
              </a:prstGeom>
              <a:blipFill>
                <a:blip r:embed="rId7"/>
                <a:stretch>
                  <a:fillRect l="-17391" b="-6757"/>
                </a:stretch>
              </a:blipFill>
              <a:ln w="127000" cap="flat" cmpd="thinThick">
                <a:solidFill>
                  <a:schemeClr val="tx1"/>
                </a:solid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box2">
                <a:extLst>
                  <a:ext uri="{FF2B5EF4-FFF2-40B4-BE49-F238E27FC236}">
                    <a16:creationId xmlns:a16="http://schemas.microsoft.com/office/drawing/2014/main" id="{7FAE9049-3ABD-9743-921B-E8C12F0EDC26}"/>
                  </a:ext>
                </a:extLst>
              </p:cNvPr>
              <p:cNvSpPr/>
              <p:nvPr/>
            </p:nvSpPr>
            <p:spPr>
              <a:xfrm>
                <a:off x="15218831" y="3329238"/>
                <a:ext cx="8490701" cy="6651466"/>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defTabSz="825500">
                  <a:lnSpc>
                    <a:spcPct val="100000"/>
                  </a:lnSpc>
                  <a:spcBef>
                    <a:spcPts val="0"/>
                  </a:spcBef>
                </a:pPr>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def f</a:t>
                </a:r>
                <a14:m>
                  <m:oMath xmlns:m="http://schemas.openxmlformats.org/officeDocument/2006/math">
                    <m:r>
                      <m:rPr>
                        <m:sty m:val="p"/>
                      </m:rPr>
                      <a:rPr lang="en-US" sz="3200" b="0" i="0" dirty="0" smtClean="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indoverlap</m:t>
                    </m:r>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r>
                  <a:rPr lang="en-US" sz="3200" dirty="0">
                    <a:ln w="0"/>
                    <a:solidFill>
                      <a:srgbClr val="0070C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e>
                    </m:d>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start</m:t>
                    </m:r>
                    <m:d>
                      <m:d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dPr>
                      <m:e>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e>
                    </m:d>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end</m:t>
                    </m:r>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m:rPr>
                            <m:sty m:val="p"/>
                          </m:rP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I</m:t>
                        </m:r>
                      </m:e>
                      <m:sub>
                        <m:r>
                          <a:rPr lang="en-US" sz="3200" b="0" i="0" dirty="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err="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wlog</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assume that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r>
                      <a:rPr lang="en-US" sz="3200" b="0" i="0"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 </m:t>
                    </m:r>
                    <m:sSub>
                      <m:sSubPr>
                        <m:ctrlPr>
                          <a:rPr lang="en-US" sz="320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&gt;</m:t>
                    </m:r>
                    <m:sSub>
                      <m:sSubPr>
                        <m:ctrlP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b="0" i="1" smtClean="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0</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if</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oMath>
                </a14:m>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a:t>
                </a:r>
              </a:p>
              <a:p>
                <a:pPr defTabSz="825500">
                  <a:lnSpc>
                    <a:spcPct val="100000"/>
                  </a:lnSpc>
                  <a:spcBef>
                    <a:spcPts val="0"/>
                  </a:spcBef>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endParaRPr lang="en-US" sz="3200" i="1" dirty="0">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else:</a:t>
                </a:r>
              </a:p>
              <a:p>
                <a:pPr marL="0" marR="0" indent="0" defTabSz="825500" rtl="0" fontAlgn="auto" latinLnBrk="0" hangingPunct="0">
                  <a:lnSpc>
                    <a:spcPct val="100000"/>
                  </a:lnSpc>
                  <a:spcBef>
                    <a:spcPts val="0"/>
                  </a:spcBef>
                  <a:spcAft>
                    <a:spcPts val="0"/>
                  </a:spcAft>
                  <a:buClrTx/>
                  <a:buSzTx/>
                  <a:buFontTx/>
                  <a:buNone/>
                  <a:tabLst/>
                </a:pP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r>
                  <a:rPr lang="en-US" sz="3200" dirty="0">
                    <a:ln w="0"/>
                    <a:solidFill>
                      <a:srgbClr val="FF0000"/>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return</a:t>
                </a:r>
                <a:r>
                  <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a:t> </a:t>
                </a:r>
                <a14:m>
                  <m:oMath xmlns:m="http://schemas.openxmlformats.org/officeDocument/2006/math">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𝑓</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1</m:t>
                        </m:r>
                      </m:sub>
                    </m:s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m:t>
                    </m:r>
                    <m:sSub>
                      <m:sSubPr>
                        <m:ctrlP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ctrlPr>
                      </m:sSubPr>
                      <m:e>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𝑠</m:t>
                        </m:r>
                      </m:e>
                      <m:sub>
                        <m:r>
                          <a:rPr lang="en-US" sz="3200" i="1">
                            <a:ln w="0"/>
                            <a:solidFill>
                              <a:srgbClr val="94165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rPr>
                          <m:t>2</m:t>
                        </m:r>
                      </m:sub>
                    </m:sSub>
                  </m:oMath>
                </a14:m>
                <a:endParaRPr lang="en-US" sz="320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cs typeface="Helvetica Neue Medium"/>
                  <a:sym typeface="Helvetica Neue Medium"/>
                </a:endParaRPr>
              </a:p>
            </p:txBody>
          </p:sp>
        </mc:Choice>
        <mc:Fallback>
          <p:sp>
            <p:nvSpPr>
              <p:cNvPr id="11" name="!!box2">
                <a:extLst>
                  <a:ext uri="{FF2B5EF4-FFF2-40B4-BE49-F238E27FC236}">
                    <a16:creationId xmlns:a16="http://schemas.microsoft.com/office/drawing/2014/main" id="{7FAE9049-3ABD-9743-921B-E8C12F0EDC26}"/>
                  </a:ext>
                </a:extLst>
              </p:cNvPr>
              <p:cNvSpPr>
                <a:spLocks noRot="1" noChangeAspect="1" noMove="1" noResize="1" noEditPoints="1" noAdjustHandles="1" noChangeArrowheads="1" noChangeShapeType="1" noTextEdit="1"/>
              </p:cNvSpPr>
              <p:nvPr/>
            </p:nvSpPr>
            <p:spPr>
              <a:xfrm>
                <a:off x="15218831" y="3329238"/>
                <a:ext cx="8490701" cy="6651466"/>
              </a:xfrm>
              <a:prstGeom prst="roundRect">
                <a:avLst/>
              </a:prstGeom>
              <a:blipFill>
                <a:blip r:embed="rId8"/>
                <a:stretch>
                  <a:fillRect/>
                </a:stretch>
              </a:blipFill>
              <a:ln>
                <a:solidFill>
                  <a:schemeClr val="tx1"/>
                </a:solidFill>
              </a:ln>
            </p:spPr>
            <p:txBody>
              <a:bodyPr/>
              <a:lstStyle/>
              <a:p>
                <a:r>
                  <a:rPr lang="en-US">
                    <a:noFill/>
                  </a:rPr>
                  <a:t> </a:t>
                </a:r>
              </a:p>
            </p:txBody>
          </p:sp>
        </mc:Fallback>
      </mc:AlternateContent>
      <p:sp>
        <p:nvSpPr>
          <p:cNvPr id="14" name="There are   children standing in a line. Each child has a rating associated with him/her.">
            <a:extLst>
              <a:ext uri="{FF2B5EF4-FFF2-40B4-BE49-F238E27FC236}">
                <a16:creationId xmlns:a16="http://schemas.microsoft.com/office/drawing/2014/main" id="{D3898BA0-9A4A-5627-F692-FD1669195E11}"/>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to find the overlap between two intervals?</a:t>
            </a:r>
          </a:p>
        </p:txBody>
      </p:sp>
    </p:spTree>
    <p:extLst>
      <p:ext uri="{BB962C8B-B14F-4D97-AF65-F5344CB8AC3E}">
        <p14:creationId xmlns:p14="http://schemas.microsoft.com/office/powerpoint/2010/main" val="99915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re are   children standing in a line. Each child has a rating associated with him/her.">
            <a:extLst>
              <a:ext uri="{FF2B5EF4-FFF2-40B4-BE49-F238E27FC236}">
                <a16:creationId xmlns:a16="http://schemas.microsoft.com/office/drawing/2014/main" id="{48D5D670-CAC6-C271-EC69-EACA707F8C7E}"/>
              </a:ext>
            </a:extLst>
          </p:cNvPr>
          <p:cNvSpPr/>
          <p:nvPr/>
        </p:nvSpPr>
        <p:spPr>
          <a:xfrm>
            <a:off x="701749" y="364696"/>
            <a:ext cx="23030121" cy="1218425"/>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anchor="ctr"/>
          <a:lstStyle/>
          <a:p>
            <a:pPr algn="ctr" defTabSz="825500">
              <a:lnSpc>
                <a:spcPct val="100000"/>
              </a:lnSpc>
              <a:spcBef>
                <a:spcPts val="0"/>
              </a:spcBef>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How would you solve this problem?</a:t>
            </a:r>
          </a:p>
        </p:txBody>
      </p:sp>
      <mc:AlternateContent xmlns:mc="http://schemas.openxmlformats.org/markup-compatibility/2006" xmlns:a14="http://schemas.microsoft.com/office/drawing/2010/main">
        <mc:Choice Requires="a14">
          <p:sp>
            <p:nvSpPr>
              <p:cNvPr id="3" name="There are   children standing in a line. Each child has a rating associated with him/her.">
                <a:extLst>
                  <a:ext uri="{FF2B5EF4-FFF2-40B4-BE49-F238E27FC236}">
                    <a16:creationId xmlns:a16="http://schemas.microsoft.com/office/drawing/2014/main" id="{C0E1E477-C98D-EB43-3F34-9E5B1FCD404F}"/>
                  </a:ext>
                </a:extLst>
              </p:cNvPr>
              <p:cNvSpPr/>
              <p:nvPr/>
            </p:nvSpPr>
            <p:spPr>
              <a:xfrm>
                <a:off x="701749" y="2175775"/>
                <a:ext cx="23030121" cy="3331890"/>
              </a:xfrm>
              <a:prstGeom prst="roundRect">
                <a:avLst>
                  <a:gd name="adj" fmla="val 5932"/>
                </a:avLst>
              </a:prstGeom>
              <a:gradFill>
                <a:gsLst>
                  <a:gs pos="0">
                    <a:schemeClr val="accent1"/>
                  </a:gs>
                  <a:gs pos="100000">
                    <a:schemeClr val="accent2">
                      <a:lumMod val="0"/>
                      <a:lumOff val="100000"/>
                    </a:schemeClr>
                  </a:gs>
                </a:gsLst>
                <a:lin ang="5461434" scaled="0"/>
              </a:grad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ma14="http://schemas.microsoft.com/office/mac/drawingml/2011/main" val="1"/>
                </a:ext>
              </a:extLst>
            </p:spPr>
            <p:txBody>
              <a:bodyPr lIns="50800" tIns="50800" rIns="50800" bIns="50800" numCol="1" anchor="ctr"/>
              <a:lstStyle/>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 the overlap between every pair of interval.</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Finding the overlap takes O(1) time.</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There are O(</a:t>
                </a:r>
                <a14:m>
                  <m:oMath xmlns:m="http://schemas.openxmlformats.org/officeDocument/2006/math">
                    <m:sSup>
                      <m:sSupPr>
                        <m:ctrlPr>
                          <a:rPr lang="en-US" sz="4000" b="0" i="1" smtClean="0">
                            <a:solidFill>
                              <a:srgbClr val="7030A0"/>
                            </a:solidFill>
                            <a:latin typeface="Cambria Math" panose="02040503050406030204" pitchFamily="18" charset="0"/>
                          </a:rPr>
                        </m:ctrlPr>
                      </m:sSupPr>
                      <m:e>
                        <m:r>
                          <a:rPr lang="en-US" sz="4000" b="0" i="1" smtClean="0">
                            <a:solidFill>
                              <a:srgbClr val="7030A0"/>
                            </a:solidFill>
                            <a:latin typeface="Cambria Math" panose="02040503050406030204" pitchFamily="18" charset="0"/>
                          </a:rPr>
                          <m:t>𝑛</m:t>
                        </m:r>
                      </m:e>
                      <m:sup>
                        <m:r>
                          <a:rPr lang="en-US" sz="4000" b="0" i="1" smtClean="0">
                            <a:solidFill>
                              <a:srgbClr val="7030A0"/>
                            </a:solidFill>
                            <a:latin typeface="Cambria Math" panose="02040503050406030204" pitchFamily="18" charset="0"/>
                          </a:rPr>
                          <m:t>2</m:t>
                        </m:r>
                      </m:sup>
                    </m:sSup>
                    <m:r>
                      <a:rPr lang="en-US" sz="4000" b="0" i="1" smtClean="0">
                        <a:solidFill>
                          <a:srgbClr val="7030A0"/>
                        </a:solidFill>
                        <a:latin typeface="Cambria Math" panose="02040503050406030204" pitchFamily="18" charset="0"/>
                      </a:rPr>
                      <m:t>)</m:t>
                    </m:r>
                  </m:oMath>
                </a14:m>
                <a:r>
                  <a:rPr lang="en-IN" sz="4000" dirty="0">
                    <a:solidFill>
                      <a:srgbClr val="7030A0"/>
                    </a:solidFill>
                    <a:latin typeface="Bradley Hand" pitchFamily="2" charset="77"/>
                  </a:rPr>
                  <a:t> pairs.</a:t>
                </a:r>
              </a:p>
              <a:p>
                <a:pPr marL="571500" indent="-571500" defTabSz="825500">
                  <a:lnSpc>
                    <a:spcPct val="100000"/>
                  </a:lnSpc>
                  <a:spcBef>
                    <a:spcPts val="0"/>
                  </a:spcBef>
                  <a:buFont typeface="Arial" panose="020B0604020202020204" pitchFamily="34" charset="0"/>
                  <a:buChar char="•"/>
                  <a:defRPr sz="5000">
                    <a:solidFill>
                      <a:srgbClr val="FFFFFF"/>
                    </a:solidFill>
                    <a:latin typeface="Chalkduster"/>
                    <a:ea typeface="Chalkduster"/>
                    <a:cs typeface="Chalkduster"/>
                    <a:sym typeface="Chalkduster"/>
                  </a:defRPr>
                </a:pPr>
                <a:r>
                  <a:rPr lang="en-IN" sz="4000" dirty="0">
                    <a:solidFill>
                      <a:srgbClr val="7030A0"/>
                    </a:solidFill>
                    <a:latin typeface="Bradley Hand" pitchFamily="2" charset="77"/>
                  </a:rPr>
                  <a:t>So, the total time is </a:t>
                </a:r>
                <a14:m>
                  <m:oMath xmlns:m="http://schemas.openxmlformats.org/officeDocument/2006/math">
                    <m:r>
                      <a:rPr lang="en-US" sz="4000" b="0" i="1" smtClean="0">
                        <a:solidFill>
                          <a:srgbClr val="7030A0"/>
                        </a:solidFill>
                        <a:latin typeface="Cambria Math" panose="02040503050406030204" pitchFamily="18" charset="0"/>
                      </a:rPr>
                      <m:t>𝑂</m:t>
                    </m:r>
                    <m:r>
                      <a:rPr lang="en-US" sz="4000" b="0" i="1" smtClean="0">
                        <a:solidFill>
                          <a:srgbClr val="7030A0"/>
                        </a:solidFill>
                        <a:latin typeface="Cambria Math" panose="02040503050406030204" pitchFamily="18" charset="0"/>
                      </a:rPr>
                      <m:t>(</m:t>
                    </m:r>
                    <m:sSup>
                      <m:sSupPr>
                        <m:ctrlPr>
                          <a:rPr lang="en-US" sz="4000" b="0" i="1" smtClean="0">
                            <a:solidFill>
                              <a:srgbClr val="7030A0"/>
                            </a:solidFill>
                            <a:latin typeface="Cambria Math" panose="02040503050406030204" pitchFamily="18" charset="0"/>
                          </a:rPr>
                        </m:ctrlPr>
                      </m:sSupPr>
                      <m:e>
                        <m:r>
                          <a:rPr lang="en-US" sz="4000" b="0" i="1" smtClean="0">
                            <a:solidFill>
                              <a:srgbClr val="7030A0"/>
                            </a:solidFill>
                            <a:latin typeface="Cambria Math" panose="02040503050406030204" pitchFamily="18" charset="0"/>
                          </a:rPr>
                          <m:t>𝑛</m:t>
                        </m:r>
                      </m:e>
                      <m:sup>
                        <m:r>
                          <a:rPr lang="en-US" sz="4000" b="0" i="1" smtClean="0">
                            <a:solidFill>
                              <a:srgbClr val="7030A0"/>
                            </a:solidFill>
                            <a:latin typeface="Cambria Math" panose="02040503050406030204" pitchFamily="18" charset="0"/>
                          </a:rPr>
                          <m:t>2</m:t>
                        </m:r>
                      </m:sup>
                    </m:sSup>
                    <m:r>
                      <a:rPr lang="en-US" sz="4000" b="0" i="1" smtClean="0">
                        <a:solidFill>
                          <a:srgbClr val="7030A0"/>
                        </a:solidFill>
                        <a:latin typeface="Cambria Math" panose="02040503050406030204" pitchFamily="18" charset="0"/>
                      </a:rPr>
                      <m:t>)</m:t>
                    </m:r>
                  </m:oMath>
                </a14:m>
                <a:r>
                  <a:rPr lang="en-IN" sz="4000" dirty="0">
                    <a:solidFill>
                      <a:srgbClr val="7030A0"/>
                    </a:solidFill>
                    <a:latin typeface="Bradley Hand" pitchFamily="2" charset="77"/>
                  </a:rPr>
                  <a:t>.</a:t>
                </a:r>
              </a:p>
            </p:txBody>
          </p:sp>
        </mc:Choice>
        <mc:Fallback xmlns="">
          <p:sp>
            <p:nvSpPr>
              <p:cNvPr id="3" name="There are   children standing in a line. Each child has a rating associated with him/her.">
                <a:extLst>
                  <a:ext uri="{FF2B5EF4-FFF2-40B4-BE49-F238E27FC236}">
                    <a16:creationId xmlns:a16="http://schemas.microsoft.com/office/drawing/2014/main" id="{C0E1E477-C98D-EB43-3F34-9E5B1FCD404F}"/>
                  </a:ext>
                </a:extLst>
              </p:cNvPr>
              <p:cNvSpPr>
                <a:spLocks noRot="1" noChangeAspect="1" noMove="1" noResize="1" noEditPoints="1" noAdjustHandles="1" noChangeArrowheads="1" noChangeShapeType="1" noTextEdit="1"/>
              </p:cNvSpPr>
              <p:nvPr/>
            </p:nvSpPr>
            <p:spPr>
              <a:xfrm>
                <a:off x="701749" y="2175775"/>
                <a:ext cx="23030121" cy="3331890"/>
              </a:xfrm>
              <a:prstGeom prst="roundRect">
                <a:avLst>
                  <a:gd name="adj" fmla="val 5932"/>
                </a:avLst>
              </a:prstGeom>
              <a:blipFill>
                <a:blip r:embed="rId2"/>
                <a:stretch>
                  <a:fillRect/>
                </a:stretch>
              </a:blipFill>
              <a:ln w="12700">
                <a:solidFill>
                  <a:srgbClr val="000000"/>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a:noFill/>
                  </a:rPr>
                  <a:t> </a:t>
                </a:r>
              </a:p>
            </p:txBody>
          </p:sp>
        </mc:Fallback>
      </mc:AlternateContent>
      <p:sp>
        <p:nvSpPr>
          <p:cNvPr id="4" name="Candy: A problem on leetcode">
            <a:extLst>
              <a:ext uri="{FF2B5EF4-FFF2-40B4-BE49-F238E27FC236}">
                <a16:creationId xmlns:a16="http://schemas.microsoft.com/office/drawing/2014/main" id="{1F121B72-574B-AFCB-67F4-3DA5879077F3}"/>
              </a:ext>
            </a:extLst>
          </p:cNvPr>
          <p:cNvSpPr/>
          <p:nvPr/>
        </p:nvSpPr>
        <p:spPr>
          <a:xfrm>
            <a:off x="701749" y="6858000"/>
            <a:ext cx="23030121" cy="1073888"/>
          </a:xfrm>
          <a:prstGeom prst="roundRect">
            <a:avLst>
              <a:gd name="adj" fmla="val 1661"/>
            </a:avLst>
          </a:prstGeom>
          <a:gradFill>
            <a:gsLst>
              <a:gs pos="0">
                <a:srgbClr val="FF40FF">
                  <a:alpha val="93276"/>
                </a:srgbClr>
              </a:gs>
              <a:gs pos="100000">
                <a:srgbClr val="FF2600">
                  <a:alpha val="93276"/>
                </a:srgbClr>
              </a:gs>
            </a:gsLst>
            <a:lin ang="5461434"/>
          </a:gradFill>
          <a:ln w="12700">
            <a:solidFill>
              <a:srgbClr val="000000">
                <a:alpha val="93276"/>
              </a:srgbClr>
            </a:solidFill>
            <a:miter lim="400000"/>
          </a:ln>
          <a:effectLst>
            <a:outerShdw blurRad="355600" dist="114300" rotWithShape="0">
              <a:srgbClr val="000000">
                <a:alpha val="96558"/>
              </a:srgbClr>
            </a:outerShdw>
            <a:reflection stA="50000" endPos="40000" dir="5400000" sy="-100000" algn="bl" rotWithShape="0"/>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825500">
              <a:lnSpc>
                <a:spcPct val="100000"/>
              </a:lnSpc>
              <a:spcBef>
                <a:spcPts val="0"/>
              </a:spcBef>
              <a:defRPr sz="20000">
                <a:solidFill>
                  <a:srgbClr val="FFFFFF"/>
                </a:solidFill>
                <a:latin typeface="Chalkduster"/>
                <a:ea typeface="Chalkduster"/>
                <a:cs typeface="Chalkduster"/>
                <a:sym typeface="Chalkduster"/>
              </a:defRPr>
            </a:lvl1pPr>
          </a:lstStyle>
          <a:p>
            <a:r>
              <a:rPr lang="en-US" sz="4000" dirty="0"/>
              <a:t>Can we improve the running time?</a:t>
            </a:r>
            <a:endParaRPr sz="4000" dirty="0"/>
          </a:p>
        </p:txBody>
      </p:sp>
    </p:spTree>
    <p:extLst>
      <p:ext uri="{BB962C8B-B14F-4D97-AF65-F5344CB8AC3E}">
        <p14:creationId xmlns:p14="http://schemas.microsoft.com/office/powerpoint/2010/main" val="1593339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1377</TotalTime>
  <Words>4591</Words>
  <Application>Microsoft Macintosh PowerPoint</Application>
  <PresentationFormat>Custom</PresentationFormat>
  <Paragraphs>676</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Bradley Hand</vt:lpstr>
      <vt:lpstr>Cambria Math</vt:lpstr>
      <vt:lpstr>Chalkduster</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Manoj Gupta</cp:lastModifiedBy>
  <cp:revision>230</cp:revision>
  <dcterms:modified xsi:type="dcterms:W3CDTF">2025-01-17T04:38:48Z</dcterms:modified>
</cp:coreProperties>
</file>