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91" r:id="rId14"/>
    <p:sldId id="292" r:id="rId15"/>
    <p:sldId id="293" r:id="rId16"/>
    <p:sldId id="294" r:id="rId17"/>
    <p:sldId id="295" r:id="rId18"/>
    <p:sldId id="270" r:id="rId19"/>
    <p:sldId id="272" r:id="rId20"/>
    <p:sldId id="273" r:id="rId21"/>
    <p:sldId id="279" r:id="rId22"/>
    <p:sldId id="274" r:id="rId23"/>
    <p:sldId id="280" r:id="rId24"/>
    <p:sldId id="275" r:id="rId25"/>
    <p:sldId id="276" r:id="rId26"/>
    <p:sldId id="271" r:id="rId27"/>
    <p:sldId id="277" r:id="rId28"/>
    <p:sldId id="281" r:id="rId29"/>
    <p:sldId id="284" r:id="rId30"/>
    <p:sldId id="285" r:id="rId31"/>
    <p:sldId id="286" r:id="rId32"/>
    <p:sldId id="289" r:id="rId3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4730"/>
  </p:normalViewPr>
  <p:slideViewPr>
    <p:cSldViewPr snapToGrid="0">
      <p:cViewPr varScale="1">
        <p:scale>
          <a:sx n="66" d="100"/>
          <a:sy n="66" d="100"/>
        </p:scale>
        <p:origin x="147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10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10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11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3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Bowl of salad with fried rice, boiled eggs and chopsticks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Bowl with salmon cakes, salad and houmous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" name="Bowl of pappardelle pasta with parsley butter, roasted hazelnuts and shaved parmesan chees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bowl of salad with fried rice, boiled eggs and chopsticks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 and houmous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Bowl of pappardelle pasta with parsley butter, roasted hazelnuts and shaved parmesan cheese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7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0.png"/><Relationship Id="rId4" Type="http://schemas.openxmlformats.org/officeDocument/2006/relationships/image" Target="../media/image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5.png"/><Relationship Id="rId4" Type="http://schemas.openxmlformats.org/officeDocument/2006/relationships/image" Target="../media/image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2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9.png"/><Relationship Id="rId4" Type="http://schemas.openxmlformats.org/officeDocument/2006/relationships/image" Target="../media/image2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andy: A problem on leetcode"/>
          <p:cNvSpPr/>
          <p:nvPr/>
        </p:nvSpPr>
        <p:spPr>
          <a:xfrm>
            <a:off x="645013" y="1189806"/>
            <a:ext cx="22731560" cy="11470843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15000" dirty="0"/>
              <a:t>Marathon Runner</a:t>
            </a:r>
            <a:endParaRPr sz="15000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Run outline">
            <a:extLst>
              <a:ext uri="{FF2B5EF4-FFF2-40B4-BE49-F238E27FC236}">
                <a16:creationId xmlns:a16="http://schemas.microsoft.com/office/drawing/2014/main" id="{DBA079D0-C795-90C5-B797-44F641AF8D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940324" y="5245197"/>
            <a:ext cx="2680855" cy="2680855"/>
          </a:xfrm>
          <a:prstGeom prst="rect">
            <a:avLst/>
          </a:prstGeom>
        </p:spPr>
      </p:pic>
      <p:sp>
        <p:nvSpPr>
          <p:cNvPr id="5" name="!!box9">
            <a:extLst>
              <a:ext uri="{FF2B5EF4-FFF2-40B4-BE49-F238E27FC236}">
                <a16:creationId xmlns:a16="http://schemas.microsoft.com/office/drawing/2014/main" id="{29E88763-7A44-EC6A-883E-89C88034B21B}"/>
              </a:ext>
            </a:extLst>
          </p:cNvPr>
          <p:cNvSpPr/>
          <p:nvPr/>
        </p:nvSpPr>
        <p:spPr>
          <a:xfrm>
            <a:off x="17284949" y="8247124"/>
            <a:ext cx="2047225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9600" dirty="0">
                <a:solidFill>
                  <a:schemeClr val="tx1"/>
                </a:solidFill>
                <a:latin typeface="Bradley Hand" pitchFamily="2" charset="77"/>
              </a:rPr>
              <a:t>90</a:t>
            </a:r>
            <a:endParaRPr lang="en-IN" sz="9600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6" name="!!box8">
            <a:extLst>
              <a:ext uri="{FF2B5EF4-FFF2-40B4-BE49-F238E27FC236}">
                <a16:creationId xmlns:a16="http://schemas.microsoft.com/office/drawing/2014/main" id="{0AE2D2F9-7616-CE53-0089-A246EAFE20CF}"/>
              </a:ext>
            </a:extLst>
          </p:cNvPr>
          <p:cNvSpPr/>
          <p:nvPr/>
        </p:nvSpPr>
        <p:spPr>
          <a:xfrm>
            <a:off x="20050773" y="247746"/>
            <a:ext cx="2069924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trike="sngStrike" dirty="0">
                <a:solidFill>
                  <a:schemeClr val="tx1"/>
                </a:solidFill>
                <a:latin typeface="Bradley Hand" pitchFamily="2" charset="77"/>
              </a:rPr>
              <a:t>Day 1</a:t>
            </a:r>
            <a:endParaRPr lang="en-IN" strike="sngStrike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7" name="!!box7">
            <a:extLst>
              <a:ext uri="{FF2B5EF4-FFF2-40B4-BE49-F238E27FC236}">
                <a16:creationId xmlns:a16="http://schemas.microsoft.com/office/drawing/2014/main" id="{D3791067-50ED-BCE7-C8E7-042031F3F6F6}"/>
              </a:ext>
            </a:extLst>
          </p:cNvPr>
          <p:cNvSpPr/>
          <p:nvPr/>
        </p:nvSpPr>
        <p:spPr>
          <a:xfrm>
            <a:off x="20050773" y="1359653"/>
            <a:ext cx="2069924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trike="sngStrike" dirty="0">
                <a:solidFill>
                  <a:schemeClr val="tx1"/>
                </a:solidFill>
                <a:latin typeface="Bradley Hand" pitchFamily="2" charset="77"/>
              </a:rPr>
              <a:t>Day 2</a:t>
            </a:r>
            <a:endParaRPr lang="en-IN" strike="sngStrike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8" name="!!box6">
            <a:extLst>
              <a:ext uri="{FF2B5EF4-FFF2-40B4-BE49-F238E27FC236}">
                <a16:creationId xmlns:a16="http://schemas.microsoft.com/office/drawing/2014/main" id="{2CF6BFF8-F813-A8AD-BF3F-E1F703E55C73}"/>
              </a:ext>
            </a:extLst>
          </p:cNvPr>
          <p:cNvSpPr/>
          <p:nvPr/>
        </p:nvSpPr>
        <p:spPr>
          <a:xfrm>
            <a:off x="20050773" y="2471560"/>
            <a:ext cx="2069924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trike="sngStrike" dirty="0">
                <a:solidFill>
                  <a:schemeClr val="tx1"/>
                </a:solidFill>
                <a:latin typeface="Bradley Hand" pitchFamily="2" charset="77"/>
              </a:rPr>
              <a:t>Day 3</a:t>
            </a:r>
            <a:endParaRPr lang="en-IN" strike="sngStrike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9" name="!!box5">
            <a:extLst>
              <a:ext uri="{FF2B5EF4-FFF2-40B4-BE49-F238E27FC236}">
                <a16:creationId xmlns:a16="http://schemas.microsoft.com/office/drawing/2014/main" id="{34B65428-0485-B94C-55F4-1435A14B8A4A}"/>
              </a:ext>
            </a:extLst>
          </p:cNvPr>
          <p:cNvSpPr/>
          <p:nvPr/>
        </p:nvSpPr>
        <p:spPr>
          <a:xfrm>
            <a:off x="20050773" y="3583467"/>
            <a:ext cx="2069924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trike="sngStrike" dirty="0">
                <a:solidFill>
                  <a:schemeClr val="tx1"/>
                </a:solidFill>
                <a:latin typeface="Bradley Hand" pitchFamily="2" charset="77"/>
              </a:rPr>
              <a:t>Day 4</a:t>
            </a:r>
            <a:endParaRPr lang="en-IN" strike="sngStrike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11" name="!!box4">
            <a:extLst>
              <a:ext uri="{FF2B5EF4-FFF2-40B4-BE49-F238E27FC236}">
                <a16:creationId xmlns:a16="http://schemas.microsoft.com/office/drawing/2014/main" id="{2540A86C-4BD4-4BCF-2306-B6EF86123626}"/>
              </a:ext>
            </a:extLst>
          </p:cNvPr>
          <p:cNvSpPr/>
          <p:nvPr/>
        </p:nvSpPr>
        <p:spPr>
          <a:xfrm>
            <a:off x="22443777" y="247745"/>
            <a:ext cx="1616278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trike="sngStrike" dirty="0">
                <a:solidFill>
                  <a:schemeClr val="tx1"/>
                </a:solidFill>
                <a:latin typeface="Bradley Hand" pitchFamily="2" charset="77"/>
              </a:rPr>
              <a:t>30</a:t>
            </a:r>
            <a:endParaRPr lang="en-IN" strike="sngStrike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12" name="!!box3">
            <a:extLst>
              <a:ext uri="{FF2B5EF4-FFF2-40B4-BE49-F238E27FC236}">
                <a16:creationId xmlns:a16="http://schemas.microsoft.com/office/drawing/2014/main" id="{69496CF1-CF4F-F0E0-8DB3-7D4C487D3F57}"/>
              </a:ext>
            </a:extLst>
          </p:cNvPr>
          <p:cNvSpPr/>
          <p:nvPr/>
        </p:nvSpPr>
        <p:spPr>
          <a:xfrm>
            <a:off x="22443777" y="1359652"/>
            <a:ext cx="1616278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trike="sngStrike" dirty="0">
                <a:solidFill>
                  <a:schemeClr val="tx1"/>
                </a:solidFill>
                <a:latin typeface="Bradley Hand" pitchFamily="2" charset="77"/>
              </a:rPr>
              <a:t>40</a:t>
            </a:r>
            <a:endParaRPr lang="en-IN" strike="sngStrike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13" name="!!box2">
            <a:extLst>
              <a:ext uri="{FF2B5EF4-FFF2-40B4-BE49-F238E27FC236}">
                <a16:creationId xmlns:a16="http://schemas.microsoft.com/office/drawing/2014/main" id="{F21D7098-720A-F8E1-4F53-253C320E9D82}"/>
              </a:ext>
            </a:extLst>
          </p:cNvPr>
          <p:cNvSpPr/>
          <p:nvPr/>
        </p:nvSpPr>
        <p:spPr>
          <a:xfrm>
            <a:off x="22443777" y="2471559"/>
            <a:ext cx="1616278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trike="sngStrike" dirty="0">
                <a:solidFill>
                  <a:schemeClr val="tx1"/>
                </a:solidFill>
                <a:latin typeface="Bradley Hand" pitchFamily="2" charset="77"/>
              </a:rPr>
              <a:t>50</a:t>
            </a:r>
            <a:endParaRPr lang="en-IN" strike="sngStrike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14" name="!!box1">
            <a:extLst>
              <a:ext uri="{FF2B5EF4-FFF2-40B4-BE49-F238E27FC236}">
                <a16:creationId xmlns:a16="http://schemas.microsoft.com/office/drawing/2014/main" id="{3A47FE2C-ADF4-F526-315C-513BBA86AC88}"/>
              </a:ext>
            </a:extLst>
          </p:cNvPr>
          <p:cNvSpPr/>
          <p:nvPr/>
        </p:nvSpPr>
        <p:spPr>
          <a:xfrm>
            <a:off x="22443777" y="3583466"/>
            <a:ext cx="1616278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trike="sngStrike" dirty="0">
                <a:solidFill>
                  <a:schemeClr val="tx1"/>
                </a:solidFill>
                <a:latin typeface="Bradley Hand" pitchFamily="2" charset="77"/>
              </a:rPr>
              <a:t>20</a:t>
            </a:r>
            <a:endParaRPr lang="en-IN" strike="sngStrike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2" name="!!box8">
            <a:extLst>
              <a:ext uri="{FF2B5EF4-FFF2-40B4-BE49-F238E27FC236}">
                <a16:creationId xmlns:a16="http://schemas.microsoft.com/office/drawing/2014/main" id="{1811C89A-357B-1755-5518-BF654FA30319}"/>
              </a:ext>
            </a:extLst>
          </p:cNvPr>
          <p:cNvSpPr/>
          <p:nvPr/>
        </p:nvSpPr>
        <p:spPr>
          <a:xfrm>
            <a:off x="9522202" y="2471558"/>
            <a:ext cx="3454496" cy="1322229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8000" dirty="0">
                <a:solidFill>
                  <a:schemeClr val="tx1"/>
                </a:solidFill>
                <a:latin typeface="Bradley Hand" pitchFamily="2" charset="77"/>
              </a:rPr>
              <a:t>Day 4</a:t>
            </a:r>
            <a:endParaRPr lang="en-IN" sz="8000" dirty="0">
              <a:solidFill>
                <a:schemeClr val="tx1"/>
              </a:solidFill>
              <a:latin typeface="Bradley Hand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!!box10">
                <a:extLst>
                  <a:ext uri="{FF2B5EF4-FFF2-40B4-BE49-F238E27FC236}">
                    <a16:creationId xmlns:a16="http://schemas.microsoft.com/office/drawing/2014/main" id="{A847D663-39C4-8D2F-0C07-36AAF0FF1347}"/>
                  </a:ext>
                </a:extLst>
              </p:cNvPr>
              <p:cNvSpPr txBox="1"/>
              <p:nvPr/>
            </p:nvSpPr>
            <p:spPr>
              <a:xfrm>
                <a:off x="19332174" y="6858000"/>
                <a:ext cx="1804853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𝑔</m:t>
                      </m:r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=0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0" name="!!box10">
                <a:extLst>
                  <a:ext uri="{FF2B5EF4-FFF2-40B4-BE49-F238E27FC236}">
                    <a16:creationId xmlns:a16="http://schemas.microsoft.com/office/drawing/2014/main" id="{A847D663-39C4-8D2F-0C07-36AAF0FF13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32174" y="6858000"/>
                <a:ext cx="1804853" cy="767390"/>
              </a:xfrm>
              <a:prstGeom prst="rect">
                <a:avLst/>
              </a:prstGeom>
              <a:blipFill>
                <a:blip r:embed="rId4"/>
                <a:stretch>
                  <a:fillRect l="-4196" r="-2797" b="-1803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11522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!!box12">
            <a:extLst>
              <a:ext uri="{FF2B5EF4-FFF2-40B4-BE49-F238E27FC236}">
                <a16:creationId xmlns:a16="http://schemas.microsoft.com/office/drawing/2014/main" id="{A847D663-39C4-8D2F-0C07-36AAF0FF1347}"/>
              </a:ext>
            </a:extLst>
          </p:cNvPr>
          <p:cNvSpPr txBox="1"/>
          <p:nvPr/>
        </p:nvSpPr>
        <p:spPr>
          <a:xfrm>
            <a:off x="674451" y="282575"/>
            <a:ext cx="23035098" cy="37959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8000" dirty="0">
                <a:solidFill>
                  <a:schemeClr val="tx1"/>
                </a:solidFill>
                <a:latin typeface="Bradley Hand" pitchFamily="2" charset="77"/>
              </a:rPr>
              <a:t>You are given an array days of size n. days[</a:t>
            </a:r>
            <a:r>
              <a:rPr lang="en-US" sz="8000" dirty="0" err="1">
                <a:solidFill>
                  <a:schemeClr val="tx1"/>
                </a:solidFill>
                <a:latin typeface="Bradley Hand" pitchFamily="2" charset="77"/>
              </a:rPr>
              <a:t>i</a:t>
            </a:r>
            <a:r>
              <a:rPr lang="en-US" sz="8000" dirty="0">
                <a:solidFill>
                  <a:schemeClr val="tx1"/>
                </a:solidFill>
                <a:latin typeface="Bradley Hand" pitchFamily="2" charset="77"/>
              </a:rPr>
              <a:t>] denotes the distance you can run on the </a:t>
            </a:r>
            <a:r>
              <a:rPr lang="en-US" sz="8000" dirty="0" err="1">
                <a:solidFill>
                  <a:schemeClr val="tx1"/>
                </a:solidFill>
                <a:latin typeface="Bradley Hand" pitchFamily="2" charset="77"/>
              </a:rPr>
              <a:t>i-th</a:t>
            </a:r>
            <a:r>
              <a:rPr lang="en-US" sz="8000" dirty="0">
                <a:solidFill>
                  <a:schemeClr val="tx1"/>
                </a:solidFill>
                <a:latin typeface="Bradley Hand" pitchFamily="2" charset="77"/>
              </a:rPr>
              <a:t> day. There are following constraints: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!!box11">
                <a:extLst>
                  <a:ext uri="{FF2B5EF4-FFF2-40B4-BE49-F238E27FC236}">
                    <a16:creationId xmlns:a16="http://schemas.microsoft.com/office/drawing/2014/main" id="{F386F887-24DF-0E88-0AC6-0EB78B8A339B}"/>
                  </a:ext>
                </a:extLst>
              </p:cNvPr>
              <p:cNvSpPr/>
              <p:nvPr/>
            </p:nvSpPr>
            <p:spPr>
              <a:xfrm>
                <a:off x="6473169" y="4278618"/>
                <a:ext cx="13157248" cy="3277551"/>
              </a:xfrm>
              <a:prstGeom prst="roundRect">
                <a:avLst>
                  <a:gd name="adj" fmla="val 5932"/>
                </a:avLst>
              </a:prstGeom>
              <a:noFill/>
              <a:ln w="12700">
                <a:noFill/>
                <a:miter lim="400000"/>
              </a:ln>
              <a:effectLst>
                <a:outerShdw sx="1000" sy="10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1) You start with energy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2)Every running day decreases the energy by 1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3) Every rest day increases the energy by 1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4) The energy level cannot go above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IN" sz="4000" dirty="0">
                    <a:solidFill>
                      <a:schemeClr val="tx1"/>
                    </a:solidFill>
                    <a:latin typeface="Bradley Hand" pitchFamily="2" charset="77"/>
                  </a:rPr>
                  <a:t>.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IN" sz="4000" dirty="0">
                    <a:solidFill>
                      <a:schemeClr val="tx1"/>
                    </a:solidFill>
                    <a:latin typeface="Bradley Hand" pitchFamily="2" charset="77"/>
                  </a:rPr>
                  <a:t>5) The contestant has to rest if the energy level is goes to 0</a:t>
                </a:r>
              </a:p>
            </p:txBody>
          </p:sp>
        </mc:Choice>
        <mc:Fallback>
          <p:sp>
            <p:nvSpPr>
              <p:cNvPr id="3" name="!!box11">
                <a:extLst>
                  <a:ext uri="{FF2B5EF4-FFF2-40B4-BE49-F238E27FC236}">
                    <a16:creationId xmlns:a16="http://schemas.microsoft.com/office/drawing/2014/main" id="{F386F887-24DF-0E88-0AC6-0EB78B8A33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3169" y="4278618"/>
                <a:ext cx="13157248" cy="3277551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 l="-1543" t="-769" r="-868" b="-5769"/>
                </a:stretch>
              </a:blipFill>
              <a:ln w="12700">
                <a:noFill/>
                <a:miter lim="400000"/>
              </a:ln>
              <a:effectLst>
                <a:outerShdw sx="1000" sy="10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!!box10">
            <a:extLst>
              <a:ext uri="{FF2B5EF4-FFF2-40B4-BE49-F238E27FC236}">
                <a16:creationId xmlns:a16="http://schemas.microsoft.com/office/drawing/2014/main" id="{A87BA0B1-8A88-6116-339E-19DA2D70AB82}"/>
              </a:ext>
            </a:extLst>
          </p:cNvPr>
          <p:cNvSpPr txBox="1"/>
          <p:nvPr/>
        </p:nvSpPr>
        <p:spPr>
          <a:xfrm>
            <a:off x="503001" y="7756301"/>
            <a:ext cx="23035098" cy="25648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8000" dirty="0">
                <a:solidFill>
                  <a:schemeClr val="tx1"/>
                </a:solidFill>
                <a:latin typeface="Bradley Hand" pitchFamily="2" charset="77"/>
              </a:rPr>
              <a:t>What is the maximum distance you can run in the marathon?</a:t>
            </a:r>
          </a:p>
        </p:txBody>
      </p:sp>
      <p:sp>
        <p:nvSpPr>
          <p:cNvPr id="2" name="!!box10">
            <a:extLst>
              <a:ext uri="{FF2B5EF4-FFF2-40B4-BE49-F238E27FC236}">
                <a16:creationId xmlns:a16="http://schemas.microsoft.com/office/drawing/2014/main" id="{E4D6E731-1D08-F88B-8CA5-31A1107A0E7A}"/>
              </a:ext>
            </a:extLst>
          </p:cNvPr>
          <p:cNvSpPr txBox="1"/>
          <p:nvPr/>
        </p:nvSpPr>
        <p:spPr>
          <a:xfrm>
            <a:off x="674451" y="11136791"/>
            <a:ext cx="23035098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8000" dirty="0">
                <a:solidFill>
                  <a:srgbClr val="FF0000"/>
                </a:solidFill>
                <a:latin typeface="Bradley Hand" pitchFamily="2" charset="77"/>
              </a:rPr>
              <a:t>How would you solve this problem?</a:t>
            </a:r>
          </a:p>
        </p:txBody>
      </p:sp>
    </p:spTree>
    <p:extLst>
      <p:ext uri="{BB962C8B-B14F-4D97-AF65-F5344CB8AC3E}">
        <p14:creationId xmlns:p14="http://schemas.microsoft.com/office/powerpoint/2010/main" val="14873488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!!box15">
                <a:extLst>
                  <a:ext uri="{FF2B5EF4-FFF2-40B4-BE49-F238E27FC236}">
                    <a16:creationId xmlns:a16="http://schemas.microsoft.com/office/drawing/2014/main" id="{CAD4E0B1-E707-62CE-308E-9E7EC2C468B1}"/>
                  </a:ext>
                </a:extLst>
              </p:cNvPr>
              <p:cNvSpPr txBox="1"/>
              <p:nvPr/>
            </p:nvSpPr>
            <p:spPr>
              <a:xfrm>
                <a:off x="674451" y="325856"/>
                <a:ext cx="23035098" cy="74892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Think about the n-</a:t>
                </a:r>
                <a:r>
                  <a:rPr lang="en-US" sz="6000" dirty="0" err="1">
                    <a:solidFill>
                      <a:schemeClr val="tx1"/>
                    </a:solidFill>
                    <a:latin typeface="Bradley Hand" pitchFamily="2" charset="77"/>
                  </a:rPr>
                  <a:t>th</a:t>
                </a: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 day</a:t>
                </a: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 be the ending energy</a:t>
                </a: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There are g+1 possible values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6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, then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6000" b="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6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6000" b="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6000" dirty="0">
                  <a:solidFill>
                    <a:schemeClr val="tx1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5" name="!!box15">
                <a:extLst>
                  <a:ext uri="{FF2B5EF4-FFF2-40B4-BE49-F238E27FC236}">
                    <a16:creationId xmlns:a16="http://schemas.microsoft.com/office/drawing/2014/main" id="{CAD4E0B1-E707-62CE-308E-9E7EC2C468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51" y="325856"/>
                <a:ext cx="23035098" cy="7489230"/>
              </a:xfrm>
              <a:prstGeom prst="rect">
                <a:avLst/>
              </a:prstGeom>
              <a:blipFill>
                <a:blip r:embed="rId2"/>
                <a:stretch>
                  <a:fillRect l="-1654" t="-253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Graphic 1" descr="Run outline">
            <a:extLst>
              <a:ext uri="{FF2B5EF4-FFF2-40B4-BE49-F238E27FC236}">
                <a16:creationId xmlns:a16="http://schemas.microsoft.com/office/drawing/2014/main" id="{42EC798A-502B-EC78-651E-0856F8E5E7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98420" y="9637488"/>
            <a:ext cx="2680855" cy="2680855"/>
          </a:xfrm>
          <a:prstGeom prst="rect">
            <a:avLst/>
          </a:prstGeom>
        </p:spPr>
      </p:pic>
      <p:sp>
        <p:nvSpPr>
          <p:cNvPr id="3" name="!!box9">
            <a:extLst>
              <a:ext uri="{FF2B5EF4-FFF2-40B4-BE49-F238E27FC236}">
                <a16:creationId xmlns:a16="http://schemas.microsoft.com/office/drawing/2014/main" id="{183CD874-1553-2D3F-3345-AF6987E1FB0D}"/>
              </a:ext>
            </a:extLst>
          </p:cNvPr>
          <p:cNvSpPr/>
          <p:nvPr/>
        </p:nvSpPr>
        <p:spPr>
          <a:xfrm>
            <a:off x="13767111" y="12318343"/>
            <a:ext cx="1949950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9600" dirty="0">
                <a:solidFill>
                  <a:schemeClr val="tx1"/>
                </a:solidFill>
                <a:latin typeface="Bradley Hand" pitchFamily="2" charset="77"/>
              </a:rPr>
              <a:t>70</a:t>
            </a:r>
            <a:endParaRPr lang="en-IN" sz="9600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4" name="!!box8">
            <a:extLst>
              <a:ext uri="{FF2B5EF4-FFF2-40B4-BE49-F238E27FC236}">
                <a16:creationId xmlns:a16="http://schemas.microsoft.com/office/drawing/2014/main" id="{80A54A48-AAF7-7D7A-7132-BA69BF48E2A4}"/>
              </a:ext>
            </a:extLst>
          </p:cNvPr>
          <p:cNvSpPr/>
          <p:nvPr/>
        </p:nvSpPr>
        <p:spPr>
          <a:xfrm>
            <a:off x="13446502" y="8129408"/>
            <a:ext cx="3454496" cy="1322229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8000" dirty="0">
                <a:solidFill>
                  <a:schemeClr val="tx1"/>
                </a:solidFill>
                <a:latin typeface="Bradley Hand" pitchFamily="2" charset="77"/>
              </a:rPr>
              <a:t>Day n</a:t>
            </a:r>
            <a:endParaRPr lang="en-IN" sz="8000" dirty="0">
              <a:solidFill>
                <a:schemeClr val="tx1"/>
              </a:solidFill>
              <a:latin typeface="Bradley Hand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box10">
                <a:extLst>
                  <a:ext uri="{FF2B5EF4-FFF2-40B4-BE49-F238E27FC236}">
                    <a16:creationId xmlns:a16="http://schemas.microsoft.com/office/drawing/2014/main" id="{993F9170-FC86-BB91-C669-327463D73720}"/>
                  </a:ext>
                </a:extLst>
              </p:cNvPr>
              <p:cNvSpPr txBox="1"/>
              <p:nvPr/>
            </p:nvSpPr>
            <p:spPr>
              <a:xfrm>
                <a:off x="15998571" y="11258550"/>
                <a:ext cx="1804853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𝑔</m:t>
                      </m:r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=0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6" name="!!box10">
                <a:extLst>
                  <a:ext uri="{FF2B5EF4-FFF2-40B4-BE49-F238E27FC236}">
                    <a16:creationId xmlns:a16="http://schemas.microsoft.com/office/drawing/2014/main" id="{993F9170-FC86-BB91-C669-327463D737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8571" y="11258550"/>
                <a:ext cx="1804853" cy="767390"/>
              </a:xfrm>
              <a:prstGeom prst="rect">
                <a:avLst/>
              </a:prstGeom>
              <a:blipFill>
                <a:blip r:embed="rId5"/>
                <a:stretch>
                  <a:fillRect l="-3472" r="-2778" b="-1774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!!gnminus1" descr="Run outline">
            <a:extLst>
              <a:ext uri="{FF2B5EF4-FFF2-40B4-BE49-F238E27FC236}">
                <a16:creationId xmlns:a16="http://schemas.microsoft.com/office/drawing/2014/main" id="{68F442D8-06CF-33D1-EB7B-F24D627E97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98419" y="9637487"/>
            <a:ext cx="2680855" cy="2680855"/>
          </a:xfrm>
          <a:prstGeom prst="rect">
            <a:avLst/>
          </a:prstGeom>
        </p:spPr>
      </p:pic>
      <p:sp>
        <p:nvSpPr>
          <p:cNvPr id="8" name="!!daynminus1">
            <a:extLst>
              <a:ext uri="{FF2B5EF4-FFF2-40B4-BE49-F238E27FC236}">
                <a16:creationId xmlns:a16="http://schemas.microsoft.com/office/drawing/2014/main" id="{95569192-8547-32F8-CEBB-055BE9498DC6}"/>
              </a:ext>
            </a:extLst>
          </p:cNvPr>
          <p:cNvSpPr/>
          <p:nvPr/>
        </p:nvSpPr>
        <p:spPr>
          <a:xfrm>
            <a:off x="13446501" y="8129408"/>
            <a:ext cx="3454496" cy="1322229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8000" dirty="0">
                <a:solidFill>
                  <a:schemeClr val="tx1"/>
                </a:solidFill>
                <a:latin typeface="Bradley Hand" pitchFamily="2" charset="77"/>
              </a:rPr>
              <a:t>Day n</a:t>
            </a:r>
            <a:endParaRPr lang="en-IN" sz="8000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9" name="!!distancenminus1">
            <a:extLst>
              <a:ext uri="{FF2B5EF4-FFF2-40B4-BE49-F238E27FC236}">
                <a16:creationId xmlns:a16="http://schemas.microsoft.com/office/drawing/2014/main" id="{1A097996-27D9-7A96-0754-1B24F7CD65FE}"/>
              </a:ext>
            </a:extLst>
          </p:cNvPr>
          <p:cNvSpPr/>
          <p:nvPr/>
        </p:nvSpPr>
        <p:spPr>
          <a:xfrm>
            <a:off x="13767110" y="12318343"/>
            <a:ext cx="1949950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9600" dirty="0">
                <a:solidFill>
                  <a:schemeClr val="tx1"/>
                </a:solidFill>
                <a:latin typeface="Bradley Hand" pitchFamily="2" charset="77"/>
              </a:rPr>
              <a:t>70</a:t>
            </a:r>
            <a:endParaRPr lang="en-IN" sz="9600" dirty="0">
              <a:solidFill>
                <a:schemeClr val="tx1"/>
              </a:solidFill>
              <a:latin typeface="Bradley Hand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!!energyminus1">
                <a:extLst>
                  <a:ext uri="{FF2B5EF4-FFF2-40B4-BE49-F238E27FC236}">
                    <a16:creationId xmlns:a16="http://schemas.microsoft.com/office/drawing/2014/main" id="{4AA4BC1C-61C0-4BC1-34E9-2E14E77D7CAC}"/>
                  </a:ext>
                </a:extLst>
              </p:cNvPr>
              <p:cNvSpPr txBox="1"/>
              <p:nvPr/>
            </p:nvSpPr>
            <p:spPr>
              <a:xfrm>
                <a:off x="15998570" y="11258550"/>
                <a:ext cx="1804853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𝑔</m:t>
                      </m:r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=0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0" name="!!energyminus1">
                <a:extLst>
                  <a:ext uri="{FF2B5EF4-FFF2-40B4-BE49-F238E27FC236}">
                    <a16:creationId xmlns:a16="http://schemas.microsoft.com/office/drawing/2014/main" id="{4AA4BC1C-61C0-4BC1-34E9-2E14E77D7C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8570" y="11258550"/>
                <a:ext cx="1804853" cy="767390"/>
              </a:xfrm>
              <a:prstGeom prst="rect">
                <a:avLst/>
              </a:prstGeom>
              <a:blipFill>
                <a:blip r:embed="rId5"/>
                <a:stretch>
                  <a:fillRect l="-3472" r="-2778" b="-1774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24744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!!box15">
                <a:extLst>
                  <a:ext uri="{FF2B5EF4-FFF2-40B4-BE49-F238E27FC236}">
                    <a16:creationId xmlns:a16="http://schemas.microsoft.com/office/drawing/2014/main" id="{CAD4E0B1-E707-62CE-308E-9E7EC2C468B1}"/>
                  </a:ext>
                </a:extLst>
              </p:cNvPr>
              <p:cNvSpPr txBox="1"/>
              <p:nvPr/>
            </p:nvSpPr>
            <p:spPr>
              <a:xfrm>
                <a:off x="674451" y="325856"/>
                <a:ext cx="23035098" cy="74892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Think about the n-</a:t>
                </a:r>
                <a:r>
                  <a:rPr lang="en-US" sz="6000" dirty="0" err="1">
                    <a:solidFill>
                      <a:schemeClr val="tx1"/>
                    </a:solidFill>
                    <a:latin typeface="Bradley Hand" pitchFamily="2" charset="77"/>
                  </a:rPr>
                  <a:t>th</a:t>
                </a: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 day</a:t>
                </a: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 be the ending energy</a:t>
                </a: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There are g+1 possible values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6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, then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			you ran on the n-</a:t>
                </a:r>
                <a:r>
                  <a:rPr lang="en-US" sz="6000" dirty="0" err="1">
                    <a:solidFill>
                      <a:schemeClr val="tx1"/>
                    </a:solidFill>
                    <a:latin typeface="Bradley Hand" pitchFamily="2" charset="77"/>
                  </a:rPr>
                  <a:t>th</a:t>
                </a: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 day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 </m:t>
                    </m:r>
                  </m:oMath>
                </a14:m>
                <a:endParaRPr lang="en-US" sz="6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6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6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6000" dirty="0">
                  <a:solidFill>
                    <a:schemeClr val="tx1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5" name="!!box15">
                <a:extLst>
                  <a:ext uri="{FF2B5EF4-FFF2-40B4-BE49-F238E27FC236}">
                    <a16:creationId xmlns:a16="http://schemas.microsoft.com/office/drawing/2014/main" id="{CAD4E0B1-E707-62CE-308E-9E7EC2C468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51" y="325856"/>
                <a:ext cx="23035098" cy="7489230"/>
              </a:xfrm>
              <a:prstGeom prst="rect">
                <a:avLst/>
              </a:prstGeom>
              <a:blipFill>
                <a:blip r:embed="rId2"/>
                <a:stretch>
                  <a:fillRect l="-1654" t="-253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Graphic 1" descr="Run outline">
            <a:extLst>
              <a:ext uri="{FF2B5EF4-FFF2-40B4-BE49-F238E27FC236}">
                <a16:creationId xmlns:a16="http://schemas.microsoft.com/office/drawing/2014/main" id="{42EC798A-502B-EC78-651E-0856F8E5E7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98420" y="9637488"/>
            <a:ext cx="2680855" cy="2680855"/>
          </a:xfrm>
          <a:prstGeom prst="rect">
            <a:avLst/>
          </a:prstGeom>
        </p:spPr>
      </p:pic>
      <p:sp>
        <p:nvSpPr>
          <p:cNvPr id="3" name="!!box9">
            <a:extLst>
              <a:ext uri="{FF2B5EF4-FFF2-40B4-BE49-F238E27FC236}">
                <a16:creationId xmlns:a16="http://schemas.microsoft.com/office/drawing/2014/main" id="{183CD874-1553-2D3F-3345-AF6987E1FB0D}"/>
              </a:ext>
            </a:extLst>
          </p:cNvPr>
          <p:cNvSpPr/>
          <p:nvPr/>
        </p:nvSpPr>
        <p:spPr>
          <a:xfrm>
            <a:off x="13767111" y="12318343"/>
            <a:ext cx="1949950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9600" dirty="0">
                <a:solidFill>
                  <a:schemeClr val="tx1"/>
                </a:solidFill>
                <a:latin typeface="Bradley Hand" pitchFamily="2" charset="77"/>
              </a:rPr>
              <a:t>70</a:t>
            </a:r>
            <a:endParaRPr lang="en-IN" sz="9600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4" name="!!box8">
            <a:extLst>
              <a:ext uri="{FF2B5EF4-FFF2-40B4-BE49-F238E27FC236}">
                <a16:creationId xmlns:a16="http://schemas.microsoft.com/office/drawing/2014/main" id="{80A54A48-AAF7-7D7A-7132-BA69BF48E2A4}"/>
              </a:ext>
            </a:extLst>
          </p:cNvPr>
          <p:cNvSpPr/>
          <p:nvPr/>
        </p:nvSpPr>
        <p:spPr>
          <a:xfrm>
            <a:off x="13446502" y="8129408"/>
            <a:ext cx="3454496" cy="1322229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8000" dirty="0">
                <a:solidFill>
                  <a:schemeClr val="tx1"/>
                </a:solidFill>
                <a:latin typeface="Bradley Hand" pitchFamily="2" charset="77"/>
              </a:rPr>
              <a:t>Day n</a:t>
            </a:r>
            <a:endParaRPr lang="en-IN" sz="8000" dirty="0">
              <a:solidFill>
                <a:schemeClr val="tx1"/>
              </a:solidFill>
              <a:latin typeface="Bradley Hand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box10">
                <a:extLst>
                  <a:ext uri="{FF2B5EF4-FFF2-40B4-BE49-F238E27FC236}">
                    <a16:creationId xmlns:a16="http://schemas.microsoft.com/office/drawing/2014/main" id="{993F9170-FC86-BB91-C669-327463D73720}"/>
                  </a:ext>
                </a:extLst>
              </p:cNvPr>
              <p:cNvSpPr txBox="1"/>
              <p:nvPr/>
            </p:nvSpPr>
            <p:spPr>
              <a:xfrm>
                <a:off x="15998571" y="11258550"/>
                <a:ext cx="1804853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𝑔</m:t>
                      </m:r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=0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6" name="!!box10">
                <a:extLst>
                  <a:ext uri="{FF2B5EF4-FFF2-40B4-BE49-F238E27FC236}">
                    <a16:creationId xmlns:a16="http://schemas.microsoft.com/office/drawing/2014/main" id="{993F9170-FC86-BB91-C669-327463D737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8571" y="11258550"/>
                <a:ext cx="1804853" cy="767390"/>
              </a:xfrm>
              <a:prstGeom prst="rect">
                <a:avLst/>
              </a:prstGeom>
              <a:blipFill>
                <a:blip r:embed="rId5"/>
                <a:stretch>
                  <a:fillRect l="-3472" r="-2778" b="-1774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!!gnminus1" descr="Run outline">
            <a:extLst>
              <a:ext uri="{FF2B5EF4-FFF2-40B4-BE49-F238E27FC236}">
                <a16:creationId xmlns:a16="http://schemas.microsoft.com/office/drawing/2014/main" id="{68F442D8-06CF-33D1-EB7B-F24D627E97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37367" y="9637488"/>
            <a:ext cx="2680855" cy="2680855"/>
          </a:xfrm>
          <a:prstGeom prst="rect">
            <a:avLst/>
          </a:prstGeom>
        </p:spPr>
      </p:pic>
      <p:sp>
        <p:nvSpPr>
          <p:cNvPr id="8" name="!!daynminus1">
            <a:extLst>
              <a:ext uri="{FF2B5EF4-FFF2-40B4-BE49-F238E27FC236}">
                <a16:creationId xmlns:a16="http://schemas.microsoft.com/office/drawing/2014/main" id="{95569192-8547-32F8-CEBB-055BE9498DC6}"/>
              </a:ext>
            </a:extLst>
          </p:cNvPr>
          <p:cNvSpPr/>
          <p:nvPr/>
        </p:nvSpPr>
        <p:spPr>
          <a:xfrm>
            <a:off x="5585449" y="8129409"/>
            <a:ext cx="3888188" cy="1322229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8000" dirty="0">
                <a:solidFill>
                  <a:schemeClr val="tx1"/>
                </a:solidFill>
                <a:latin typeface="Bradley Hand" pitchFamily="2" charset="77"/>
              </a:rPr>
              <a:t>Day n-1</a:t>
            </a:r>
            <a:endParaRPr lang="en-IN" sz="8000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9" name="!!distancenminus1">
            <a:extLst>
              <a:ext uri="{FF2B5EF4-FFF2-40B4-BE49-F238E27FC236}">
                <a16:creationId xmlns:a16="http://schemas.microsoft.com/office/drawing/2014/main" id="{1A097996-27D9-7A96-0754-1B24F7CD65FE}"/>
              </a:ext>
            </a:extLst>
          </p:cNvPr>
          <p:cNvSpPr/>
          <p:nvPr/>
        </p:nvSpPr>
        <p:spPr>
          <a:xfrm>
            <a:off x="5906058" y="12318344"/>
            <a:ext cx="1949950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9600" dirty="0">
                <a:solidFill>
                  <a:schemeClr val="tx1"/>
                </a:solidFill>
                <a:latin typeface="Bradley Hand" pitchFamily="2" charset="77"/>
              </a:rPr>
              <a:t>30</a:t>
            </a:r>
            <a:endParaRPr lang="en-IN" sz="9600" dirty="0">
              <a:solidFill>
                <a:schemeClr val="tx1"/>
              </a:solidFill>
              <a:latin typeface="Bradley Hand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Pentagon 9">
                <a:extLst>
                  <a:ext uri="{FF2B5EF4-FFF2-40B4-BE49-F238E27FC236}">
                    <a16:creationId xmlns:a16="http://schemas.microsoft.com/office/drawing/2014/main" id="{298992AA-90B6-0CF7-A353-C5475BC76C45}"/>
                  </a:ext>
                </a:extLst>
              </p:cNvPr>
              <p:cNvSpPr/>
              <p:nvPr/>
            </p:nvSpPr>
            <p:spPr>
              <a:xfrm>
                <a:off x="9552561" y="10839778"/>
                <a:ext cx="3888187" cy="595035"/>
              </a:xfrm>
              <a:prstGeom prst="homePlate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𝑑𝑎𝑦𝑠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dPr>
                        <m:e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𝑛</m:t>
                          </m:r>
                        </m:e>
                      </m:d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=40</m:t>
                      </m:r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Pentagon 9">
                <a:extLst>
                  <a:ext uri="{FF2B5EF4-FFF2-40B4-BE49-F238E27FC236}">
                    <a16:creationId xmlns:a16="http://schemas.microsoft.com/office/drawing/2014/main" id="{298992AA-90B6-0CF7-A353-C5475BC76C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2561" y="10839778"/>
                <a:ext cx="3888187" cy="595035"/>
              </a:xfrm>
              <a:prstGeom prst="homePlate">
                <a:avLst/>
              </a:prstGeom>
              <a:blipFill>
                <a:blip r:embed="rId6"/>
                <a:stretch>
                  <a:fillRect b="-2083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!!energyminus1">
                <a:extLst>
                  <a:ext uri="{FF2B5EF4-FFF2-40B4-BE49-F238E27FC236}">
                    <a16:creationId xmlns:a16="http://schemas.microsoft.com/office/drawing/2014/main" id="{3137C94A-26FB-B42E-8F32-41909CADF095}"/>
                  </a:ext>
                </a:extLst>
              </p:cNvPr>
              <p:cNvSpPr txBox="1"/>
              <p:nvPr/>
            </p:nvSpPr>
            <p:spPr>
              <a:xfrm>
                <a:off x="8301041" y="10072387"/>
                <a:ext cx="1804853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𝑔</m:t>
                      </m:r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=1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1" name="!!energyminus1">
                <a:extLst>
                  <a:ext uri="{FF2B5EF4-FFF2-40B4-BE49-F238E27FC236}">
                    <a16:creationId xmlns:a16="http://schemas.microsoft.com/office/drawing/2014/main" id="{3137C94A-26FB-B42E-8F32-41909CADF0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1041" y="10072387"/>
                <a:ext cx="1804853" cy="767390"/>
              </a:xfrm>
              <a:prstGeom prst="rect">
                <a:avLst/>
              </a:prstGeom>
              <a:blipFill>
                <a:blip r:embed="rId7"/>
                <a:stretch>
                  <a:fillRect l="-3497" r="-3497" b="-1774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96196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!!box15">
                <a:extLst>
                  <a:ext uri="{FF2B5EF4-FFF2-40B4-BE49-F238E27FC236}">
                    <a16:creationId xmlns:a16="http://schemas.microsoft.com/office/drawing/2014/main" id="{CAD4E0B1-E707-62CE-308E-9E7EC2C468B1}"/>
                  </a:ext>
                </a:extLst>
              </p:cNvPr>
              <p:cNvSpPr txBox="1"/>
              <p:nvPr/>
            </p:nvSpPr>
            <p:spPr>
              <a:xfrm>
                <a:off x="674451" y="325856"/>
                <a:ext cx="23035098" cy="74892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Think about the n-</a:t>
                </a:r>
                <a:r>
                  <a:rPr lang="en-US" sz="6000" dirty="0" err="1">
                    <a:solidFill>
                      <a:schemeClr val="tx1"/>
                    </a:solidFill>
                    <a:latin typeface="Bradley Hand" pitchFamily="2" charset="77"/>
                  </a:rPr>
                  <a:t>th</a:t>
                </a: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 day</a:t>
                </a: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 be the ending energy</a:t>
                </a: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There are g+1 possible values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6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, then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			you ran on the n-</a:t>
                </a:r>
                <a:r>
                  <a:rPr lang="en-US" sz="6000" dirty="0" err="1">
                    <a:solidFill>
                      <a:schemeClr val="tx1"/>
                    </a:solidFill>
                    <a:latin typeface="Bradley Hand" pitchFamily="2" charset="77"/>
                  </a:rPr>
                  <a:t>th</a:t>
                </a: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 day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 </m:t>
                    </m:r>
                  </m:oMath>
                </a14:m>
                <a:endParaRPr lang="en-US" sz="6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marL="857250" lvl="1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, then </a:t>
                </a:r>
              </a:p>
              <a:p>
                <a:pPr marL="857250" lvl="1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endParaRPr lang="en-US" sz="6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marL="857250" lvl="1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endParaRPr lang="en-US" sz="6000" dirty="0">
                  <a:solidFill>
                    <a:schemeClr val="tx1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5" name="!!box15">
                <a:extLst>
                  <a:ext uri="{FF2B5EF4-FFF2-40B4-BE49-F238E27FC236}">
                    <a16:creationId xmlns:a16="http://schemas.microsoft.com/office/drawing/2014/main" id="{CAD4E0B1-E707-62CE-308E-9E7EC2C468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51" y="325856"/>
                <a:ext cx="23035098" cy="7489230"/>
              </a:xfrm>
              <a:prstGeom prst="rect">
                <a:avLst/>
              </a:prstGeom>
              <a:blipFill>
                <a:blip r:embed="rId2"/>
                <a:stretch>
                  <a:fillRect l="-1654" t="-253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Graphic 1" descr="Run outline">
            <a:extLst>
              <a:ext uri="{FF2B5EF4-FFF2-40B4-BE49-F238E27FC236}">
                <a16:creationId xmlns:a16="http://schemas.microsoft.com/office/drawing/2014/main" id="{42EC798A-502B-EC78-651E-0856F8E5E7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98420" y="9637488"/>
            <a:ext cx="2680855" cy="2680855"/>
          </a:xfrm>
          <a:prstGeom prst="rect">
            <a:avLst/>
          </a:prstGeom>
        </p:spPr>
      </p:pic>
      <p:sp>
        <p:nvSpPr>
          <p:cNvPr id="3" name="!!box9">
            <a:extLst>
              <a:ext uri="{FF2B5EF4-FFF2-40B4-BE49-F238E27FC236}">
                <a16:creationId xmlns:a16="http://schemas.microsoft.com/office/drawing/2014/main" id="{183CD874-1553-2D3F-3345-AF6987E1FB0D}"/>
              </a:ext>
            </a:extLst>
          </p:cNvPr>
          <p:cNvSpPr/>
          <p:nvPr/>
        </p:nvSpPr>
        <p:spPr>
          <a:xfrm>
            <a:off x="13767111" y="12318343"/>
            <a:ext cx="1949950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9600" dirty="0">
                <a:solidFill>
                  <a:schemeClr val="tx1"/>
                </a:solidFill>
                <a:latin typeface="Bradley Hand" pitchFamily="2" charset="77"/>
              </a:rPr>
              <a:t>70</a:t>
            </a:r>
            <a:endParaRPr lang="en-IN" sz="9600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4" name="!!box8">
            <a:extLst>
              <a:ext uri="{FF2B5EF4-FFF2-40B4-BE49-F238E27FC236}">
                <a16:creationId xmlns:a16="http://schemas.microsoft.com/office/drawing/2014/main" id="{80A54A48-AAF7-7D7A-7132-BA69BF48E2A4}"/>
              </a:ext>
            </a:extLst>
          </p:cNvPr>
          <p:cNvSpPr/>
          <p:nvPr/>
        </p:nvSpPr>
        <p:spPr>
          <a:xfrm>
            <a:off x="13446502" y="8129408"/>
            <a:ext cx="3454496" cy="1322229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8000" dirty="0">
                <a:solidFill>
                  <a:schemeClr val="tx1"/>
                </a:solidFill>
                <a:latin typeface="Bradley Hand" pitchFamily="2" charset="77"/>
              </a:rPr>
              <a:t>Day n</a:t>
            </a:r>
            <a:endParaRPr lang="en-IN" sz="8000" dirty="0">
              <a:solidFill>
                <a:schemeClr val="tx1"/>
              </a:solidFill>
              <a:latin typeface="Bradley Hand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box10">
                <a:extLst>
                  <a:ext uri="{FF2B5EF4-FFF2-40B4-BE49-F238E27FC236}">
                    <a16:creationId xmlns:a16="http://schemas.microsoft.com/office/drawing/2014/main" id="{993F9170-FC86-BB91-C669-327463D73720}"/>
                  </a:ext>
                </a:extLst>
              </p:cNvPr>
              <p:cNvSpPr txBox="1"/>
              <p:nvPr/>
            </p:nvSpPr>
            <p:spPr>
              <a:xfrm>
                <a:off x="15998570" y="10495832"/>
                <a:ext cx="1804853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𝑔</m:t>
                      </m:r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=3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6" name="!!box10">
                <a:extLst>
                  <a:ext uri="{FF2B5EF4-FFF2-40B4-BE49-F238E27FC236}">
                    <a16:creationId xmlns:a16="http://schemas.microsoft.com/office/drawing/2014/main" id="{993F9170-FC86-BB91-C669-327463D737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8570" y="10495832"/>
                <a:ext cx="1804853" cy="767390"/>
              </a:xfrm>
              <a:prstGeom prst="rect">
                <a:avLst/>
              </a:prstGeom>
              <a:blipFill>
                <a:blip r:embed="rId5"/>
                <a:stretch>
                  <a:fillRect l="-3472" r="-2778" b="-1774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!!gnminus1" descr="Run outline">
            <a:extLst>
              <a:ext uri="{FF2B5EF4-FFF2-40B4-BE49-F238E27FC236}">
                <a16:creationId xmlns:a16="http://schemas.microsoft.com/office/drawing/2014/main" id="{68F442D8-06CF-33D1-EB7B-F24D627E97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98419" y="9637487"/>
            <a:ext cx="2680855" cy="2680855"/>
          </a:xfrm>
          <a:prstGeom prst="rect">
            <a:avLst/>
          </a:prstGeom>
        </p:spPr>
      </p:pic>
      <p:sp>
        <p:nvSpPr>
          <p:cNvPr id="8" name="!!daynminus1">
            <a:extLst>
              <a:ext uri="{FF2B5EF4-FFF2-40B4-BE49-F238E27FC236}">
                <a16:creationId xmlns:a16="http://schemas.microsoft.com/office/drawing/2014/main" id="{95569192-8547-32F8-CEBB-055BE9498DC6}"/>
              </a:ext>
            </a:extLst>
          </p:cNvPr>
          <p:cNvSpPr/>
          <p:nvPr/>
        </p:nvSpPr>
        <p:spPr>
          <a:xfrm>
            <a:off x="13446501" y="8129408"/>
            <a:ext cx="3454496" cy="1322229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8000" dirty="0">
                <a:solidFill>
                  <a:schemeClr val="tx1"/>
                </a:solidFill>
                <a:latin typeface="Bradley Hand" pitchFamily="2" charset="77"/>
              </a:rPr>
              <a:t>Day n</a:t>
            </a:r>
            <a:endParaRPr lang="en-IN" sz="8000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9" name="!!distancenminus1">
            <a:extLst>
              <a:ext uri="{FF2B5EF4-FFF2-40B4-BE49-F238E27FC236}">
                <a16:creationId xmlns:a16="http://schemas.microsoft.com/office/drawing/2014/main" id="{1A097996-27D9-7A96-0754-1B24F7CD65FE}"/>
              </a:ext>
            </a:extLst>
          </p:cNvPr>
          <p:cNvSpPr/>
          <p:nvPr/>
        </p:nvSpPr>
        <p:spPr>
          <a:xfrm>
            <a:off x="13767110" y="12318343"/>
            <a:ext cx="1949950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9600" dirty="0">
                <a:solidFill>
                  <a:schemeClr val="tx1"/>
                </a:solidFill>
                <a:latin typeface="Bradley Hand" pitchFamily="2" charset="77"/>
              </a:rPr>
              <a:t>70</a:t>
            </a:r>
            <a:endParaRPr lang="en-IN" sz="9600" dirty="0">
              <a:solidFill>
                <a:schemeClr val="tx1"/>
              </a:solidFill>
              <a:latin typeface="Bradley Hand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!!energyminus1">
                <a:extLst>
                  <a:ext uri="{FF2B5EF4-FFF2-40B4-BE49-F238E27FC236}">
                    <a16:creationId xmlns:a16="http://schemas.microsoft.com/office/drawing/2014/main" id="{4AA4BC1C-61C0-4BC1-34E9-2E14E77D7CAC}"/>
                  </a:ext>
                </a:extLst>
              </p:cNvPr>
              <p:cNvSpPr txBox="1"/>
              <p:nvPr/>
            </p:nvSpPr>
            <p:spPr>
              <a:xfrm>
                <a:off x="15998570" y="10495832"/>
                <a:ext cx="1804853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𝑔</m:t>
                      </m:r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=3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0" name="!!energyminus1">
                <a:extLst>
                  <a:ext uri="{FF2B5EF4-FFF2-40B4-BE49-F238E27FC236}">
                    <a16:creationId xmlns:a16="http://schemas.microsoft.com/office/drawing/2014/main" id="{4AA4BC1C-61C0-4BC1-34E9-2E14E77D7C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8570" y="10495832"/>
                <a:ext cx="1804853" cy="767390"/>
              </a:xfrm>
              <a:prstGeom prst="rect">
                <a:avLst/>
              </a:prstGeom>
              <a:blipFill>
                <a:blip r:embed="rId5"/>
                <a:stretch>
                  <a:fillRect l="-3472" r="-2778" b="-1774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536632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!!box15">
                <a:extLst>
                  <a:ext uri="{FF2B5EF4-FFF2-40B4-BE49-F238E27FC236}">
                    <a16:creationId xmlns:a16="http://schemas.microsoft.com/office/drawing/2014/main" id="{CAD4E0B1-E707-62CE-308E-9E7EC2C468B1}"/>
                  </a:ext>
                </a:extLst>
              </p:cNvPr>
              <p:cNvSpPr txBox="1"/>
              <p:nvPr/>
            </p:nvSpPr>
            <p:spPr>
              <a:xfrm>
                <a:off x="674451" y="325856"/>
                <a:ext cx="23035098" cy="74892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Think about the n-</a:t>
                </a:r>
                <a:r>
                  <a:rPr lang="en-US" sz="6000" dirty="0" err="1">
                    <a:solidFill>
                      <a:schemeClr val="tx1"/>
                    </a:solidFill>
                    <a:latin typeface="Bradley Hand" pitchFamily="2" charset="77"/>
                  </a:rPr>
                  <a:t>th</a:t>
                </a: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 day</a:t>
                </a: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 be the ending energy</a:t>
                </a: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There are g+1 possible values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6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, then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			you ran on the n-</a:t>
                </a:r>
                <a:r>
                  <a:rPr lang="en-US" sz="6000" dirty="0" err="1">
                    <a:solidFill>
                      <a:schemeClr val="tx1"/>
                    </a:solidFill>
                    <a:latin typeface="Bradley Hand" pitchFamily="2" charset="77"/>
                  </a:rPr>
                  <a:t>th</a:t>
                </a: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 day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 </m:t>
                    </m:r>
                  </m:oMath>
                </a14:m>
                <a:endParaRPr lang="en-US" sz="6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marL="857250" lvl="1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, then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		    you ran on the n-</a:t>
                </a:r>
                <a:r>
                  <a:rPr lang="en-US" sz="6000" dirty="0" err="1">
                    <a:solidFill>
                      <a:schemeClr val="tx1"/>
                    </a:solidFill>
                    <a:latin typeface="Bradley Hand" pitchFamily="2" charset="77"/>
                  </a:rPr>
                  <a:t>th</a:t>
                </a: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 day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6000" b="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6000" dirty="0">
                  <a:solidFill>
                    <a:schemeClr val="tx1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5" name="!!box15">
                <a:extLst>
                  <a:ext uri="{FF2B5EF4-FFF2-40B4-BE49-F238E27FC236}">
                    <a16:creationId xmlns:a16="http://schemas.microsoft.com/office/drawing/2014/main" id="{CAD4E0B1-E707-62CE-308E-9E7EC2C468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51" y="325856"/>
                <a:ext cx="23035098" cy="7489230"/>
              </a:xfrm>
              <a:prstGeom prst="rect">
                <a:avLst/>
              </a:prstGeom>
              <a:blipFill>
                <a:blip r:embed="rId2"/>
                <a:stretch>
                  <a:fillRect l="-1654" t="-253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Graphic 1" descr="Run outline">
            <a:extLst>
              <a:ext uri="{FF2B5EF4-FFF2-40B4-BE49-F238E27FC236}">
                <a16:creationId xmlns:a16="http://schemas.microsoft.com/office/drawing/2014/main" id="{42EC798A-502B-EC78-651E-0856F8E5E7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98420" y="9637488"/>
            <a:ext cx="2680855" cy="2680855"/>
          </a:xfrm>
          <a:prstGeom prst="rect">
            <a:avLst/>
          </a:prstGeom>
        </p:spPr>
      </p:pic>
      <p:sp>
        <p:nvSpPr>
          <p:cNvPr id="3" name="!!box9">
            <a:extLst>
              <a:ext uri="{FF2B5EF4-FFF2-40B4-BE49-F238E27FC236}">
                <a16:creationId xmlns:a16="http://schemas.microsoft.com/office/drawing/2014/main" id="{183CD874-1553-2D3F-3345-AF6987E1FB0D}"/>
              </a:ext>
            </a:extLst>
          </p:cNvPr>
          <p:cNvSpPr/>
          <p:nvPr/>
        </p:nvSpPr>
        <p:spPr>
          <a:xfrm>
            <a:off x="13767111" y="12318343"/>
            <a:ext cx="1949950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9600" dirty="0">
                <a:solidFill>
                  <a:schemeClr val="tx1"/>
                </a:solidFill>
                <a:latin typeface="Bradley Hand" pitchFamily="2" charset="77"/>
              </a:rPr>
              <a:t>70</a:t>
            </a:r>
            <a:endParaRPr lang="en-IN" sz="9600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4" name="!!box8">
            <a:extLst>
              <a:ext uri="{FF2B5EF4-FFF2-40B4-BE49-F238E27FC236}">
                <a16:creationId xmlns:a16="http://schemas.microsoft.com/office/drawing/2014/main" id="{80A54A48-AAF7-7D7A-7132-BA69BF48E2A4}"/>
              </a:ext>
            </a:extLst>
          </p:cNvPr>
          <p:cNvSpPr/>
          <p:nvPr/>
        </p:nvSpPr>
        <p:spPr>
          <a:xfrm>
            <a:off x="13446502" y="8129408"/>
            <a:ext cx="3454496" cy="1322229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8000" dirty="0">
                <a:solidFill>
                  <a:schemeClr val="tx1"/>
                </a:solidFill>
                <a:latin typeface="Bradley Hand" pitchFamily="2" charset="77"/>
              </a:rPr>
              <a:t>Day n</a:t>
            </a:r>
            <a:endParaRPr lang="en-IN" sz="8000" dirty="0">
              <a:solidFill>
                <a:schemeClr val="tx1"/>
              </a:solidFill>
              <a:latin typeface="Bradley Hand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box10">
                <a:extLst>
                  <a:ext uri="{FF2B5EF4-FFF2-40B4-BE49-F238E27FC236}">
                    <a16:creationId xmlns:a16="http://schemas.microsoft.com/office/drawing/2014/main" id="{993F9170-FC86-BB91-C669-327463D73720}"/>
                  </a:ext>
                </a:extLst>
              </p:cNvPr>
              <p:cNvSpPr txBox="1"/>
              <p:nvPr/>
            </p:nvSpPr>
            <p:spPr>
              <a:xfrm>
                <a:off x="15998570" y="10495832"/>
                <a:ext cx="1804853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𝑔</m:t>
                      </m:r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=3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6" name="!!box10">
                <a:extLst>
                  <a:ext uri="{FF2B5EF4-FFF2-40B4-BE49-F238E27FC236}">
                    <a16:creationId xmlns:a16="http://schemas.microsoft.com/office/drawing/2014/main" id="{993F9170-FC86-BB91-C669-327463D737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8570" y="10495832"/>
                <a:ext cx="1804853" cy="767390"/>
              </a:xfrm>
              <a:prstGeom prst="rect">
                <a:avLst/>
              </a:prstGeom>
              <a:blipFill>
                <a:blip r:embed="rId5"/>
                <a:stretch>
                  <a:fillRect l="-3472" r="-2778" b="-1774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!!gnminus1" descr="Run outline">
            <a:extLst>
              <a:ext uri="{FF2B5EF4-FFF2-40B4-BE49-F238E27FC236}">
                <a16:creationId xmlns:a16="http://schemas.microsoft.com/office/drawing/2014/main" id="{68F442D8-06CF-33D1-EB7B-F24D627E97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14398" y="9637486"/>
            <a:ext cx="2680855" cy="2680855"/>
          </a:xfrm>
          <a:prstGeom prst="rect">
            <a:avLst/>
          </a:prstGeom>
        </p:spPr>
      </p:pic>
      <p:sp>
        <p:nvSpPr>
          <p:cNvPr id="8" name="!!daynminus1">
            <a:extLst>
              <a:ext uri="{FF2B5EF4-FFF2-40B4-BE49-F238E27FC236}">
                <a16:creationId xmlns:a16="http://schemas.microsoft.com/office/drawing/2014/main" id="{95569192-8547-32F8-CEBB-055BE9498DC6}"/>
              </a:ext>
            </a:extLst>
          </p:cNvPr>
          <p:cNvSpPr/>
          <p:nvPr/>
        </p:nvSpPr>
        <p:spPr>
          <a:xfrm>
            <a:off x="3962479" y="8129407"/>
            <a:ext cx="3985465" cy="1322229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8000" dirty="0">
                <a:solidFill>
                  <a:schemeClr val="tx1"/>
                </a:solidFill>
                <a:latin typeface="Bradley Hand" pitchFamily="2" charset="77"/>
              </a:rPr>
              <a:t>Day n-1</a:t>
            </a:r>
            <a:endParaRPr lang="en-IN" sz="8000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9" name="!!distancenminus1">
            <a:extLst>
              <a:ext uri="{FF2B5EF4-FFF2-40B4-BE49-F238E27FC236}">
                <a16:creationId xmlns:a16="http://schemas.microsoft.com/office/drawing/2014/main" id="{1A097996-27D9-7A96-0754-1B24F7CD65FE}"/>
              </a:ext>
            </a:extLst>
          </p:cNvPr>
          <p:cNvSpPr/>
          <p:nvPr/>
        </p:nvSpPr>
        <p:spPr>
          <a:xfrm>
            <a:off x="4283089" y="12318342"/>
            <a:ext cx="1949950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9600" dirty="0">
                <a:solidFill>
                  <a:schemeClr val="tx1"/>
                </a:solidFill>
                <a:latin typeface="Bradley Hand" pitchFamily="2" charset="77"/>
              </a:rPr>
              <a:t>30</a:t>
            </a:r>
            <a:endParaRPr lang="en-IN" sz="9600" dirty="0">
              <a:solidFill>
                <a:schemeClr val="tx1"/>
              </a:solidFill>
              <a:latin typeface="Bradley Hand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!!energyminus1">
                <a:extLst>
                  <a:ext uri="{FF2B5EF4-FFF2-40B4-BE49-F238E27FC236}">
                    <a16:creationId xmlns:a16="http://schemas.microsoft.com/office/drawing/2014/main" id="{4AA4BC1C-61C0-4BC1-34E9-2E14E77D7CAC}"/>
                  </a:ext>
                </a:extLst>
              </p:cNvPr>
              <p:cNvSpPr txBox="1"/>
              <p:nvPr/>
            </p:nvSpPr>
            <p:spPr>
              <a:xfrm>
                <a:off x="6795253" y="9823337"/>
                <a:ext cx="1804853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𝑔</m:t>
                      </m:r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=4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0" name="!!energyminus1">
                <a:extLst>
                  <a:ext uri="{FF2B5EF4-FFF2-40B4-BE49-F238E27FC236}">
                    <a16:creationId xmlns:a16="http://schemas.microsoft.com/office/drawing/2014/main" id="{4AA4BC1C-61C0-4BC1-34E9-2E14E77D7C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5253" y="9823337"/>
                <a:ext cx="1804853" cy="767390"/>
              </a:xfrm>
              <a:prstGeom prst="rect">
                <a:avLst/>
              </a:prstGeom>
              <a:blipFill>
                <a:blip r:embed="rId6"/>
                <a:stretch>
                  <a:fillRect l="-4196" r="-3497" b="-1967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Pentagon 10">
                <a:extLst>
                  <a:ext uri="{FF2B5EF4-FFF2-40B4-BE49-F238E27FC236}">
                    <a16:creationId xmlns:a16="http://schemas.microsoft.com/office/drawing/2014/main" id="{5F64E5E0-E8D2-08AC-AECC-08068807FB0B}"/>
                  </a:ext>
                </a:extLst>
              </p:cNvPr>
              <p:cNvSpPr/>
              <p:nvPr/>
            </p:nvSpPr>
            <p:spPr>
              <a:xfrm>
                <a:off x="8510158" y="10792064"/>
                <a:ext cx="3888187" cy="595035"/>
              </a:xfrm>
              <a:prstGeom prst="homePlate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𝑑𝑎𝑦𝑠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dPr>
                        <m:e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𝑛</m:t>
                          </m:r>
                        </m:e>
                      </m:d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=40</m:t>
                      </m:r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1" name="Pentagon 10">
                <a:extLst>
                  <a:ext uri="{FF2B5EF4-FFF2-40B4-BE49-F238E27FC236}">
                    <a16:creationId xmlns:a16="http://schemas.microsoft.com/office/drawing/2014/main" id="{5F64E5E0-E8D2-08AC-AECC-08068807FB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0158" y="10792064"/>
                <a:ext cx="3888187" cy="595035"/>
              </a:xfrm>
              <a:prstGeom prst="homePlate">
                <a:avLst/>
              </a:prstGeom>
              <a:blipFill>
                <a:blip r:embed="rId7"/>
                <a:stretch>
                  <a:fillRect b="-2083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!!box10">
            <a:extLst>
              <a:ext uri="{FF2B5EF4-FFF2-40B4-BE49-F238E27FC236}">
                <a16:creationId xmlns:a16="http://schemas.microsoft.com/office/drawing/2014/main" id="{FC05DCB1-19E1-CC36-CCE5-61DF6302FFC7}"/>
              </a:ext>
            </a:extLst>
          </p:cNvPr>
          <p:cNvSpPr txBox="1"/>
          <p:nvPr/>
        </p:nvSpPr>
        <p:spPr>
          <a:xfrm>
            <a:off x="18646633" y="10320399"/>
            <a:ext cx="5737367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00B050"/>
                </a:solidFill>
                <a:latin typeface="Bradley Hand" pitchFamily="2" charset="77"/>
              </a:rPr>
              <a:t>Possibility (1)</a:t>
            </a:r>
            <a:endParaRPr lang="en-US" sz="6600" i="1" dirty="0">
              <a:solidFill>
                <a:srgbClr val="00B050"/>
              </a:solidFill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6585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!!box15">
                <a:extLst>
                  <a:ext uri="{FF2B5EF4-FFF2-40B4-BE49-F238E27FC236}">
                    <a16:creationId xmlns:a16="http://schemas.microsoft.com/office/drawing/2014/main" id="{CAD4E0B1-E707-62CE-308E-9E7EC2C468B1}"/>
                  </a:ext>
                </a:extLst>
              </p:cNvPr>
              <p:cNvSpPr txBox="1"/>
              <p:nvPr/>
            </p:nvSpPr>
            <p:spPr>
              <a:xfrm>
                <a:off x="674451" y="325856"/>
                <a:ext cx="23035098" cy="74892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Think about the n-</a:t>
                </a:r>
                <a:r>
                  <a:rPr lang="en-US" sz="6000" dirty="0" err="1">
                    <a:solidFill>
                      <a:schemeClr val="tx1"/>
                    </a:solidFill>
                    <a:latin typeface="Bradley Hand" pitchFamily="2" charset="77"/>
                  </a:rPr>
                  <a:t>th</a:t>
                </a: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 day</a:t>
                </a: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 be the ending energy</a:t>
                </a: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There are g+1 possible values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6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, then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			you ran on the n-</a:t>
                </a:r>
                <a:r>
                  <a:rPr lang="en-US" sz="6000" dirty="0" err="1">
                    <a:solidFill>
                      <a:schemeClr val="tx1"/>
                    </a:solidFill>
                    <a:latin typeface="Bradley Hand" pitchFamily="2" charset="77"/>
                  </a:rPr>
                  <a:t>th</a:t>
                </a: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 day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 </m:t>
                    </m:r>
                  </m:oMath>
                </a14:m>
                <a:endParaRPr lang="en-US" sz="6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marL="857250" lvl="1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, then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		    you ran on the n-</a:t>
                </a:r>
                <a:r>
                  <a:rPr lang="en-US" sz="6000" dirty="0" err="1">
                    <a:solidFill>
                      <a:schemeClr val="tx1"/>
                    </a:solidFill>
                    <a:latin typeface="Bradley Hand" pitchFamily="2" charset="77"/>
                  </a:rPr>
                  <a:t>th</a:t>
                </a: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 day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6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6000" dirty="0">
                  <a:solidFill>
                    <a:schemeClr val="tx1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5" name="!!box15">
                <a:extLst>
                  <a:ext uri="{FF2B5EF4-FFF2-40B4-BE49-F238E27FC236}">
                    <a16:creationId xmlns:a16="http://schemas.microsoft.com/office/drawing/2014/main" id="{CAD4E0B1-E707-62CE-308E-9E7EC2C468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51" y="325856"/>
                <a:ext cx="23035098" cy="7489230"/>
              </a:xfrm>
              <a:prstGeom prst="rect">
                <a:avLst/>
              </a:prstGeom>
              <a:blipFill>
                <a:blip r:embed="rId2"/>
                <a:stretch>
                  <a:fillRect l="-1654" t="-253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!!box10">
            <a:extLst>
              <a:ext uri="{FF2B5EF4-FFF2-40B4-BE49-F238E27FC236}">
                <a16:creationId xmlns:a16="http://schemas.microsoft.com/office/drawing/2014/main" id="{F8B3DD3B-DBAC-969D-47C6-B5EDE380A8D3}"/>
              </a:ext>
            </a:extLst>
          </p:cNvPr>
          <p:cNvSpPr txBox="1"/>
          <p:nvPr/>
        </p:nvSpPr>
        <p:spPr>
          <a:xfrm>
            <a:off x="18646633" y="10320399"/>
            <a:ext cx="5737367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00B050"/>
                </a:solidFill>
                <a:latin typeface="Bradley Hand" pitchFamily="2" charset="77"/>
              </a:rPr>
              <a:t>Possibility (2)</a:t>
            </a:r>
            <a:endParaRPr lang="en-US" sz="6600" i="1" dirty="0">
              <a:solidFill>
                <a:srgbClr val="00B050"/>
              </a:solidFill>
              <a:latin typeface="Cambria Math" panose="02040503050406030204" pitchFamily="18" charset="0"/>
            </a:endParaRPr>
          </a:p>
        </p:txBody>
      </p:sp>
      <p:pic>
        <p:nvPicPr>
          <p:cNvPr id="15" name="Graphic 14" descr="Run outline">
            <a:extLst>
              <a:ext uri="{FF2B5EF4-FFF2-40B4-BE49-F238E27FC236}">
                <a16:creationId xmlns:a16="http://schemas.microsoft.com/office/drawing/2014/main" id="{D8071EAF-49F4-FBE6-589A-91E7A8DD0A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98420" y="9637488"/>
            <a:ext cx="2680855" cy="2680855"/>
          </a:xfrm>
          <a:prstGeom prst="rect">
            <a:avLst/>
          </a:prstGeom>
        </p:spPr>
      </p:pic>
      <p:sp>
        <p:nvSpPr>
          <p:cNvPr id="16" name="!!box8">
            <a:extLst>
              <a:ext uri="{FF2B5EF4-FFF2-40B4-BE49-F238E27FC236}">
                <a16:creationId xmlns:a16="http://schemas.microsoft.com/office/drawing/2014/main" id="{C89AEA2B-1F70-F46D-DD95-9B4423484D5C}"/>
              </a:ext>
            </a:extLst>
          </p:cNvPr>
          <p:cNvSpPr/>
          <p:nvPr/>
        </p:nvSpPr>
        <p:spPr>
          <a:xfrm>
            <a:off x="13446502" y="8129408"/>
            <a:ext cx="3454496" cy="1322229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8000" dirty="0">
                <a:solidFill>
                  <a:schemeClr val="tx1"/>
                </a:solidFill>
                <a:latin typeface="Bradley Hand" pitchFamily="2" charset="77"/>
              </a:rPr>
              <a:t>Day n</a:t>
            </a:r>
            <a:endParaRPr lang="en-IN" sz="8000" dirty="0">
              <a:solidFill>
                <a:schemeClr val="tx1"/>
              </a:solidFill>
              <a:latin typeface="Bradley Hand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!!box10">
                <a:extLst>
                  <a:ext uri="{FF2B5EF4-FFF2-40B4-BE49-F238E27FC236}">
                    <a16:creationId xmlns:a16="http://schemas.microsoft.com/office/drawing/2014/main" id="{B27E8AD3-D362-9710-6210-F2F334F16183}"/>
                  </a:ext>
                </a:extLst>
              </p:cNvPr>
              <p:cNvSpPr txBox="1"/>
              <p:nvPr/>
            </p:nvSpPr>
            <p:spPr>
              <a:xfrm>
                <a:off x="15998570" y="10495832"/>
                <a:ext cx="1804853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𝑔</m:t>
                      </m:r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=3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7" name="!!box10">
                <a:extLst>
                  <a:ext uri="{FF2B5EF4-FFF2-40B4-BE49-F238E27FC236}">
                    <a16:creationId xmlns:a16="http://schemas.microsoft.com/office/drawing/2014/main" id="{B27E8AD3-D362-9710-6210-F2F334F161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8570" y="10495832"/>
                <a:ext cx="1804853" cy="767390"/>
              </a:xfrm>
              <a:prstGeom prst="rect">
                <a:avLst/>
              </a:prstGeom>
              <a:blipFill>
                <a:blip r:embed="rId5"/>
                <a:stretch>
                  <a:fillRect l="-3472" r="-2778" b="-1774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!!gnminus1" descr="Run outline">
            <a:extLst>
              <a:ext uri="{FF2B5EF4-FFF2-40B4-BE49-F238E27FC236}">
                <a16:creationId xmlns:a16="http://schemas.microsoft.com/office/drawing/2014/main" id="{AD328E28-62F5-A223-EFBB-D907C1BC3A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98419" y="9637487"/>
            <a:ext cx="2680855" cy="2680855"/>
          </a:xfrm>
          <a:prstGeom prst="rect">
            <a:avLst/>
          </a:prstGeom>
        </p:spPr>
      </p:pic>
      <p:sp>
        <p:nvSpPr>
          <p:cNvPr id="19" name="!!daynminus1">
            <a:extLst>
              <a:ext uri="{FF2B5EF4-FFF2-40B4-BE49-F238E27FC236}">
                <a16:creationId xmlns:a16="http://schemas.microsoft.com/office/drawing/2014/main" id="{0C7BEF7D-91AE-6C82-8B1B-4F7A2A81312F}"/>
              </a:ext>
            </a:extLst>
          </p:cNvPr>
          <p:cNvSpPr/>
          <p:nvPr/>
        </p:nvSpPr>
        <p:spPr>
          <a:xfrm>
            <a:off x="13446502" y="8129408"/>
            <a:ext cx="3454496" cy="1322229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8000" dirty="0">
                <a:solidFill>
                  <a:schemeClr val="tx1"/>
                </a:solidFill>
                <a:latin typeface="Bradley Hand" pitchFamily="2" charset="77"/>
              </a:rPr>
              <a:t>Day n</a:t>
            </a:r>
            <a:endParaRPr lang="en-IN" sz="8000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20" name="!!distancenminus1">
            <a:extLst>
              <a:ext uri="{FF2B5EF4-FFF2-40B4-BE49-F238E27FC236}">
                <a16:creationId xmlns:a16="http://schemas.microsoft.com/office/drawing/2014/main" id="{1F3B1538-7C4D-1EEF-9122-AC965C33905F}"/>
              </a:ext>
            </a:extLst>
          </p:cNvPr>
          <p:cNvSpPr/>
          <p:nvPr/>
        </p:nvSpPr>
        <p:spPr>
          <a:xfrm>
            <a:off x="13767110" y="12318343"/>
            <a:ext cx="1949950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9600" dirty="0">
                <a:solidFill>
                  <a:schemeClr val="tx1"/>
                </a:solidFill>
                <a:latin typeface="Bradley Hand" pitchFamily="2" charset="77"/>
              </a:rPr>
              <a:t>70</a:t>
            </a:r>
            <a:endParaRPr lang="en-IN" sz="9600" dirty="0">
              <a:solidFill>
                <a:schemeClr val="tx1"/>
              </a:solidFill>
              <a:latin typeface="Bradley Hand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!!energyminus1">
                <a:extLst>
                  <a:ext uri="{FF2B5EF4-FFF2-40B4-BE49-F238E27FC236}">
                    <a16:creationId xmlns:a16="http://schemas.microsoft.com/office/drawing/2014/main" id="{3661905C-5866-FBDB-DE3B-33B8A6C673DF}"/>
                  </a:ext>
                </a:extLst>
              </p:cNvPr>
              <p:cNvSpPr txBox="1"/>
              <p:nvPr/>
            </p:nvSpPr>
            <p:spPr>
              <a:xfrm>
                <a:off x="15998570" y="10495832"/>
                <a:ext cx="1804853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𝑔</m:t>
                      </m:r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=3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21" name="!!energyminus1">
                <a:extLst>
                  <a:ext uri="{FF2B5EF4-FFF2-40B4-BE49-F238E27FC236}">
                    <a16:creationId xmlns:a16="http://schemas.microsoft.com/office/drawing/2014/main" id="{3661905C-5866-FBDB-DE3B-33B8A6C673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8570" y="10495832"/>
                <a:ext cx="1804853" cy="767390"/>
              </a:xfrm>
              <a:prstGeom prst="rect">
                <a:avLst/>
              </a:prstGeom>
              <a:blipFill>
                <a:blip r:embed="rId5"/>
                <a:stretch>
                  <a:fillRect l="-3472" r="-2778" b="-1774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5364102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!!box15">
                <a:extLst>
                  <a:ext uri="{FF2B5EF4-FFF2-40B4-BE49-F238E27FC236}">
                    <a16:creationId xmlns:a16="http://schemas.microsoft.com/office/drawing/2014/main" id="{CAD4E0B1-E707-62CE-308E-9E7EC2C468B1}"/>
                  </a:ext>
                </a:extLst>
              </p:cNvPr>
              <p:cNvSpPr txBox="1"/>
              <p:nvPr/>
            </p:nvSpPr>
            <p:spPr>
              <a:xfrm>
                <a:off x="674451" y="325856"/>
                <a:ext cx="23035098" cy="74892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Think about the n-</a:t>
                </a:r>
                <a:r>
                  <a:rPr lang="en-US" sz="6000" dirty="0" err="1">
                    <a:solidFill>
                      <a:schemeClr val="tx1"/>
                    </a:solidFill>
                    <a:latin typeface="Bradley Hand" pitchFamily="2" charset="77"/>
                  </a:rPr>
                  <a:t>th</a:t>
                </a: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 day</a:t>
                </a: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 be the ending energy</a:t>
                </a: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There are g+1 possible values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6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, then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			you ran on the n-</a:t>
                </a:r>
                <a:r>
                  <a:rPr lang="en-US" sz="6000" dirty="0" err="1">
                    <a:solidFill>
                      <a:schemeClr val="tx1"/>
                    </a:solidFill>
                    <a:latin typeface="Bradley Hand" pitchFamily="2" charset="77"/>
                  </a:rPr>
                  <a:t>th</a:t>
                </a: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 day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 </m:t>
                    </m:r>
                  </m:oMath>
                </a14:m>
                <a:endParaRPr lang="en-US" sz="6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marL="857250" lvl="1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, then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		    you ran on the n-</a:t>
                </a:r>
                <a:r>
                  <a:rPr lang="en-US" sz="6000" dirty="0" err="1">
                    <a:solidFill>
                      <a:schemeClr val="tx1"/>
                    </a:solidFill>
                    <a:latin typeface="Bradley Hand" pitchFamily="2" charset="77"/>
                  </a:rPr>
                  <a:t>th</a:t>
                </a: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 day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6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		    or you did not run on the n-</a:t>
                </a:r>
                <a:r>
                  <a:rPr lang="en-US" sz="6000" dirty="0" err="1">
                    <a:solidFill>
                      <a:schemeClr val="tx1"/>
                    </a:solidFill>
                    <a:latin typeface="Bradley Hand" pitchFamily="2" charset="77"/>
                  </a:rPr>
                  <a:t>th</a:t>
                </a: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 day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6000" b="0" dirty="0">
                  <a:solidFill>
                    <a:schemeClr val="tx1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5" name="!!box15">
                <a:extLst>
                  <a:ext uri="{FF2B5EF4-FFF2-40B4-BE49-F238E27FC236}">
                    <a16:creationId xmlns:a16="http://schemas.microsoft.com/office/drawing/2014/main" id="{CAD4E0B1-E707-62CE-308E-9E7EC2C468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51" y="325856"/>
                <a:ext cx="23035098" cy="7489230"/>
              </a:xfrm>
              <a:prstGeom prst="rect">
                <a:avLst/>
              </a:prstGeom>
              <a:blipFill>
                <a:blip r:embed="rId2"/>
                <a:stretch>
                  <a:fillRect l="-1654" t="-2538" b="-524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!!daynminus1">
            <a:extLst>
              <a:ext uri="{FF2B5EF4-FFF2-40B4-BE49-F238E27FC236}">
                <a16:creationId xmlns:a16="http://schemas.microsoft.com/office/drawing/2014/main" id="{80A54A48-AAF7-7D7A-7132-BA69BF48E2A4}"/>
              </a:ext>
            </a:extLst>
          </p:cNvPr>
          <p:cNvSpPr/>
          <p:nvPr/>
        </p:nvSpPr>
        <p:spPr>
          <a:xfrm>
            <a:off x="4830086" y="8241235"/>
            <a:ext cx="3888187" cy="1322229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8000" dirty="0">
                <a:solidFill>
                  <a:schemeClr val="tx1"/>
                </a:solidFill>
                <a:latin typeface="Bradley Hand" pitchFamily="2" charset="77"/>
              </a:rPr>
              <a:t>Day n-1</a:t>
            </a:r>
            <a:endParaRPr lang="en-IN" sz="8000" dirty="0">
              <a:solidFill>
                <a:schemeClr val="tx1"/>
              </a:solidFill>
              <a:latin typeface="Bradley Hand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energyminus1">
                <a:extLst>
                  <a:ext uri="{FF2B5EF4-FFF2-40B4-BE49-F238E27FC236}">
                    <a16:creationId xmlns:a16="http://schemas.microsoft.com/office/drawing/2014/main" id="{993F9170-FC86-BB91-C669-327463D73720}"/>
                  </a:ext>
                </a:extLst>
              </p:cNvPr>
              <p:cNvSpPr txBox="1"/>
              <p:nvPr/>
            </p:nvSpPr>
            <p:spPr>
              <a:xfrm>
                <a:off x="7691150" y="11127152"/>
                <a:ext cx="1804853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𝑔</m:t>
                      </m:r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=2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6" name="!!energyminus1">
                <a:extLst>
                  <a:ext uri="{FF2B5EF4-FFF2-40B4-BE49-F238E27FC236}">
                    <a16:creationId xmlns:a16="http://schemas.microsoft.com/office/drawing/2014/main" id="{993F9170-FC86-BB91-C669-327463D737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1150" y="11127152"/>
                <a:ext cx="1804853" cy="767390"/>
              </a:xfrm>
              <a:prstGeom prst="rect">
                <a:avLst/>
              </a:prstGeom>
              <a:blipFill>
                <a:blip r:embed="rId3"/>
                <a:stretch>
                  <a:fillRect l="-3497" r="-3497" b="-1967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!!gnminus1" descr="Run outline">
            <a:extLst>
              <a:ext uri="{FF2B5EF4-FFF2-40B4-BE49-F238E27FC236}">
                <a16:creationId xmlns:a16="http://schemas.microsoft.com/office/drawing/2014/main" id="{68F442D8-06CF-33D1-EB7B-F24D627E97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15172" y="9583836"/>
            <a:ext cx="2680855" cy="2680855"/>
          </a:xfrm>
          <a:prstGeom prst="rect">
            <a:avLst/>
          </a:prstGeom>
        </p:spPr>
      </p:pic>
      <p:sp>
        <p:nvSpPr>
          <p:cNvPr id="9" name="!!distancenminus1">
            <a:extLst>
              <a:ext uri="{FF2B5EF4-FFF2-40B4-BE49-F238E27FC236}">
                <a16:creationId xmlns:a16="http://schemas.microsoft.com/office/drawing/2014/main" id="{1A097996-27D9-7A96-0754-1B24F7CD65FE}"/>
              </a:ext>
            </a:extLst>
          </p:cNvPr>
          <p:cNvSpPr/>
          <p:nvPr/>
        </p:nvSpPr>
        <p:spPr>
          <a:xfrm>
            <a:off x="5381868" y="12307644"/>
            <a:ext cx="1949950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9600" dirty="0">
                <a:solidFill>
                  <a:schemeClr val="tx1"/>
                </a:solidFill>
                <a:latin typeface="Bradley Hand" pitchFamily="2" charset="77"/>
              </a:rPr>
              <a:t>70</a:t>
            </a:r>
            <a:endParaRPr lang="en-IN" sz="9600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10" name="!!box10">
            <a:extLst>
              <a:ext uri="{FF2B5EF4-FFF2-40B4-BE49-F238E27FC236}">
                <a16:creationId xmlns:a16="http://schemas.microsoft.com/office/drawing/2014/main" id="{843E2AC1-161F-2AE4-B4F5-A85D87D6A9C3}"/>
              </a:ext>
            </a:extLst>
          </p:cNvPr>
          <p:cNvSpPr txBox="1"/>
          <p:nvPr/>
        </p:nvSpPr>
        <p:spPr>
          <a:xfrm>
            <a:off x="18646633" y="10320399"/>
            <a:ext cx="5737367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00B050"/>
                </a:solidFill>
                <a:latin typeface="Bradley Hand" pitchFamily="2" charset="77"/>
              </a:rPr>
              <a:t>Possibility (2)</a:t>
            </a:r>
            <a:endParaRPr lang="en-US" sz="6600" i="1" dirty="0">
              <a:solidFill>
                <a:srgbClr val="00B050"/>
              </a:solidFill>
              <a:latin typeface="Cambria Math" panose="02040503050406030204" pitchFamily="18" charset="0"/>
            </a:endParaRPr>
          </a:p>
        </p:txBody>
      </p:sp>
      <p:pic>
        <p:nvPicPr>
          <p:cNvPr id="8" name="Graphic 7" descr="Run outline">
            <a:extLst>
              <a:ext uri="{FF2B5EF4-FFF2-40B4-BE49-F238E27FC236}">
                <a16:creationId xmlns:a16="http://schemas.microsoft.com/office/drawing/2014/main" id="{E9C274AD-CB89-542B-BB0C-0F7FAB6E5A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598420" y="9637488"/>
            <a:ext cx="2680855" cy="2680855"/>
          </a:xfrm>
          <a:prstGeom prst="rect">
            <a:avLst/>
          </a:prstGeom>
        </p:spPr>
      </p:pic>
      <p:sp>
        <p:nvSpPr>
          <p:cNvPr id="11" name="!!box8">
            <a:extLst>
              <a:ext uri="{FF2B5EF4-FFF2-40B4-BE49-F238E27FC236}">
                <a16:creationId xmlns:a16="http://schemas.microsoft.com/office/drawing/2014/main" id="{AC16E19F-4C4C-155E-7A09-63B5630418C7}"/>
              </a:ext>
            </a:extLst>
          </p:cNvPr>
          <p:cNvSpPr/>
          <p:nvPr/>
        </p:nvSpPr>
        <p:spPr>
          <a:xfrm>
            <a:off x="13446502" y="8129408"/>
            <a:ext cx="3454496" cy="1322229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8000" dirty="0">
                <a:solidFill>
                  <a:schemeClr val="tx1"/>
                </a:solidFill>
                <a:latin typeface="Bradley Hand" pitchFamily="2" charset="77"/>
              </a:rPr>
              <a:t>Day n</a:t>
            </a:r>
            <a:endParaRPr lang="en-IN" sz="8000" dirty="0">
              <a:solidFill>
                <a:schemeClr val="tx1"/>
              </a:solidFill>
              <a:latin typeface="Bradley Hand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!!box10">
                <a:extLst>
                  <a:ext uri="{FF2B5EF4-FFF2-40B4-BE49-F238E27FC236}">
                    <a16:creationId xmlns:a16="http://schemas.microsoft.com/office/drawing/2014/main" id="{0036A209-08CB-83A8-447E-BC57557E3722}"/>
                  </a:ext>
                </a:extLst>
              </p:cNvPr>
              <p:cNvSpPr txBox="1"/>
              <p:nvPr/>
            </p:nvSpPr>
            <p:spPr>
              <a:xfrm>
                <a:off x="15998570" y="10495832"/>
                <a:ext cx="1804853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𝑔</m:t>
                      </m:r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=3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2" name="!!box10">
                <a:extLst>
                  <a:ext uri="{FF2B5EF4-FFF2-40B4-BE49-F238E27FC236}">
                    <a16:creationId xmlns:a16="http://schemas.microsoft.com/office/drawing/2014/main" id="{0036A209-08CB-83A8-447E-BC57557E37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8570" y="10495832"/>
                <a:ext cx="1804853" cy="767390"/>
              </a:xfrm>
              <a:prstGeom prst="rect">
                <a:avLst/>
              </a:prstGeom>
              <a:blipFill>
                <a:blip r:embed="rId2"/>
                <a:stretch>
                  <a:fillRect l="-3472" r="-2778" b="-1774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!!box9">
            <a:extLst>
              <a:ext uri="{FF2B5EF4-FFF2-40B4-BE49-F238E27FC236}">
                <a16:creationId xmlns:a16="http://schemas.microsoft.com/office/drawing/2014/main" id="{0D0D01C2-1556-C0CE-4403-549CEB1D5F83}"/>
              </a:ext>
            </a:extLst>
          </p:cNvPr>
          <p:cNvSpPr/>
          <p:nvPr/>
        </p:nvSpPr>
        <p:spPr>
          <a:xfrm>
            <a:off x="13767111" y="12318343"/>
            <a:ext cx="1949950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9600" dirty="0">
                <a:solidFill>
                  <a:schemeClr val="tx1"/>
                </a:solidFill>
                <a:latin typeface="Bradley Hand" pitchFamily="2" charset="77"/>
              </a:rPr>
              <a:t>70</a:t>
            </a:r>
            <a:endParaRPr lang="en-IN" sz="9600" dirty="0">
              <a:solidFill>
                <a:schemeClr val="tx1"/>
              </a:solidFill>
              <a:latin typeface="Bradley Hand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Pentagon 13">
                <a:extLst>
                  <a:ext uri="{FF2B5EF4-FFF2-40B4-BE49-F238E27FC236}">
                    <a16:creationId xmlns:a16="http://schemas.microsoft.com/office/drawing/2014/main" id="{D2550F67-AC7A-205F-274D-7157814B8225}"/>
                  </a:ext>
                </a:extLst>
              </p:cNvPr>
              <p:cNvSpPr/>
              <p:nvPr/>
            </p:nvSpPr>
            <p:spPr>
              <a:xfrm>
                <a:off x="9558315" y="10879526"/>
                <a:ext cx="3888187" cy="1129668"/>
              </a:xfrm>
              <a:prstGeom prst="homePlate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rPr>
                  <a:t>Did not run on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  <m:sup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𝑡h</m:t>
                        </m:r>
                      </m:sup>
                    </m:sSup>
                  </m:oMath>
                </a14:m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rPr>
                  <a:t> day</a:t>
                </a:r>
              </a:p>
            </p:txBody>
          </p:sp>
        </mc:Choice>
        <mc:Fallback xmlns="">
          <p:sp>
            <p:nvSpPr>
              <p:cNvPr id="14" name="Pentagon 13">
                <a:extLst>
                  <a:ext uri="{FF2B5EF4-FFF2-40B4-BE49-F238E27FC236}">
                    <a16:creationId xmlns:a16="http://schemas.microsoft.com/office/drawing/2014/main" id="{D2550F67-AC7A-205F-274D-7157814B82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8315" y="10879526"/>
                <a:ext cx="3888187" cy="1129668"/>
              </a:xfrm>
              <a:prstGeom prst="homePlate">
                <a:avLst/>
              </a:prstGeom>
              <a:blipFill>
                <a:blip r:embed="rId6"/>
                <a:stretch>
                  <a:fillRect l="-3257" t="-4444" b="-1444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54494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!!box15">
                <a:extLst>
                  <a:ext uri="{FF2B5EF4-FFF2-40B4-BE49-F238E27FC236}">
                    <a16:creationId xmlns:a16="http://schemas.microsoft.com/office/drawing/2014/main" id="{133260C9-9952-E3CA-3DB8-6B9E189DCEB6}"/>
                  </a:ext>
                </a:extLst>
              </p:cNvPr>
              <p:cNvSpPr txBox="1"/>
              <p:nvPr/>
            </p:nvSpPr>
            <p:spPr>
              <a:xfrm>
                <a:off x="674451" y="388662"/>
                <a:ext cx="23035098" cy="1025921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Think about the n-</a:t>
                </a:r>
                <a:r>
                  <a:rPr lang="en-US" sz="6000" dirty="0" err="1">
                    <a:solidFill>
                      <a:schemeClr val="tx1"/>
                    </a:solidFill>
                    <a:latin typeface="Bradley Hand" pitchFamily="2" charset="77"/>
                  </a:rPr>
                  <a:t>th</a:t>
                </a: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 day</a:t>
                </a: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 be the ending energy</a:t>
                </a: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There are g+1 possible values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6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, then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			you ran on the n-</a:t>
                </a:r>
                <a:r>
                  <a:rPr lang="en-US" sz="6000" dirty="0" err="1">
                    <a:solidFill>
                      <a:schemeClr val="tx1"/>
                    </a:solidFill>
                    <a:latin typeface="Bradley Hand" pitchFamily="2" charset="77"/>
                  </a:rPr>
                  <a:t>th</a:t>
                </a: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 day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 </m:t>
                    </m:r>
                  </m:oMath>
                </a14:m>
                <a:endParaRPr lang="en-US" sz="6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marL="857250" lvl="1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6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6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, then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		    you ran on the n-</a:t>
                </a:r>
                <a:r>
                  <a:rPr lang="en-US" sz="6000" dirty="0" err="1">
                    <a:solidFill>
                      <a:schemeClr val="tx1"/>
                    </a:solidFill>
                    <a:latin typeface="Bradley Hand" pitchFamily="2" charset="77"/>
                  </a:rPr>
                  <a:t>th</a:t>
                </a: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 day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6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6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6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		    or you did not run on the n-</a:t>
                </a:r>
                <a:r>
                  <a:rPr lang="en-US" sz="6000" dirty="0" err="1">
                    <a:solidFill>
                      <a:schemeClr val="tx1"/>
                    </a:solidFill>
                    <a:latin typeface="Bradley Hand" pitchFamily="2" charset="77"/>
                  </a:rPr>
                  <a:t>th</a:t>
                </a: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 day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6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6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6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marL="857250" lvl="1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6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, then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		    you did not run on the n-</a:t>
                </a:r>
                <a:r>
                  <a:rPr lang="en-US" sz="6000" dirty="0" err="1">
                    <a:solidFill>
                      <a:schemeClr val="tx1"/>
                    </a:solidFill>
                    <a:latin typeface="Bradley Hand" pitchFamily="2" charset="77"/>
                  </a:rPr>
                  <a:t>th</a:t>
                </a: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 day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6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60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			</a:t>
                </a: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or</a:t>
                </a:r>
                <a:r>
                  <a:rPr lang="en-US" sz="60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you did not run on the n-</a:t>
                </a:r>
                <a:r>
                  <a:rPr lang="en-US" sz="6000" dirty="0" err="1">
                    <a:solidFill>
                      <a:schemeClr val="tx1"/>
                    </a:solidFill>
                    <a:latin typeface="Bradley Hand" pitchFamily="2" charset="77"/>
                  </a:rPr>
                  <a:t>th</a:t>
                </a: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 day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6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US" sz="60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!!box10">
                <a:extLst>
                  <a:ext uri="{FF2B5EF4-FFF2-40B4-BE49-F238E27FC236}">
                    <a16:creationId xmlns:a16="http://schemas.microsoft.com/office/drawing/2014/main" id="{133260C9-9952-E3CA-3DB8-6B9E189DCE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51" y="388662"/>
                <a:ext cx="23035098" cy="10259219"/>
              </a:xfrm>
              <a:prstGeom prst="rect">
                <a:avLst/>
              </a:prstGeom>
              <a:blipFill>
                <a:blip r:embed="rId2"/>
                <a:stretch>
                  <a:fillRect l="-1654" t="-1731" b="-370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box1">
                <a:extLst>
                  <a:ext uri="{FF2B5EF4-FFF2-40B4-BE49-F238E27FC236}">
                    <a16:creationId xmlns:a16="http://schemas.microsoft.com/office/drawing/2014/main" id="{6F5EAD9E-B9DB-7333-0762-23D23471D42C}"/>
                  </a:ext>
                </a:extLst>
              </p:cNvPr>
              <p:cNvSpPr txBox="1"/>
              <p:nvPr/>
            </p:nvSpPr>
            <p:spPr>
              <a:xfrm>
                <a:off x="674451" y="10829014"/>
                <a:ext cx="23035098" cy="194925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finddistance(</a:t>
                </a:r>
                <a:r>
                  <a:rPr lang="en-US" sz="6000" dirty="0" err="1">
                    <a:solidFill>
                      <a:schemeClr val="tx1"/>
                    </a:solidFill>
                    <a:latin typeface="Bradley Hand" pitchFamily="2" charset="77"/>
                  </a:rPr>
                  <a:t>i</a:t>
                </a: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): returns the maximum distance you can run till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							 </a:t>
                </a:r>
                <a:r>
                  <a:rPr lang="en-US" sz="6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 day with an ending energy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6000" dirty="0">
                  <a:solidFill>
                    <a:schemeClr val="tx1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3" name="!!box1">
                <a:extLst>
                  <a:ext uri="{FF2B5EF4-FFF2-40B4-BE49-F238E27FC236}">
                    <a16:creationId xmlns:a16="http://schemas.microsoft.com/office/drawing/2014/main" id="{6F5EAD9E-B9DB-7333-0762-23D23471D4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51" y="10829014"/>
                <a:ext cx="23035098" cy="1949252"/>
              </a:xfrm>
              <a:prstGeom prst="rect">
                <a:avLst/>
              </a:prstGeom>
              <a:blipFill>
                <a:blip r:embed="rId3"/>
                <a:stretch>
                  <a:fillRect l="-1819" t="-7742" r="-662" b="-2129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47342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0B8AEA4F-14D5-F084-FB96-3716E61D3919}"/>
                  </a:ext>
                </a:extLst>
              </p:cNvPr>
              <p:cNvSpPr/>
              <p:nvPr/>
            </p:nvSpPr>
            <p:spPr>
              <a:xfrm>
                <a:off x="373699" y="96217"/>
                <a:ext cx="12370483" cy="115549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finddistance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0B8AEA4F-14D5-F084-FB96-3716E61D39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699" y="96217"/>
                <a:ext cx="12370483" cy="1155493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box15">
                <a:extLst>
                  <a:ext uri="{FF2B5EF4-FFF2-40B4-BE49-F238E27FC236}">
                    <a16:creationId xmlns:a16="http://schemas.microsoft.com/office/drawing/2014/main" id="{227E6C4D-53E4-0312-DA56-C4DA2D04DDD0}"/>
                  </a:ext>
                </a:extLst>
              </p:cNvPr>
              <p:cNvSpPr txBox="1"/>
              <p:nvPr/>
            </p:nvSpPr>
            <p:spPr>
              <a:xfrm>
                <a:off x="13460819" y="542551"/>
                <a:ext cx="10248730" cy="995144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Think about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</a:t>
                </a: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be the ending energy</a:t>
                </a: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There are g+1 possible values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4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, then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    you ran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 and  				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 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marL="857250" lvl="1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, then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    you ran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 and   					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    or you did not run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	   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marL="857250" lvl="1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, then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    you did not run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                    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40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		    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or</a:t>
                </a:r>
                <a:r>
                  <a:rPr lang="en-US" sz="40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you did not run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                     day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US" sz="40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!!box15">
                <a:extLst>
                  <a:ext uri="{FF2B5EF4-FFF2-40B4-BE49-F238E27FC236}">
                    <a16:creationId xmlns:a16="http://schemas.microsoft.com/office/drawing/2014/main" id="{227E6C4D-53E4-0312-DA56-C4DA2D04DD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0819" y="542551"/>
                <a:ext cx="10248730" cy="9951442"/>
              </a:xfrm>
              <a:prstGeom prst="rect">
                <a:avLst/>
              </a:prstGeom>
              <a:blipFill>
                <a:blip r:embed="rId3"/>
                <a:stretch>
                  <a:fillRect l="-2228" t="-764" b="-216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7318E5C-FFB6-8B7E-0EA9-C0EAA3440AEE}"/>
              </a:ext>
            </a:extLst>
          </p:cNvPr>
          <p:cNvSpPr/>
          <p:nvPr/>
        </p:nvSpPr>
        <p:spPr>
          <a:xfrm>
            <a:off x="14331820" y="2519265"/>
            <a:ext cx="9377729" cy="702742"/>
          </a:xfrm>
          <a:prstGeom prst="roundRect">
            <a:avLst/>
          </a:prstGeom>
          <a:solidFill>
            <a:schemeClr val="accent2">
              <a:alpha val="20000"/>
            </a:schemeClr>
          </a:solidFill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!!box1">
                <a:extLst>
                  <a:ext uri="{FF2B5EF4-FFF2-40B4-BE49-F238E27FC236}">
                    <a16:creationId xmlns:a16="http://schemas.microsoft.com/office/drawing/2014/main" id="{20975ACE-9566-93EB-41C5-DC443DED8877}"/>
                  </a:ext>
                </a:extLst>
              </p:cNvPr>
              <p:cNvSpPr txBox="1"/>
              <p:nvPr/>
            </p:nvSpPr>
            <p:spPr>
              <a:xfrm>
                <a:off x="674451" y="11766748"/>
                <a:ext cx="23035098" cy="194925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finddistance(</a:t>
                </a:r>
                <a:r>
                  <a:rPr lang="en-US" sz="6000" dirty="0" err="1">
                    <a:solidFill>
                      <a:schemeClr val="tx1"/>
                    </a:solidFill>
                    <a:latin typeface="Bradley Hand" pitchFamily="2" charset="77"/>
                  </a:rPr>
                  <a:t>i</a:t>
                </a: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): returns the maximum distance you can run till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							 </a:t>
                </a:r>
                <a:r>
                  <a:rPr lang="en-US" sz="6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 day with an ending energy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6000" dirty="0">
                  <a:solidFill>
                    <a:schemeClr val="tx1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7" name="!!box1">
                <a:extLst>
                  <a:ext uri="{FF2B5EF4-FFF2-40B4-BE49-F238E27FC236}">
                    <a16:creationId xmlns:a16="http://schemas.microsoft.com/office/drawing/2014/main" id="{20975ACE-9566-93EB-41C5-DC443DED88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51" y="11766748"/>
                <a:ext cx="23035098" cy="1949252"/>
              </a:xfrm>
              <a:prstGeom prst="rect">
                <a:avLst/>
              </a:prstGeom>
              <a:blipFill>
                <a:blip r:embed="rId4"/>
                <a:stretch>
                  <a:fillRect l="-1819" t="-7792" r="-662" b="-2207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18050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Run outline">
            <a:extLst>
              <a:ext uri="{FF2B5EF4-FFF2-40B4-BE49-F238E27FC236}">
                <a16:creationId xmlns:a16="http://schemas.microsoft.com/office/drawing/2014/main" id="{DBA079D0-C795-90C5-B797-44F641AF8D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2829" y="5517572"/>
            <a:ext cx="2680855" cy="2680855"/>
          </a:xfrm>
          <a:prstGeom prst="rect">
            <a:avLst/>
          </a:prstGeom>
        </p:spPr>
      </p:pic>
      <p:sp>
        <p:nvSpPr>
          <p:cNvPr id="5" name="!!box9">
            <a:extLst>
              <a:ext uri="{FF2B5EF4-FFF2-40B4-BE49-F238E27FC236}">
                <a16:creationId xmlns:a16="http://schemas.microsoft.com/office/drawing/2014/main" id="{29E88763-7A44-EC6A-883E-89C88034B21B}"/>
              </a:ext>
            </a:extLst>
          </p:cNvPr>
          <p:cNvSpPr/>
          <p:nvPr/>
        </p:nvSpPr>
        <p:spPr>
          <a:xfrm>
            <a:off x="1357455" y="8519499"/>
            <a:ext cx="1616278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9600" dirty="0">
                <a:solidFill>
                  <a:schemeClr val="tx1"/>
                </a:solidFill>
                <a:latin typeface="Bradley Hand" pitchFamily="2" charset="77"/>
              </a:rPr>
              <a:t>0</a:t>
            </a:r>
            <a:endParaRPr lang="en-IN" sz="9600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6" name="!!box8">
            <a:extLst>
              <a:ext uri="{FF2B5EF4-FFF2-40B4-BE49-F238E27FC236}">
                <a16:creationId xmlns:a16="http://schemas.microsoft.com/office/drawing/2014/main" id="{0AE2D2F9-7616-CE53-0089-A246EAFE20CF}"/>
              </a:ext>
            </a:extLst>
          </p:cNvPr>
          <p:cNvSpPr/>
          <p:nvPr/>
        </p:nvSpPr>
        <p:spPr>
          <a:xfrm>
            <a:off x="20050773" y="247746"/>
            <a:ext cx="2069924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Bradley Hand" pitchFamily="2" charset="77"/>
              </a:rPr>
              <a:t>Day 1</a:t>
            </a:r>
            <a:endParaRPr lang="en-IN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7" name="!!box7">
            <a:extLst>
              <a:ext uri="{FF2B5EF4-FFF2-40B4-BE49-F238E27FC236}">
                <a16:creationId xmlns:a16="http://schemas.microsoft.com/office/drawing/2014/main" id="{D3791067-50ED-BCE7-C8E7-042031F3F6F6}"/>
              </a:ext>
            </a:extLst>
          </p:cNvPr>
          <p:cNvSpPr/>
          <p:nvPr/>
        </p:nvSpPr>
        <p:spPr>
          <a:xfrm>
            <a:off x="20050773" y="1359653"/>
            <a:ext cx="2069924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Bradley Hand" pitchFamily="2" charset="77"/>
              </a:rPr>
              <a:t>Day 2</a:t>
            </a:r>
            <a:endParaRPr lang="en-IN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8" name="!!box6">
            <a:extLst>
              <a:ext uri="{FF2B5EF4-FFF2-40B4-BE49-F238E27FC236}">
                <a16:creationId xmlns:a16="http://schemas.microsoft.com/office/drawing/2014/main" id="{2CF6BFF8-F813-A8AD-BF3F-E1F703E55C73}"/>
              </a:ext>
            </a:extLst>
          </p:cNvPr>
          <p:cNvSpPr/>
          <p:nvPr/>
        </p:nvSpPr>
        <p:spPr>
          <a:xfrm>
            <a:off x="20050773" y="2471560"/>
            <a:ext cx="2069924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Bradley Hand" pitchFamily="2" charset="77"/>
              </a:rPr>
              <a:t>Day 3</a:t>
            </a:r>
            <a:endParaRPr lang="en-IN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9" name="!!box5">
            <a:extLst>
              <a:ext uri="{FF2B5EF4-FFF2-40B4-BE49-F238E27FC236}">
                <a16:creationId xmlns:a16="http://schemas.microsoft.com/office/drawing/2014/main" id="{34B65428-0485-B94C-55F4-1435A14B8A4A}"/>
              </a:ext>
            </a:extLst>
          </p:cNvPr>
          <p:cNvSpPr/>
          <p:nvPr/>
        </p:nvSpPr>
        <p:spPr>
          <a:xfrm>
            <a:off x="20050773" y="3583467"/>
            <a:ext cx="2069924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Bradley Hand" pitchFamily="2" charset="77"/>
              </a:rPr>
              <a:t>Day 4</a:t>
            </a:r>
            <a:endParaRPr lang="en-IN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11" name="!!box4">
            <a:extLst>
              <a:ext uri="{FF2B5EF4-FFF2-40B4-BE49-F238E27FC236}">
                <a16:creationId xmlns:a16="http://schemas.microsoft.com/office/drawing/2014/main" id="{2540A86C-4BD4-4BCF-2306-B6EF86123626}"/>
              </a:ext>
            </a:extLst>
          </p:cNvPr>
          <p:cNvSpPr/>
          <p:nvPr/>
        </p:nvSpPr>
        <p:spPr>
          <a:xfrm>
            <a:off x="22443777" y="247745"/>
            <a:ext cx="1616278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Bradley Hand" pitchFamily="2" charset="77"/>
              </a:rPr>
              <a:t>30</a:t>
            </a:r>
            <a:endParaRPr lang="en-IN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12" name="!!box3">
            <a:extLst>
              <a:ext uri="{FF2B5EF4-FFF2-40B4-BE49-F238E27FC236}">
                <a16:creationId xmlns:a16="http://schemas.microsoft.com/office/drawing/2014/main" id="{69496CF1-CF4F-F0E0-8DB3-7D4C487D3F57}"/>
              </a:ext>
            </a:extLst>
          </p:cNvPr>
          <p:cNvSpPr/>
          <p:nvPr/>
        </p:nvSpPr>
        <p:spPr>
          <a:xfrm>
            <a:off x="22443777" y="1359652"/>
            <a:ext cx="1616278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Bradley Hand" pitchFamily="2" charset="77"/>
              </a:rPr>
              <a:t>40</a:t>
            </a:r>
            <a:endParaRPr lang="en-IN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13" name="!!box2">
            <a:extLst>
              <a:ext uri="{FF2B5EF4-FFF2-40B4-BE49-F238E27FC236}">
                <a16:creationId xmlns:a16="http://schemas.microsoft.com/office/drawing/2014/main" id="{F21D7098-720A-F8E1-4F53-253C320E9D82}"/>
              </a:ext>
            </a:extLst>
          </p:cNvPr>
          <p:cNvSpPr/>
          <p:nvPr/>
        </p:nvSpPr>
        <p:spPr>
          <a:xfrm>
            <a:off x="22443777" y="2471559"/>
            <a:ext cx="1616278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Bradley Hand" pitchFamily="2" charset="77"/>
              </a:rPr>
              <a:t>50</a:t>
            </a:r>
            <a:endParaRPr lang="en-IN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14" name="!!box1">
            <a:extLst>
              <a:ext uri="{FF2B5EF4-FFF2-40B4-BE49-F238E27FC236}">
                <a16:creationId xmlns:a16="http://schemas.microsoft.com/office/drawing/2014/main" id="{3A47FE2C-ADF4-F526-315C-513BBA86AC88}"/>
              </a:ext>
            </a:extLst>
          </p:cNvPr>
          <p:cNvSpPr/>
          <p:nvPr/>
        </p:nvSpPr>
        <p:spPr>
          <a:xfrm>
            <a:off x="22443777" y="3583466"/>
            <a:ext cx="1616278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Bradley Hand" pitchFamily="2" charset="77"/>
              </a:rPr>
              <a:t>20</a:t>
            </a:r>
            <a:endParaRPr lang="en-IN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2" name="!!box8">
            <a:extLst>
              <a:ext uri="{FF2B5EF4-FFF2-40B4-BE49-F238E27FC236}">
                <a16:creationId xmlns:a16="http://schemas.microsoft.com/office/drawing/2014/main" id="{1811C89A-357B-1755-5518-BF654FA30319}"/>
              </a:ext>
            </a:extLst>
          </p:cNvPr>
          <p:cNvSpPr/>
          <p:nvPr/>
        </p:nvSpPr>
        <p:spPr>
          <a:xfrm>
            <a:off x="9522202" y="2471558"/>
            <a:ext cx="3454496" cy="1322229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8000" dirty="0">
                <a:solidFill>
                  <a:schemeClr val="tx1"/>
                </a:solidFill>
                <a:latin typeface="Bradley Hand" pitchFamily="2" charset="77"/>
              </a:rPr>
              <a:t>Day 0</a:t>
            </a:r>
            <a:endParaRPr lang="en-IN" sz="8000" dirty="0">
              <a:solidFill>
                <a:schemeClr val="tx1"/>
              </a:solidFill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454669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0B8AEA4F-14D5-F084-FB96-3716E61D3919}"/>
                  </a:ext>
                </a:extLst>
              </p:cNvPr>
              <p:cNvSpPr/>
              <p:nvPr/>
            </p:nvSpPr>
            <p:spPr>
              <a:xfrm>
                <a:off x="373699" y="96217"/>
                <a:ext cx="12370483" cy="115549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finddistance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𝑑𝑎𝑦𝑠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lang="en-US" sz="3200" i="1" dirty="0" err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+ __________________________________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0B8AEA4F-14D5-F084-FB96-3716E61D39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699" y="96217"/>
                <a:ext cx="12370483" cy="1155493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7318E5C-FFB6-8B7E-0EA9-C0EAA3440AEE}"/>
              </a:ext>
            </a:extLst>
          </p:cNvPr>
          <p:cNvSpPr/>
          <p:nvPr/>
        </p:nvSpPr>
        <p:spPr>
          <a:xfrm>
            <a:off x="14163870" y="3060440"/>
            <a:ext cx="9545680" cy="1268964"/>
          </a:xfrm>
          <a:prstGeom prst="roundRect">
            <a:avLst/>
          </a:prstGeom>
          <a:solidFill>
            <a:schemeClr val="accent2">
              <a:alpha val="20000"/>
            </a:schemeClr>
          </a:solidFill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box15">
                <a:extLst>
                  <a:ext uri="{FF2B5EF4-FFF2-40B4-BE49-F238E27FC236}">
                    <a16:creationId xmlns:a16="http://schemas.microsoft.com/office/drawing/2014/main" id="{DF6DB90A-1FCE-C791-5D4E-7CEABF64D228}"/>
                  </a:ext>
                </a:extLst>
              </p:cNvPr>
              <p:cNvSpPr txBox="1"/>
              <p:nvPr/>
            </p:nvSpPr>
            <p:spPr>
              <a:xfrm>
                <a:off x="13460819" y="542551"/>
                <a:ext cx="10248730" cy="995144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Think about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</a:t>
                </a: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be the ending energy</a:t>
                </a: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There are g+1 possible values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4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, then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    you ran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 and  				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 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marL="857250" lvl="1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, then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    you ran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 and   					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    or you did not run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	   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marL="857250" lvl="1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, then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    you did not run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                    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40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		    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or</a:t>
                </a:r>
                <a:r>
                  <a:rPr lang="en-US" sz="40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you did not run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                     day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US" sz="40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!!box10">
                <a:extLst>
                  <a:ext uri="{FF2B5EF4-FFF2-40B4-BE49-F238E27FC236}">
                    <a16:creationId xmlns:a16="http://schemas.microsoft.com/office/drawing/2014/main" id="{DF6DB90A-1FCE-C791-5D4E-7CEABF64D2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0819" y="542551"/>
                <a:ext cx="10248730" cy="9951442"/>
              </a:xfrm>
              <a:prstGeom prst="rect">
                <a:avLst/>
              </a:prstGeom>
              <a:blipFill>
                <a:blip r:embed="rId3"/>
                <a:stretch>
                  <a:fillRect l="-2228" t="-764" b="-216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box1">
                <a:extLst>
                  <a:ext uri="{FF2B5EF4-FFF2-40B4-BE49-F238E27FC236}">
                    <a16:creationId xmlns:a16="http://schemas.microsoft.com/office/drawing/2014/main" id="{D4A627D0-8448-919A-4953-9503DD54FAF0}"/>
                  </a:ext>
                </a:extLst>
              </p:cNvPr>
              <p:cNvSpPr txBox="1"/>
              <p:nvPr/>
            </p:nvSpPr>
            <p:spPr>
              <a:xfrm>
                <a:off x="674451" y="11766748"/>
                <a:ext cx="23035098" cy="194925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finddistance(</a:t>
                </a:r>
                <a:r>
                  <a:rPr lang="en-US" sz="6000" dirty="0" err="1">
                    <a:solidFill>
                      <a:schemeClr val="tx1"/>
                    </a:solidFill>
                    <a:latin typeface="Bradley Hand" pitchFamily="2" charset="77"/>
                  </a:rPr>
                  <a:t>i</a:t>
                </a: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): returns the maximum distance you can run till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							 </a:t>
                </a:r>
                <a:r>
                  <a:rPr lang="en-US" sz="6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 day with an ending energy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6000" dirty="0">
                  <a:solidFill>
                    <a:schemeClr val="tx1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3" name="!!box1">
                <a:extLst>
                  <a:ext uri="{FF2B5EF4-FFF2-40B4-BE49-F238E27FC236}">
                    <a16:creationId xmlns:a16="http://schemas.microsoft.com/office/drawing/2014/main" id="{D4A627D0-8448-919A-4953-9503DD54FA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51" y="11766748"/>
                <a:ext cx="23035098" cy="1949252"/>
              </a:xfrm>
              <a:prstGeom prst="rect">
                <a:avLst/>
              </a:prstGeom>
              <a:blipFill>
                <a:blip r:embed="rId4"/>
                <a:stretch>
                  <a:fillRect l="-1819" t="-7792" r="-662" b="-2207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70649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0B8AEA4F-14D5-F084-FB96-3716E61D3919}"/>
                  </a:ext>
                </a:extLst>
              </p:cNvPr>
              <p:cNvSpPr/>
              <p:nvPr/>
            </p:nvSpPr>
            <p:spPr>
              <a:xfrm>
                <a:off x="373699" y="96217"/>
                <a:ext cx="12370483" cy="115549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finddistance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𝑑𝑎𝑦𝑠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lang="en-US" sz="3200" i="1" dirty="0" err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+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finddistance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0B8AEA4F-14D5-F084-FB96-3716E61D39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699" y="96217"/>
                <a:ext cx="12370483" cy="1155493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7318E5C-FFB6-8B7E-0EA9-C0EAA3440AEE}"/>
              </a:ext>
            </a:extLst>
          </p:cNvPr>
          <p:cNvSpPr/>
          <p:nvPr/>
        </p:nvSpPr>
        <p:spPr>
          <a:xfrm>
            <a:off x="14163870" y="3060440"/>
            <a:ext cx="9545680" cy="1268964"/>
          </a:xfrm>
          <a:prstGeom prst="roundRect">
            <a:avLst/>
          </a:prstGeom>
          <a:solidFill>
            <a:schemeClr val="accent2">
              <a:alpha val="20000"/>
            </a:schemeClr>
          </a:solidFill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box15">
                <a:extLst>
                  <a:ext uri="{FF2B5EF4-FFF2-40B4-BE49-F238E27FC236}">
                    <a16:creationId xmlns:a16="http://schemas.microsoft.com/office/drawing/2014/main" id="{DF6DB90A-1FCE-C791-5D4E-7CEABF64D228}"/>
                  </a:ext>
                </a:extLst>
              </p:cNvPr>
              <p:cNvSpPr txBox="1"/>
              <p:nvPr/>
            </p:nvSpPr>
            <p:spPr>
              <a:xfrm>
                <a:off x="13460819" y="542551"/>
                <a:ext cx="10248730" cy="995144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Think about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</a:t>
                </a: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be the ending energy</a:t>
                </a: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There are g+1 possible values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4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, then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    you ran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 and  				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 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marL="857250" lvl="1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, then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    you ran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 and   					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    or you did not run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	   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marL="857250" lvl="1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, then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    you did not run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                    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40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		    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or</a:t>
                </a:r>
                <a:r>
                  <a:rPr lang="en-US" sz="40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you did not run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                     day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US" sz="40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!!box10">
                <a:extLst>
                  <a:ext uri="{FF2B5EF4-FFF2-40B4-BE49-F238E27FC236}">
                    <a16:creationId xmlns:a16="http://schemas.microsoft.com/office/drawing/2014/main" id="{DF6DB90A-1FCE-C791-5D4E-7CEABF64D2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0819" y="542551"/>
                <a:ext cx="10248730" cy="9951442"/>
              </a:xfrm>
              <a:prstGeom prst="rect">
                <a:avLst/>
              </a:prstGeom>
              <a:blipFill>
                <a:blip r:embed="rId3"/>
                <a:stretch>
                  <a:fillRect l="-2228" t="-764" b="-216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box1">
                <a:extLst>
                  <a:ext uri="{FF2B5EF4-FFF2-40B4-BE49-F238E27FC236}">
                    <a16:creationId xmlns:a16="http://schemas.microsoft.com/office/drawing/2014/main" id="{881C11A6-1E52-FC73-C82A-DFAB2AA90273}"/>
                  </a:ext>
                </a:extLst>
              </p:cNvPr>
              <p:cNvSpPr txBox="1"/>
              <p:nvPr/>
            </p:nvSpPr>
            <p:spPr>
              <a:xfrm>
                <a:off x="674451" y="11766748"/>
                <a:ext cx="23035098" cy="194925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finddistance(</a:t>
                </a:r>
                <a:r>
                  <a:rPr lang="en-US" sz="6000" dirty="0" err="1">
                    <a:solidFill>
                      <a:schemeClr val="tx1"/>
                    </a:solidFill>
                    <a:latin typeface="Bradley Hand" pitchFamily="2" charset="77"/>
                  </a:rPr>
                  <a:t>i</a:t>
                </a: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): returns the maximum distance you can run till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							 </a:t>
                </a:r>
                <a:r>
                  <a:rPr lang="en-US" sz="6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 day with an ending energy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6000" dirty="0">
                  <a:solidFill>
                    <a:schemeClr val="tx1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3" name="!!box1">
                <a:extLst>
                  <a:ext uri="{FF2B5EF4-FFF2-40B4-BE49-F238E27FC236}">
                    <a16:creationId xmlns:a16="http://schemas.microsoft.com/office/drawing/2014/main" id="{881C11A6-1E52-FC73-C82A-DFAB2AA902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51" y="11766748"/>
                <a:ext cx="23035098" cy="1949252"/>
              </a:xfrm>
              <a:prstGeom prst="rect">
                <a:avLst/>
              </a:prstGeom>
              <a:blipFill>
                <a:blip r:embed="rId4"/>
                <a:stretch>
                  <a:fillRect l="-1819" t="-7792" r="-662" b="-2207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99236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0B8AEA4F-14D5-F084-FB96-3716E61D3919}"/>
                  </a:ext>
                </a:extLst>
              </p:cNvPr>
              <p:cNvSpPr/>
              <p:nvPr/>
            </p:nvSpPr>
            <p:spPr>
              <a:xfrm>
                <a:off x="373699" y="96217"/>
                <a:ext cx="12370483" cy="115549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finddistance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𝑑𝑎𝑦𝑠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lang="en-US" sz="3200" i="1" dirty="0" err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+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finddistance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&lt; 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𝑔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0B8AEA4F-14D5-F084-FB96-3716E61D39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699" y="96217"/>
                <a:ext cx="12370483" cy="1155493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7318E5C-FFB6-8B7E-0EA9-C0EAA3440AEE}"/>
              </a:ext>
            </a:extLst>
          </p:cNvPr>
          <p:cNvSpPr/>
          <p:nvPr/>
        </p:nvSpPr>
        <p:spPr>
          <a:xfrm>
            <a:off x="14182531" y="4249308"/>
            <a:ext cx="9527018" cy="714578"/>
          </a:xfrm>
          <a:prstGeom prst="roundRect">
            <a:avLst/>
          </a:prstGeom>
          <a:solidFill>
            <a:schemeClr val="accent2">
              <a:alpha val="20000"/>
            </a:schemeClr>
          </a:solidFill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box15">
                <a:extLst>
                  <a:ext uri="{FF2B5EF4-FFF2-40B4-BE49-F238E27FC236}">
                    <a16:creationId xmlns:a16="http://schemas.microsoft.com/office/drawing/2014/main" id="{77F5838C-81A1-EF2B-A6A4-BDD9CAA3084C}"/>
                  </a:ext>
                </a:extLst>
              </p:cNvPr>
              <p:cNvSpPr txBox="1"/>
              <p:nvPr/>
            </p:nvSpPr>
            <p:spPr>
              <a:xfrm>
                <a:off x="13460819" y="542551"/>
                <a:ext cx="10248730" cy="995144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Think about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</a:t>
                </a: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be the ending energy</a:t>
                </a: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There are g+1 possible values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4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, then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    you ran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 and  				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 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marL="857250" lvl="1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, then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    you ran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 and   					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    or you did not run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	   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marL="857250" lvl="1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, then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    you did not run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                    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40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		    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or</a:t>
                </a:r>
                <a:r>
                  <a:rPr lang="en-US" sz="40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you did not run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                     day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US" sz="40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!!box10">
                <a:extLst>
                  <a:ext uri="{FF2B5EF4-FFF2-40B4-BE49-F238E27FC236}">
                    <a16:creationId xmlns:a16="http://schemas.microsoft.com/office/drawing/2014/main" id="{77F5838C-81A1-EF2B-A6A4-BDD9CAA308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0819" y="542551"/>
                <a:ext cx="10248730" cy="9951442"/>
              </a:xfrm>
              <a:prstGeom prst="rect">
                <a:avLst/>
              </a:prstGeom>
              <a:blipFill>
                <a:blip r:embed="rId3"/>
                <a:stretch>
                  <a:fillRect l="-2228" t="-764" b="-216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box1">
                <a:extLst>
                  <a:ext uri="{FF2B5EF4-FFF2-40B4-BE49-F238E27FC236}">
                    <a16:creationId xmlns:a16="http://schemas.microsoft.com/office/drawing/2014/main" id="{853E7878-A8A1-E9E5-4E7D-8E70D031412D}"/>
                  </a:ext>
                </a:extLst>
              </p:cNvPr>
              <p:cNvSpPr txBox="1"/>
              <p:nvPr/>
            </p:nvSpPr>
            <p:spPr>
              <a:xfrm>
                <a:off x="674451" y="11766748"/>
                <a:ext cx="23035098" cy="194925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finddistance(</a:t>
                </a:r>
                <a:r>
                  <a:rPr lang="en-US" sz="6000" dirty="0" err="1">
                    <a:solidFill>
                      <a:schemeClr val="tx1"/>
                    </a:solidFill>
                    <a:latin typeface="Bradley Hand" pitchFamily="2" charset="77"/>
                  </a:rPr>
                  <a:t>i</a:t>
                </a: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): returns the maximum distance you can run till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							 </a:t>
                </a:r>
                <a:r>
                  <a:rPr lang="en-US" sz="6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 day with an ending energy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6000" dirty="0">
                  <a:solidFill>
                    <a:schemeClr val="tx1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3" name="!!box1">
                <a:extLst>
                  <a:ext uri="{FF2B5EF4-FFF2-40B4-BE49-F238E27FC236}">
                    <a16:creationId xmlns:a16="http://schemas.microsoft.com/office/drawing/2014/main" id="{853E7878-A8A1-E9E5-4E7D-8E70D03141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51" y="11766748"/>
                <a:ext cx="23035098" cy="1949252"/>
              </a:xfrm>
              <a:prstGeom prst="rect">
                <a:avLst/>
              </a:prstGeom>
              <a:blipFill>
                <a:blip r:embed="rId4"/>
                <a:stretch>
                  <a:fillRect l="-1819" t="-7792" r="-662" b="-2207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22510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0B8AEA4F-14D5-F084-FB96-3716E61D3919}"/>
                  </a:ext>
                </a:extLst>
              </p:cNvPr>
              <p:cNvSpPr/>
              <p:nvPr/>
            </p:nvSpPr>
            <p:spPr>
              <a:xfrm>
                <a:off x="373699" y="96217"/>
                <a:ext cx="12370483" cy="115549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finddistance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𝑑𝑎𝑦𝑠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lang="en-US" sz="3200" i="1" dirty="0" err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+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finddistance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&lt; 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𝑔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max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{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	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𝑑𝑎𝑦𝑠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lang="en-US" sz="3200" i="1" dirty="0" err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+_______________________________________,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0B8AEA4F-14D5-F084-FB96-3716E61D39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699" y="96217"/>
                <a:ext cx="12370483" cy="1155493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7318E5C-FFB6-8B7E-0EA9-C0EAA3440AEE}"/>
              </a:ext>
            </a:extLst>
          </p:cNvPr>
          <p:cNvSpPr/>
          <p:nvPr/>
        </p:nvSpPr>
        <p:spPr>
          <a:xfrm>
            <a:off x="14145208" y="4977095"/>
            <a:ext cx="9564341" cy="1199769"/>
          </a:xfrm>
          <a:prstGeom prst="roundRect">
            <a:avLst/>
          </a:prstGeom>
          <a:solidFill>
            <a:schemeClr val="accent2">
              <a:alpha val="20000"/>
            </a:schemeClr>
          </a:solidFill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!!box15">
                <a:extLst>
                  <a:ext uri="{FF2B5EF4-FFF2-40B4-BE49-F238E27FC236}">
                    <a16:creationId xmlns:a16="http://schemas.microsoft.com/office/drawing/2014/main" id="{E6A09F51-292C-0757-D7CF-50270AE99B98}"/>
                  </a:ext>
                </a:extLst>
              </p:cNvPr>
              <p:cNvSpPr txBox="1"/>
              <p:nvPr/>
            </p:nvSpPr>
            <p:spPr>
              <a:xfrm>
                <a:off x="13460819" y="542551"/>
                <a:ext cx="10248730" cy="995144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Think about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</a:t>
                </a: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be the ending energy</a:t>
                </a: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There are g+1 possible values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4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, then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    you ran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 and  				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 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marL="857250" lvl="1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, then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    you ran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 and   					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    or you did not run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	   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marL="857250" lvl="1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, then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    you did not run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                    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40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		    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or</a:t>
                </a:r>
                <a:r>
                  <a:rPr lang="en-US" sz="40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you did not run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                     day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US" sz="40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!!box10">
                <a:extLst>
                  <a:ext uri="{FF2B5EF4-FFF2-40B4-BE49-F238E27FC236}">
                    <a16:creationId xmlns:a16="http://schemas.microsoft.com/office/drawing/2014/main" id="{E6A09F51-292C-0757-D7CF-50270AE99B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0819" y="542551"/>
                <a:ext cx="10248730" cy="9951442"/>
              </a:xfrm>
              <a:prstGeom prst="rect">
                <a:avLst/>
              </a:prstGeom>
              <a:blipFill>
                <a:blip r:embed="rId3"/>
                <a:stretch>
                  <a:fillRect l="-2228" t="-764" b="-216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box1">
                <a:extLst>
                  <a:ext uri="{FF2B5EF4-FFF2-40B4-BE49-F238E27FC236}">
                    <a16:creationId xmlns:a16="http://schemas.microsoft.com/office/drawing/2014/main" id="{85814AAB-A973-6545-04D2-1A2810CA53F1}"/>
                  </a:ext>
                </a:extLst>
              </p:cNvPr>
              <p:cNvSpPr txBox="1"/>
              <p:nvPr/>
            </p:nvSpPr>
            <p:spPr>
              <a:xfrm>
                <a:off x="674451" y="11766748"/>
                <a:ext cx="23035098" cy="194925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finddistance(</a:t>
                </a:r>
                <a:r>
                  <a:rPr lang="en-US" sz="6000" dirty="0" err="1">
                    <a:solidFill>
                      <a:schemeClr val="tx1"/>
                    </a:solidFill>
                    <a:latin typeface="Bradley Hand" pitchFamily="2" charset="77"/>
                  </a:rPr>
                  <a:t>i</a:t>
                </a: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): returns the maximum distance you can run till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							 </a:t>
                </a:r>
                <a:r>
                  <a:rPr lang="en-US" sz="6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 day with an ending energy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6000" dirty="0">
                  <a:solidFill>
                    <a:schemeClr val="tx1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3" name="!!box1">
                <a:extLst>
                  <a:ext uri="{FF2B5EF4-FFF2-40B4-BE49-F238E27FC236}">
                    <a16:creationId xmlns:a16="http://schemas.microsoft.com/office/drawing/2014/main" id="{85814AAB-A973-6545-04D2-1A2810CA53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51" y="11766748"/>
                <a:ext cx="23035098" cy="1949252"/>
              </a:xfrm>
              <a:prstGeom prst="rect">
                <a:avLst/>
              </a:prstGeom>
              <a:blipFill>
                <a:blip r:embed="rId4"/>
                <a:stretch>
                  <a:fillRect l="-1819" t="-7792" r="-662" b="-2207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45943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0B8AEA4F-14D5-F084-FB96-3716E61D3919}"/>
                  </a:ext>
                </a:extLst>
              </p:cNvPr>
              <p:cNvSpPr/>
              <p:nvPr/>
            </p:nvSpPr>
            <p:spPr>
              <a:xfrm>
                <a:off x="373699" y="96217"/>
                <a:ext cx="12370483" cy="115549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finddistance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𝑑𝑎𝑦𝑠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lang="en-US" sz="3200" i="1" dirty="0" err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+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finddistance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&lt; 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𝑔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max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{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	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𝑑𝑎𝑦𝑠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lang="en-US" sz="3200" i="1" dirty="0" err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+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finddistance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−1, 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),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0B8AEA4F-14D5-F084-FB96-3716E61D39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699" y="96217"/>
                <a:ext cx="12370483" cy="1155493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7318E5C-FFB6-8B7E-0EA9-C0EAA3440AEE}"/>
              </a:ext>
            </a:extLst>
          </p:cNvPr>
          <p:cNvSpPr/>
          <p:nvPr/>
        </p:nvSpPr>
        <p:spPr>
          <a:xfrm>
            <a:off x="14145208" y="4977095"/>
            <a:ext cx="9564341" cy="1199769"/>
          </a:xfrm>
          <a:prstGeom prst="roundRect">
            <a:avLst/>
          </a:prstGeom>
          <a:solidFill>
            <a:schemeClr val="accent2">
              <a:alpha val="20000"/>
            </a:schemeClr>
          </a:solidFill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!!box15">
                <a:extLst>
                  <a:ext uri="{FF2B5EF4-FFF2-40B4-BE49-F238E27FC236}">
                    <a16:creationId xmlns:a16="http://schemas.microsoft.com/office/drawing/2014/main" id="{E6A09F51-292C-0757-D7CF-50270AE99B98}"/>
                  </a:ext>
                </a:extLst>
              </p:cNvPr>
              <p:cNvSpPr txBox="1"/>
              <p:nvPr/>
            </p:nvSpPr>
            <p:spPr>
              <a:xfrm>
                <a:off x="13460819" y="542551"/>
                <a:ext cx="10248730" cy="995144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Think about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</a:t>
                </a: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be the ending energy</a:t>
                </a: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There are g+1 possible values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4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, then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    you ran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 and  				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 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marL="857250" lvl="1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, then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    you ran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 and   					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    or you did not run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	   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marL="857250" lvl="1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, then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    you did not run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                    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40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		    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or</a:t>
                </a:r>
                <a:r>
                  <a:rPr lang="en-US" sz="40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you did not run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                     day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US" sz="40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!!box10">
                <a:extLst>
                  <a:ext uri="{FF2B5EF4-FFF2-40B4-BE49-F238E27FC236}">
                    <a16:creationId xmlns:a16="http://schemas.microsoft.com/office/drawing/2014/main" id="{E6A09F51-292C-0757-D7CF-50270AE99B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0819" y="542551"/>
                <a:ext cx="10248730" cy="9951442"/>
              </a:xfrm>
              <a:prstGeom prst="rect">
                <a:avLst/>
              </a:prstGeom>
              <a:blipFill>
                <a:blip r:embed="rId3"/>
                <a:stretch>
                  <a:fillRect l="-2228" t="-764" b="-216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box1">
                <a:extLst>
                  <a:ext uri="{FF2B5EF4-FFF2-40B4-BE49-F238E27FC236}">
                    <a16:creationId xmlns:a16="http://schemas.microsoft.com/office/drawing/2014/main" id="{746E3A5B-98BE-1B2D-2655-DECB03D479A5}"/>
                  </a:ext>
                </a:extLst>
              </p:cNvPr>
              <p:cNvSpPr txBox="1"/>
              <p:nvPr/>
            </p:nvSpPr>
            <p:spPr>
              <a:xfrm>
                <a:off x="674451" y="11766748"/>
                <a:ext cx="23035098" cy="194925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finddistance(</a:t>
                </a:r>
                <a:r>
                  <a:rPr lang="en-US" sz="6000" dirty="0" err="1">
                    <a:solidFill>
                      <a:schemeClr val="tx1"/>
                    </a:solidFill>
                    <a:latin typeface="Bradley Hand" pitchFamily="2" charset="77"/>
                  </a:rPr>
                  <a:t>i</a:t>
                </a: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): returns the maximum distance you can run till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							 </a:t>
                </a:r>
                <a:r>
                  <a:rPr lang="en-US" sz="6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 day with an ending energy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6000" dirty="0">
                  <a:solidFill>
                    <a:schemeClr val="tx1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3" name="!!box1">
                <a:extLst>
                  <a:ext uri="{FF2B5EF4-FFF2-40B4-BE49-F238E27FC236}">
                    <a16:creationId xmlns:a16="http://schemas.microsoft.com/office/drawing/2014/main" id="{746E3A5B-98BE-1B2D-2655-DECB03D479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51" y="11766748"/>
                <a:ext cx="23035098" cy="1949252"/>
              </a:xfrm>
              <a:prstGeom prst="rect">
                <a:avLst/>
              </a:prstGeom>
              <a:blipFill>
                <a:blip r:embed="rId4"/>
                <a:stretch>
                  <a:fillRect l="-1819" t="-7792" r="-662" b="-2207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83642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!!box15">
                <a:extLst>
                  <a:ext uri="{FF2B5EF4-FFF2-40B4-BE49-F238E27FC236}">
                    <a16:creationId xmlns:a16="http://schemas.microsoft.com/office/drawing/2014/main" id="{E6A09F51-292C-0757-D7CF-50270AE99B98}"/>
                  </a:ext>
                </a:extLst>
              </p:cNvPr>
              <p:cNvSpPr txBox="1"/>
              <p:nvPr/>
            </p:nvSpPr>
            <p:spPr>
              <a:xfrm>
                <a:off x="13460819" y="542551"/>
                <a:ext cx="10248730" cy="995144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Think about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</a:t>
                </a: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be the ending energy</a:t>
                </a: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There are g+1 possible values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4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, then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    you ran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 and  				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 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marL="857250" lvl="1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, then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    you ran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 and   					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    or you did not run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	   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marL="857250" lvl="1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, then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    you did not run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                    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40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		    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or</a:t>
                </a:r>
                <a:r>
                  <a:rPr lang="en-US" sz="40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you did not run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                     day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US" sz="40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!!box10">
                <a:extLst>
                  <a:ext uri="{FF2B5EF4-FFF2-40B4-BE49-F238E27FC236}">
                    <a16:creationId xmlns:a16="http://schemas.microsoft.com/office/drawing/2014/main" id="{E6A09F51-292C-0757-D7CF-50270AE99B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0819" y="542551"/>
                <a:ext cx="10248730" cy="9951442"/>
              </a:xfrm>
              <a:prstGeom prst="rect">
                <a:avLst/>
              </a:prstGeom>
              <a:blipFill>
                <a:blip r:embed="rId2"/>
                <a:stretch>
                  <a:fillRect l="-2228" t="-764" b="-216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0B8AEA4F-14D5-F084-FB96-3716E61D3919}"/>
                  </a:ext>
                </a:extLst>
              </p:cNvPr>
              <p:cNvSpPr/>
              <p:nvPr/>
            </p:nvSpPr>
            <p:spPr>
              <a:xfrm>
                <a:off x="373699" y="96217"/>
                <a:ext cx="12370483" cy="115549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finddistance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𝑑𝑎𝑦𝑠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lang="en-US" sz="3200" i="1" dirty="0" err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+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finddistance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&lt; 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𝑔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max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{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	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𝑑𝑎𝑦𝑠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lang="en-US" sz="3200" i="1" dirty="0" err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+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finddistance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−1, 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),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	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finddistance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   }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0B8AEA4F-14D5-F084-FB96-3716E61D39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699" y="96217"/>
                <a:ext cx="12370483" cy="1155493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7318E5C-FFB6-8B7E-0EA9-C0EAA3440AEE}"/>
              </a:ext>
            </a:extLst>
          </p:cNvPr>
          <p:cNvSpPr/>
          <p:nvPr/>
        </p:nvSpPr>
        <p:spPr>
          <a:xfrm>
            <a:off x="14145208" y="6101045"/>
            <a:ext cx="9564341" cy="1199769"/>
          </a:xfrm>
          <a:prstGeom prst="roundRect">
            <a:avLst/>
          </a:prstGeom>
          <a:solidFill>
            <a:schemeClr val="accent2">
              <a:alpha val="20000"/>
            </a:schemeClr>
          </a:solidFill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box1">
                <a:extLst>
                  <a:ext uri="{FF2B5EF4-FFF2-40B4-BE49-F238E27FC236}">
                    <a16:creationId xmlns:a16="http://schemas.microsoft.com/office/drawing/2014/main" id="{60AC4214-F1F2-6D36-FE31-D6B06F10FBCF}"/>
                  </a:ext>
                </a:extLst>
              </p:cNvPr>
              <p:cNvSpPr txBox="1"/>
              <p:nvPr/>
            </p:nvSpPr>
            <p:spPr>
              <a:xfrm>
                <a:off x="674451" y="11766748"/>
                <a:ext cx="23035098" cy="194925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finddistance(</a:t>
                </a:r>
                <a:r>
                  <a:rPr lang="en-US" sz="6000" dirty="0" err="1">
                    <a:solidFill>
                      <a:schemeClr val="tx1"/>
                    </a:solidFill>
                    <a:latin typeface="Bradley Hand" pitchFamily="2" charset="77"/>
                  </a:rPr>
                  <a:t>i</a:t>
                </a: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): returns the maximum distance you can run till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							 </a:t>
                </a:r>
                <a:r>
                  <a:rPr lang="en-US" sz="6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 day with an ending energy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6000" dirty="0">
                  <a:solidFill>
                    <a:schemeClr val="tx1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3" name="!!box1">
                <a:extLst>
                  <a:ext uri="{FF2B5EF4-FFF2-40B4-BE49-F238E27FC236}">
                    <a16:creationId xmlns:a16="http://schemas.microsoft.com/office/drawing/2014/main" id="{60AC4214-F1F2-6D36-FE31-D6B06F10FB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51" y="11766748"/>
                <a:ext cx="23035098" cy="1949252"/>
              </a:xfrm>
              <a:prstGeom prst="rect">
                <a:avLst/>
              </a:prstGeom>
              <a:blipFill>
                <a:blip r:embed="rId4"/>
                <a:stretch>
                  <a:fillRect l="-1819" t="-7792" r="-662" b="-2207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69590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0B8AEA4F-14D5-F084-FB96-3716E61D3919}"/>
                  </a:ext>
                </a:extLst>
              </p:cNvPr>
              <p:cNvSpPr/>
              <p:nvPr/>
            </p:nvSpPr>
            <p:spPr>
              <a:xfrm>
                <a:off x="373699" y="96217"/>
                <a:ext cx="12370483" cy="115549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finddistance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𝑑𝑎𝑦𝑠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lang="en-US" sz="3200" i="1" dirty="0" err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+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finddistance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&lt; 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𝑔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max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{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	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𝑑𝑎𝑦𝑠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lang="en-US" sz="3200" i="1" dirty="0" err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+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finddistance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−1, 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),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	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finddistance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   }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𝑔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0B8AEA4F-14D5-F084-FB96-3716E61D39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699" y="96217"/>
                <a:ext cx="12370483" cy="1155493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!!box15">
                <a:extLst>
                  <a:ext uri="{FF2B5EF4-FFF2-40B4-BE49-F238E27FC236}">
                    <a16:creationId xmlns:a16="http://schemas.microsoft.com/office/drawing/2014/main" id="{6802B704-BA04-3E5D-6D9B-98436BFC8B5F}"/>
                  </a:ext>
                </a:extLst>
              </p:cNvPr>
              <p:cNvSpPr txBox="1"/>
              <p:nvPr/>
            </p:nvSpPr>
            <p:spPr>
              <a:xfrm>
                <a:off x="13460819" y="542551"/>
                <a:ext cx="10248730" cy="995144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Think about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</a:t>
                </a: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be the ending energy</a:t>
                </a: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There are g+1 possible values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4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, then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    you ran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 and  				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 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marL="857250" lvl="1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, then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    you ran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 and   					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    or you did not run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	   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marL="857250" lvl="1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, then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    you did not run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                    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40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		    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or</a:t>
                </a:r>
                <a:r>
                  <a:rPr lang="en-US" sz="40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you did not run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                     day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US" sz="40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!!box10">
                <a:extLst>
                  <a:ext uri="{FF2B5EF4-FFF2-40B4-BE49-F238E27FC236}">
                    <a16:creationId xmlns:a16="http://schemas.microsoft.com/office/drawing/2014/main" id="{6802B704-BA04-3E5D-6D9B-98436BFC8B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0819" y="542551"/>
                <a:ext cx="10248730" cy="9951442"/>
              </a:xfrm>
              <a:prstGeom prst="rect">
                <a:avLst/>
              </a:prstGeom>
              <a:blipFill>
                <a:blip r:embed="rId3"/>
                <a:stretch>
                  <a:fillRect l="-2228" t="-764" b="-216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35C2E3D-48D8-2385-CBB4-8B5FEFDB382B}"/>
              </a:ext>
            </a:extLst>
          </p:cNvPr>
          <p:cNvSpPr/>
          <p:nvPr/>
        </p:nvSpPr>
        <p:spPr>
          <a:xfrm>
            <a:off x="14211300" y="7320245"/>
            <a:ext cx="9498249" cy="642655"/>
          </a:xfrm>
          <a:prstGeom prst="roundRect">
            <a:avLst/>
          </a:prstGeom>
          <a:solidFill>
            <a:schemeClr val="accent2">
              <a:alpha val="20000"/>
            </a:schemeClr>
          </a:solidFill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box1">
                <a:extLst>
                  <a:ext uri="{FF2B5EF4-FFF2-40B4-BE49-F238E27FC236}">
                    <a16:creationId xmlns:a16="http://schemas.microsoft.com/office/drawing/2014/main" id="{EED4D7FD-BF23-C936-0CAB-6DAB93F59F6E}"/>
                  </a:ext>
                </a:extLst>
              </p:cNvPr>
              <p:cNvSpPr txBox="1"/>
              <p:nvPr/>
            </p:nvSpPr>
            <p:spPr>
              <a:xfrm>
                <a:off x="674451" y="11766748"/>
                <a:ext cx="23035098" cy="194925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finddistance(</a:t>
                </a:r>
                <a:r>
                  <a:rPr lang="en-US" sz="6000" dirty="0" err="1">
                    <a:solidFill>
                      <a:schemeClr val="tx1"/>
                    </a:solidFill>
                    <a:latin typeface="Bradley Hand" pitchFamily="2" charset="77"/>
                  </a:rPr>
                  <a:t>i</a:t>
                </a: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): returns the maximum distance you can run till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							 </a:t>
                </a:r>
                <a:r>
                  <a:rPr lang="en-US" sz="6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 day with an ending energy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6000" dirty="0">
                  <a:solidFill>
                    <a:schemeClr val="tx1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3" name="!!box1">
                <a:extLst>
                  <a:ext uri="{FF2B5EF4-FFF2-40B4-BE49-F238E27FC236}">
                    <a16:creationId xmlns:a16="http://schemas.microsoft.com/office/drawing/2014/main" id="{EED4D7FD-BF23-C936-0CAB-6DAB93F59F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51" y="11766748"/>
                <a:ext cx="23035098" cy="1949252"/>
              </a:xfrm>
              <a:prstGeom prst="rect">
                <a:avLst/>
              </a:prstGeom>
              <a:blipFill>
                <a:blip r:embed="rId4"/>
                <a:stretch>
                  <a:fillRect l="-1819" t="-7792" r="-662" b="-2207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70549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0B8AEA4F-14D5-F084-FB96-3716E61D3919}"/>
                  </a:ext>
                </a:extLst>
              </p:cNvPr>
              <p:cNvSpPr/>
              <p:nvPr/>
            </p:nvSpPr>
            <p:spPr>
              <a:xfrm>
                <a:off x="373699" y="96217"/>
                <a:ext cx="12370483" cy="115549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finddistance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𝑑𝑎𝑦𝑠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lang="en-US" sz="3200" i="1" dirty="0" err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+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finddistance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&lt; 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𝑔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max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{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	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𝑑𝑎𝑦𝑠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lang="en-US" sz="3200" i="1" dirty="0" err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+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finddistance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−1, 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),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	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finddistance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   }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𝑔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max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{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	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finddistance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−1, 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𝑔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),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0B8AEA4F-14D5-F084-FB96-3716E61D39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699" y="96217"/>
                <a:ext cx="12370483" cy="1155493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!!box15">
                <a:extLst>
                  <a:ext uri="{FF2B5EF4-FFF2-40B4-BE49-F238E27FC236}">
                    <a16:creationId xmlns:a16="http://schemas.microsoft.com/office/drawing/2014/main" id="{6802B704-BA04-3E5D-6D9B-98436BFC8B5F}"/>
                  </a:ext>
                </a:extLst>
              </p:cNvPr>
              <p:cNvSpPr txBox="1"/>
              <p:nvPr/>
            </p:nvSpPr>
            <p:spPr>
              <a:xfrm>
                <a:off x="13460819" y="542551"/>
                <a:ext cx="10248730" cy="995144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Think about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</a:t>
                </a: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be the ending energy</a:t>
                </a: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There are g+1 possible values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4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, then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    you ran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 and  				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 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marL="857250" lvl="1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, then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    you ran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 and   					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    or you did not run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	   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marL="857250" lvl="1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, then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    you did not run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                    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40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		    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or</a:t>
                </a:r>
                <a:r>
                  <a:rPr lang="en-US" sz="40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you did not run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                     day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US" sz="40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!!box10">
                <a:extLst>
                  <a:ext uri="{FF2B5EF4-FFF2-40B4-BE49-F238E27FC236}">
                    <a16:creationId xmlns:a16="http://schemas.microsoft.com/office/drawing/2014/main" id="{6802B704-BA04-3E5D-6D9B-98436BFC8B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0819" y="542551"/>
                <a:ext cx="10248730" cy="9951442"/>
              </a:xfrm>
              <a:prstGeom prst="rect">
                <a:avLst/>
              </a:prstGeom>
              <a:blipFill>
                <a:blip r:embed="rId3"/>
                <a:stretch>
                  <a:fillRect l="-2228" t="-764" b="-216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09E5A83-314D-289E-948F-F80DFEE96E36}"/>
              </a:ext>
            </a:extLst>
          </p:cNvPr>
          <p:cNvSpPr/>
          <p:nvPr/>
        </p:nvSpPr>
        <p:spPr>
          <a:xfrm>
            <a:off x="14173200" y="8006045"/>
            <a:ext cx="9536349" cy="1195105"/>
          </a:xfrm>
          <a:prstGeom prst="roundRect">
            <a:avLst/>
          </a:prstGeom>
          <a:solidFill>
            <a:schemeClr val="accent2">
              <a:alpha val="20000"/>
            </a:schemeClr>
          </a:solidFill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!!box1">
                <a:extLst>
                  <a:ext uri="{FF2B5EF4-FFF2-40B4-BE49-F238E27FC236}">
                    <a16:creationId xmlns:a16="http://schemas.microsoft.com/office/drawing/2014/main" id="{24E204AA-F3B1-69CF-6BB6-EDEEC89E8E34}"/>
                  </a:ext>
                </a:extLst>
              </p:cNvPr>
              <p:cNvSpPr txBox="1"/>
              <p:nvPr/>
            </p:nvSpPr>
            <p:spPr>
              <a:xfrm>
                <a:off x="674451" y="11766748"/>
                <a:ext cx="23035098" cy="194925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finddistance(</a:t>
                </a:r>
                <a:r>
                  <a:rPr lang="en-US" sz="6000" dirty="0" err="1">
                    <a:solidFill>
                      <a:schemeClr val="tx1"/>
                    </a:solidFill>
                    <a:latin typeface="Bradley Hand" pitchFamily="2" charset="77"/>
                  </a:rPr>
                  <a:t>i</a:t>
                </a: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): returns the maximum distance you can run till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							 </a:t>
                </a:r>
                <a:r>
                  <a:rPr lang="en-US" sz="6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 day with an ending energy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6000" dirty="0">
                  <a:solidFill>
                    <a:schemeClr val="tx1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5" name="!!box1">
                <a:extLst>
                  <a:ext uri="{FF2B5EF4-FFF2-40B4-BE49-F238E27FC236}">
                    <a16:creationId xmlns:a16="http://schemas.microsoft.com/office/drawing/2014/main" id="{24E204AA-F3B1-69CF-6BB6-EDEEC89E8E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51" y="11766748"/>
                <a:ext cx="23035098" cy="1949252"/>
              </a:xfrm>
              <a:prstGeom prst="rect">
                <a:avLst/>
              </a:prstGeom>
              <a:blipFill>
                <a:blip r:embed="rId4"/>
                <a:stretch>
                  <a:fillRect l="-1819" t="-7792" r="-662" b="-2207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7890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0B8AEA4F-14D5-F084-FB96-3716E61D3919}"/>
                  </a:ext>
                </a:extLst>
              </p:cNvPr>
              <p:cNvSpPr/>
              <p:nvPr/>
            </p:nvSpPr>
            <p:spPr>
              <a:xfrm>
                <a:off x="373699" y="96217"/>
                <a:ext cx="12370483" cy="115549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finddistance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b="0" i="1" dirty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1</m:t>
                        </m:r>
                      </m:sub>
                    </m:sSub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𝑔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0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	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b="0" i="1" dirty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1</m:t>
                        </m:r>
                      </m:sub>
                    </m:sSub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𝑔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𝑑𝑎𝑦𝑠</m:t>
                    </m:r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[1]</m:t>
                    </m:r>
                  </m:oMath>
                </a14:m>
                <a:endParaRPr lang="en-US" sz="3200" i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	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∞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𝑑𝑎𝑦𝑠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lang="en-US" sz="3200" i="1" dirty="0" err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+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finddistance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&lt; 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𝑔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max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{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	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𝑑𝑎𝑦𝑠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lang="en-US" sz="3200" i="1" dirty="0" err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+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finddistance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−1, 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),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	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finddistance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   }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𝑔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max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{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	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finddistance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−1, 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𝑔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),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	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finddistance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𝑔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   }</a:t>
                </a: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0B8AEA4F-14D5-F084-FB96-3716E61D39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699" y="96217"/>
                <a:ext cx="12370483" cy="1155493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!!box15">
                <a:extLst>
                  <a:ext uri="{FF2B5EF4-FFF2-40B4-BE49-F238E27FC236}">
                    <a16:creationId xmlns:a16="http://schemas.microsoft.com/office/drawing/2014/main" id="{6802B704-BA04-3E5D-6D9B-98436BFC8B5F}"/>
                  </a:ext>
                </a:extLst>
              </p:cNvPr>
              <p:cNvSpPr txBox="1"/>
              <p:nvPr/>
            </p:nvSpPr>
            <p:spPr>
              <a:xfrm>
                <a:off x="13460819" y="542551"/>
                <a:ext cx="10248730" cy="995144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Think about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</a:t>
                </a: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be the ending energy</a:t>
                </a: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There are g+1 possible values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4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, then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    you ran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 and  				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 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marL="857250" lvl="1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, then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    you ran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 and   					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    or you did not run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	   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marL="857250" lvl="1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, then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    you did not run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                    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40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		    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or</a:t>
                </a:r>
                <a:r>
                  <a:rPr lang="en-US" sz="40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you did not run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                     day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US" sz="40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!!box10">
                <a:extLst>
                  <a:ext uri="{FF2B5EF4-FFF2-40B4-BE49-F238E27FC236}">
                    <a16:creationId xmlns:a16="http://schemas.microsoft.com/office/drawing/2014/main" id="{6802B704-BA04-3E5D-6D9B-98436BFC8B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0819" y="542551"/>
                <a:ext cx="10248730" cy="9951442"/>
              </a:xfrm>
              <a:prstGeom prst="rect">
                <a:avLst/>
              </a:prstGeom>
              <a:blipFill>
                <a:blip r:embed="rId3"/>
                <a:stretch>
                  <a:fillRect l="-2228" t="-764" b="-216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B57B8CF-CCBC-BE9E-3869-27313960076E}"/>
              </a:ext>
            </a:extLst>
          </p:cNvPr>
          <p:cNvSpPr/>
          <p:nvPr/>
        </p:nvSpPr>
        <p:spPr>
          <a:xfrm>
            <a:off x="14173200" y="9298888"/>
            <a:ext cx="9536349" cy="1195105"/>
          </a:xfrm>
          <a:prstGeom prst="roundRect">
            <a:avLst/>
          </a:prstGeom>
          <a:solidFill>
            <a:schemeClr val="accent2">
              <a:alpha val="20000"/>
            </a:schemeClr>
          </a:solidFill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box10">
            <a:extLst>
              <a:ext uri="{FF2B5EF4-FFF2-40B4-BE49-F238E27FC236}">
                <a16:creationId xmlns:a16="http://schemas.microsoft.com/office/drawing/2014/main" id="{69E653B4-BDF8-F837-55FD-CA760F86EF3E}"/>
              </a:ext>
            </a:extLst>
          </p:cNvPr>
          <p:cNvSpPr txBox="1"/>
          <p:nvPr/>
        </p:nvSpPr>
        <p:spPr>
          <a:xfrm>
            <a:off x="674451" y="11839751"/>
            <a:ext cx="23035098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8000" dirty="0">
                <a:solidFill>
                  <a:srgbClr val="FF0000"/>
                </a:solidFill>
                <a:latin typeface="Bradley Hand" pitchFamily="2" charset="77"/>
              </a:rPr>
              <a:t>What is the base case?</a:t>
            </a:r>
          </a:p>
        </p:txBody>
      </p:sp>
    </p:spTree>
    <p:extLst>
      <p:ext uri="{BB962C8B-B14F-4D97-AF65-F5344CB8AC3E}">
        <p14:creationId xmlns:p14="http://schemas.microsoft.com/office/powerpoint/2010/main" val="37527503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!!box2">
                <a:extLst>
                  <a:ext uri="{FF2B5EF4-FFF2-40B4-BE49-F238E27FC236}">
                    <a16:creationId xmlns:a16="http://schemas.microsoft.com/office/drawing/2014/main" id="{B078895C-8289-886C-52D6-FAE58A2AC986}"/>
                  </a:ext>
                </a:extLst>
              </p:cNvPr>
              <p:cNvSpPr/>
              <p:nvPr/>
            </p:nvSpPr>
            <p:spPr>
              <a:xfrm>
                <a:off x="373699" y="96217"/>
                <a:ext cx="12370483" cy="115549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finddistance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b="0" i="1" dirty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1</m:t>
                        </m:r>
                      </m:sub>
                    </m:sSub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𝑔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0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	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b="0" i="1" dirty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1</m:t>
                        </m:r>
                      </m:sub>
                    </m:sSub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𝑔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𝑑𝑎𝑦𝑠</m:t>
                    </m:r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[1]</m:t>
                    </m:r>
                  </m:oMath>
                </a14:m>
                <a:endParaRPr lang="en-US" sz="3200" i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	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∞</m:t>
                    </m:r>
                  </m:oMath>
                </a14:m>
                <a:endParaRPr lang="en-US" sz="3200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𝑑𝑎𝑦𝑠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lang="en-US" sz="3200" i="1" dirty="0" err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+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finddistance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&lt; 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𝑔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max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{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	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𝑑𝑎𝑦𝑠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lang="en-US" sz="3200" i="1" dirty="0" err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+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finddistance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−1, 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),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	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finddistance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   }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𝑔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max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{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	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finddistance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−1, 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𝑔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),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	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finddistance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𝑔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   }</a:t>
                </a:r>
              </a:p>
            </p:txBody>
          </p:sp>
        </mc:Choice>
        <mc:Fallback xmlns="">
          <p:sp>
            <p:nvSpPr>
              <p:cNvPr id="5" name="!!box2">
                <a:extLst>
                  <a:ext uri="{FF2B5EF4-FFF2-40B4-BE49-F238E27FC236}">
                    <a16:creationId xmlns:a16="http://schemas.microsoft.com/office/drawing/2014/main" id="{B078895C-8289-886C-52D6-FAE58A2AC9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699" y="96217"/>
                <a:ext cx="12370483" cy="1155493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!!box4">
            <a:extLst>
              <a:ext uri="{FF2B5EF4-FFF2-40B4-BE49-F238E27FC236}">
                <a16:creationId xmlns:a16="http://schemas.microsoft.com/office/drawing/2014/main" id="{C59CC57F-2A16-9A2D-F7D7-4CF7F2553B05}"/>
              </a:ext>
            </a:extLst>
          </p:cNvPr>
          <p:cNvSpPr txBox="1"/>
          <p:nvPr/>
        </p:nvSpPr>
        <p:spPr>
          <a:xfrm>
            <a:off x="13761571" y="1308123"/>
            <a:ext cx="10248730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Bradley Hand" pitchFamily="2" charset="77"/>
              </a:rPr>
              <a:t>Your answer is </a:t>
            </a:r>
            <a:r>
              <a:rPr lang="en-US" sz="4000" dirty="0" err="1">
                <a:solidFill>
                  <a:schemeClr val="tx1"/>
                </a:solidFill>
                <a:latin typeface="Bradley Hand" pitchFamily="2" charset="77"/>
              </a:rPr>
              <a:t>finddistance</a:t>
            </a:r>
            <a:r>
              <a:rPr lang="en-US" sz="4000" dirty="0">
                <a:solidFill>
                  <a:schemeClr val="tx1"/>
                </a:solidFill>
                <a:latin typeface="Bradley Hand" pitchFamily="2" charset="77"/>
              </a:rPr>
              <a:t>(n,0) or </a:t>
            </a:r>
            <a:r>
              <a:rPr lang="en-US" sz="4000" dirty="0" err="1">
                <a:solidFill>
                  <a:schemeClr val="tx1"/>
                </a:solidFill>
                <a:latin typeface="Bradley Hand" pitchFamily="2" charset="77"/>
              </a:rPr>
              <a:t>finddistance</a:t>
            </a:r>
            <a:r>
              <a:rPr lang="en-US" sz="4000" dirty="0">
                <a:solidFill>
                  <a:schemeClr val="tx1"/>
                </a:solidFill>
                <a:latin typeface="Bradley Hand" pitchFamily="2" charset="77"/>
              </a:rPr>
              <a:t>(n,1) or …. or </a:t>
            </a:r>
            <a:r>
              <a:rPr lang="en-US" sz="4000" dirty="0" err="1">
                <a:solidFill>
                  <a:schemeClr val="tx1"/>
                </a:solidFill>
                <a:latin typeface="Bradley Hand" pitchFamily="2" charset="77"/>
              </a:rPr>
              <a:t>finddistance</a:t>
            </a:r>
            <a:r>
              <a:rPr lang="en-US" sz="4000" dirty="0">
                <a:solidFill>
                  <a:schemeClr val="tx1"/>
                </a:solidFill>
                <a:latin typeface="Bradley Hand" pitchFamily="2" charset="77"/>
              </a:rPr>
              <a:t>(</a:t>
            </a:r>
            <a:r>
              <a:rPr lang="en-US" sz="4000" dirty="0" err="1">
                <a:solidFill>
                  <a:schemeClr val="tx1"/>
                </a:solidFill>
                <a:latin typeface="Bradley Hand" pitchFamily="2" charset="77"/>
              </a:rPr>
              <a:t>n,g</a:t>
            </a:r>
            <a:r>
              <a:rPr lang="en-US" sz="4000" dirty="0">
                <a:solidFill>
                  <a:schemeClr val="tx1"/>
                </a:solidFill>
                <a:latin typeface="Bradley Hand" pitchFamily="2" charset="77"/>
              </a:rPr>
              <a:t>)</a:t>
            </a:r>
            <a:endParaRPr lang="en-US" sz="4000" i="1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3" name="!!box3">
            <a:extLst>
              <a:ext uri="{FF2B5EF4-FFF2-40B4-BE49-F238E27FC236}">
                <a16:creationId xmlns:a16="http://schemas.microsoft.com/office/drawing/2014/main" id="{E71D79DE-E7C6-7384-8466-163F698C332F}"/>
              </a:ext>
            </a:extLst>
          </p:cNvPr>
          <p:cNvSpPr txBox="1"/>
          <p:nvPr/>
        </p:nvSpPr>
        <p:spPr>
          <a:xfrm>
            <a:off x="13273802" y="3931024"/>
            <a:ext cx="10736499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FF0000"/>
                </a:solidFill>
                <a:latin typeface="Bradley Hand" pitchFamily="2" charset="77"/>
              </a:rPr>
              <a:t>What is the running time of this algorithm?</a:t>
            </a:r>
          </a:p>
        </p:txBody>
      </p:sp>
      <p:sp>
        <p:nvSpPr>
          <p:cNvPr id="4" name="!!box12">
            <a:extLst>
              <a:ext uri="{FF2B5EF4-FFF2-40B4-BE49-F238E27FC236}">
                <a16:creationId xmlns:a16="http://schemas.microsoft.com/office/drawing/2014/main" id="{B543AEBE-A407-B8EE-8ACB-389FB18C55C8}"/>
              </a:ext>
            </a:extLst>
          </p:cNvPr>
          <p:cNvSpPr txBox="1"/>
          <p:nvPr/>
        </p:nvSpPr>
        <p:spPr>
          <a:xfrm>
            <a:off x="13761571" y="6486746"/>
            <a:ext cx="10248730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00B050"/>
                </a:solidFill>
                <a:latin typeface="Bradley Hand" pitchFamily="2" charset="77"/>
              </a:rPr>
              <a:t>O(ng) if you use </a:t>
            </a:r>
            <a:r>
              <a:rPr lang="en-US" sz="6000" dirty="0" err="1">
                <a:solidFill>
                  <a:srgbClr val="00B050"/>
                </a:solidFill>
                <a:latin typeface="Bradley Hand" pitchFamily="2" charset="77"/>
              </a:rPr>
              <a:t>memoization</a:t>
            </a:r>
            <a:endParaRPr lang="en-US" sz="6000" i="1" dirty="0">
              <a:solidFill>
                <a:srgbClr val="00B050"/>
              </a:solidFill>
              <a:latin typeface="Cambria Math" panose="02040503050406030204" pitchFamily="18" charset="0"/>
            </a:endParaRPr>
          </a:p>
        </p:txBody>
      </p:sp>
      <p:sp>
        <p:nvSpPr>
          <p:cNvPr id="6" name="!!box1">
            <a:extLst>
              <a:ext uri="{FF2B5EF4-FFF2-40B4-BE49-F238E27FC236}">
                <a16:creationId xmlns:a16="http://schemas.microsoft.com/office/drawing/2014/main" id="{502044DC-EB03-6DF7-3F93-9A1C9E7AC6AB}"/>
              </a:ext>
            </a:extLst>
          </p:cNvPr>
          <p:cNvSpPr txBox="1"/>
          <p:nvPr/>
        </p:nvSpPr>
        <p:spPr>
          <a:xfrm>
            <a:off x="13761571" y="9389636"/>
            <a:ext cx="10248730" cy="28725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Bradley Hand" pitchFamily="2" charset="77"/>
              </a:rPr>
              <a:t>Let us now implement non-recursive algorithm for this problem.</a:t>
            </a:r>
            <a:endParaRPr lang="en-US" sz="6000" i="1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7595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Run outline">
            <a:extLst>
              <a:ext uri="{FF2B5EF4-FFF2-40B4-BE49-F238E27FC236}">
                <a16:creationId xmlns:a16="http://schemas.microsoft.com/office/drawing/2014/main" id="{DBA079D0-C795-90C5-B797-44F641AF8D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84829" y="5342474"/>
            <a:ext cx="2680855" cy="2680855"/>
          </a:xfrm>
          <a:prstGeom prst="rect">
            <a:avLst/>
          </a:prstGeom>
        </p:spPr>
      </p:pic>
      <p:sp>
        <p:nvSpPr>
          <p:cNvPr id="5" name="!!box9">
            <a:extLst>
              <a:ext uri="{FF2B5EF4-FFF2-40B4-BE49-F238E27FC236}">
                <a16:creationId xmlns:a16="http://schemas.microsoft.com/office/drawing/2014/main" id="{29E88763-7A44-EC6A-883E-89C88034B21B}"/>
              </a:ext>
            </a:extLst>
          </p:cNvPr>
          <p:cNvSpPr/>
          <p:nvPr/>
        </p:nvSpPr>
        <p:spPr>
          <a:xfrm>
            <a:off x="5929455" y="8344401"/>
            <a:ext cx="1616278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9600" dirty="0">
                <a:solidFill>
                  <a:schemeClr val="tx1"/>
                </a:solidFill>
                <a:latin typeface="Bradley Hand" pitchFamily="2" charset="77"/>
              </a:rPr>
              <a:t>30</a:t>
            </a:r>
            <a:endParaRPr lang="en-IN" sz="9600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6" name="!!box8">
            <a:extLst>
              <a:ext uri="{FF2B5EF4-FFF2-40B4-BE49-F238E27FC236}">
                <a16:creationId xmlns:a16="http://schemas.microsoft.com/office/drawing/2014/main" id="{0AE2D2F9-7616-CE53-0089-A246EAFE20CF}"/>
              </a:ext>
            </a:extLst>
          </p:cNvPr>
          <p:cNvSpPr/>
          <p:nvPr/>
        </p:nvSpPr>
        <p:spPr>
          <a:xfrm>
            <a:off x="20050773" y="247746"/>
            <a:ext cx="2069924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trike="sngStrike" dirty="0">
                <a:solidFill>
                  <a:schemeClr val="tx1"/>
                </a:solidFill>
                <a:latin typeface="Bradley Hand" pitchFamily="2" charset="77"/>
              </a:rPr>
              <a:t>Day 1</a:t>
            </a:r>
            <a:endParaRPr lang="en-IN" strike="sngStrike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7" name="!!box7">
            <a:extLst>
              <a:ext uri="{FF2B5EF4-FFF2-40B4-BE49-F238E27FC236}">
                <a16:creationId xmlns:a16="http://schemas.microsoft.com/office/drawing/2014/main" id="{D3791067-50ED-BCE7-C8E7-042031F3F6F6}"/>
              </a:ext>
            </a:extLst>
          </p:cNvPr>
          <p:cNvSpPr/>
          <p:nvPr/>
        </p:nvSpPr>
        <p:spPr>
          <a:xfrm>
            <a:off x="20050773" y="1359653"/>
            <a:ext cx="2069924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Bradley Hand" pitchFamily="2" charset="77"/>
              </a:rPr>
              <a:t>Day 2</a:t>
            </a:r>
            <a:endParaRPr lang="en-IN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8" name="!!box6">
            <a:extLst>
              <a:ext uri="{FF2B5EF4-FFF2-40B4-BE49-F238E27FC236}">
                <a16:creationId xmlns:a16="http://schemas.microsoft.com/office/drawing/2014/main" id="{2CF6BFF8-F813-A8AD-BF3F-E1F703E55C73}"/>
              </a:ext>
            </a:extLst>
          </p:cNvPr>
          <p:cNvSpPr/>
          <p:nvPr/>
        </p:nvSpPr>
        <p:spPr>
          <a:xfrm>
            <a:off x="20050773" y="2471560"/>
            <a:ext cx="2069924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Bradley Hand" pitchFamily="2" charset="77"/>
              </a:rPr>
              <a:t>Day 3</a:t>
            </a:r>
            <a:endParaRPr lang="en-IN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9" name="!!box5">
            <a:extLst>
              <a:ext uri="{FF2B5EF4-FFF2-40B4-BE49-F238E27FC236}">
                <a16:creationId xmlns:a16="http://schemas.microsoft.com/office/drawing/2014/main" id="{34B65428-0485-B94C-55F4-1435A14B8A4A}"/>
              </a:ext>
            </a:extLst>
          </p:cNvPr>
          <p:cNvSpPr/>
          <p:nvPr/>
        </p:nvSpPr>
        <p:spPr>
          <a:xfrm>
            <a:off x="20050773" y="3583467"/>
            <a:ext cx="2069924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Bradley Hand" pitchFamily="2" charset="77"/>
              </a:rPr>
              <a:t>Day 4</a:t>
            </a:r>
            <a:endParaRPr lang="en-IN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11" name="!!box4">
            <a:extLst>
              <a:ext uri="{FF2B5EF4-FFF2-40B4-BE49-F238E27FC236}">
                <a16:creationId xmlns:a16="http://schemas.microsoft.com/office/drawing/2014/main" id="{2540A86C-4BD4-4BCF-2306-B6EF86123626}"/>
              </a:ext>
            </a:extLst>
          </p:cNvPr>
          <p:cNvSpPr/>
          <p:nvPr/>
        </p:nvSpPr>
        <p:spPr>
          <a:xfrm>
            <a:off x="22443777" y="247745"/>
            <a:ext cx="1616278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trike="sngStrike" dirty="0">
                <a:solidFill>
                  <a:schemeClr val="tx1"/>
                </a:solidFill>
                <a:latin typeface="Bradley Hand" pitchFamily="2" charset="77"/>
              </a:rPr>
              <a:t>30</a:t>
            </a:r>
            <a:endParaRPr lang="en-IN" strike="sngStrike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12" name="!!box3">
            <a:extLst>
              <a:ext uri="{FF2B5EF4-FFF2-40B4-BE49-F238E27FC236}">
                <a16:creationId xmlns:a16="http://schemas.microsoft.com/office/drawing/2014/main" id="{69496CF1-CF4F-F0E0-8DB3-7D4C487D3F57}"/>
              </a:ext>
            </a:extLst>
          </p:cNvPr>
          <p:cNvSpPr/>
          <p:nvPr/>
        </p:nvSpPr>
        <p:spPr>
          <a:xfrm>
            <a:off x="22443777" y="1359652"/>
            <a:ext cx="1616278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Bradley Hand" pitchFamily="2" charset="77"/>
              </a:rPr>
              <a:t>40</a:t>
            </a:r>
            <a:endParaRPr lang="en-IN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13" name="!!box2">
            <a:extLst>
              <a:ext uri="{FF2B5EF4-FFF2-40B4-BE49-F238E27FC236}">
                <a16:creationId xmlns:a16="http://schemas.microsoft.com/office/drawing/2014/main" id="{F21D7098-720A-F8E1-4F53-253C320E9D82}"/>
              </a:ext>
            </a:extLst>
          </p:cNvPr>
          <p:cNvSpPr/>
          <p:nvPr/>
        </p:nvSpPr>
        <p:spPr>
          <a:xfrm>
            <a:off x="22443777" y="2471559"/>
            <a:ext cx="1616278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Bradley Hand" pitchFamily="2" charset="77"/>
              </a:rPr>
              <a:t>50</a:t>
            </a:r>
            <a:endParaRPr lang="en-IN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14" name="!!box1">
            <a:extLst>
              <a:ext uri="{FF2B5EF4-FFF2-40B4-BE49-F238E27FC236}">
                <a16:creationId xmlns:a16="http://schemas.microsoft.com/office/drawing/2014/main" id="{3A47FE2C-ADF4-F526-315C-513BBA86AC88}"/>
              </a:ext>
            </a:extLst>
          </p:cNvPr>
          <p:cNvSpPr/>
          <p:nvPr/>
        </p:nvSpPr>
        <p:spPr>
          <a:xfrm>
            <a:off x="22443777" y="3583466"/>
            <a:ext cx="1616278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Bradley Hand" pitchFamily="2" charset="77"/>
              </a:rPr>
              <a:t>20</a:t>
            </a:r>
            <a:endParaRPr lang="en-IN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2" name="!!box8">
            <a:extLst>
              <a:ext uri="{FF2B5EF4-FFF2-40B4-BE49-F238E27FC236}">
                <a16:creationId xmlns:a16="http://schemas.microsoft.com/office/drawing/2014/main" id="{1811C89A-357B-1755-5518-BF654FA30319}"/>
              </a:ext>
            </a:extLst>
          </p:cNvPr>
          <p:cNvSpPr/>
          <p:nvPr/>
        </p:nvSpPr>
        <p:spPr>
          <a:xfrm>
            <a:off x="9522202" y="2471558"/>
            <a:ext cx="3454496" cy="1322229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8000" dirty="0">
                <a:solidFill>
                  <a:schemeClr val="tx1"/>
                </a:solidFill>
                <a:latin typeface="Bradley Hand" pitchFamily="2" charset="77"/>
              </a:rPr>
              <a:t>Day 1</a:t>
            </a:r>
            <a:endParaRPr lang="en-IN" sz="8000" dirty="0">
              <a:solidFill>
                <a:schemeClr val="tx1"/>
              </a:solidFill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591598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!!box2">
                <a:extLst>
                  <a:ext uri="{FF2B5EF4-FFF2-40B4-BE49-F238E27FC236}">
                    <a16:creationId xmlns:a16="http://schemas.microsoft.com/office/drawing/2014/main" id="{B078895C-8289-886C-52D6-FAE58A2AC986}"/>
                  </a:ext>
                </a:extLst>
              </p:cNvPr>
              <p:cNvSpPr/>
              <p:nvPr/>
            </p:nvSpPr>
            <p:spPr>
              <a:xfrm>
                <a:off x="373699" y="96217"/>
                <a:ext cx="12370483" cy="115549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finddistance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b="0" i="1" dirty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1</m:t>
                        </m:r>
                      </m:sub>
                    </m:sSub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𝑔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0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	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b="0" i="1" dirty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1</m:t>
                        </m:r>
                      </m:sub>
                    </m:sSub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𝑔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𝑑𝑎𝑦𝑠</m:t>
                    </m:r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[1]</m:t>
                    </m:r>
                  </m:oMath>
                </a14:m>
                <a:endParaRPr lang="en-US" sz="3200" i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	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∞</m:t>
                    </m:r>
                  </m:oMath>
                </a14:m>
                <a:endParaRPr lang="en-US" sz="3200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𝑑𝑎𝑦𝑠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lang="en-US" sz="3200" i="1" dirty="0" err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+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finddistance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&lt; 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𝑔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max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{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	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𝑑𝑎𝑦𝑠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lang="en-US" sz="3200" i="1" dirty="0" err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+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finddistance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−1, 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),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	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finddistance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   }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𝑔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max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{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	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finddistance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−1, 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𝑔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),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	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finddistance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𝑔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   }</a:t>
                </a:r>
              </a:p>
            </p:txBody>
          </p:sp>
        </mc:Choice>
        <mc:Fallback xmlns="">
          <p:sp>
            <p:nvSpPr>
              <p:cNvPr id="5" name="!!box2">
                <a:extLst>
                  <a:ext uri="{FF2B5EF4-FFF2-40B4-BE49-F238E27FC236}">
                    <a16:creationId xmlns:a16="http://schemas.microsoft.com/office/drawing/2014/main" id="{B078895C-8289-886C-52D6-FAE58A2AC9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699" y="96217"/>
                <a:ext cx="12370483" cy="1155493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!!box2">
                <a:extLst>
                  <a:ext uri="{FF2B5EF4-FFF2-40B4-BE49-F238E27FC236}">
                    <a16:creationId xmlns:a16="http://schemas.microsoft.com/office/drawing/2014/main" id="{7D2FFF07-0281-D235-9C7B-DF8333EFD5EE}"/>
                  </a:ext>
                </a:extLst>
              </p:cNvPr>
              <p:cNvSpPr/>
              <p:nvPr/>
            </p:nvSpPr>
            <p:spPr>
              <a:xfrm>
                <a:off x="12013517" y="1034395"/>
                <a:ext cx="12370483" cy="1046527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finddistance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𝐷𝑖𝑠</m:t>
                    </m:r>
                    <m:r>
                      <a:rPr lang="en-US" sz="3200" i="1" dirty="0" err="1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</m:oMath>
                </a14:m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1,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𝑔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= 0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𝐷𝑖𝑠𝑡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(1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𝑔</m:t>
                    </m:r>
                    <m:r>
                      <a:rPr lang="en-US" sz="3200" b="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=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𝑑𝑎𝑦𝑠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[1]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0,</m:t>
                        </m:r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−2</m:t>
                        </m:r>
                      </m:e>
                    </m:d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𝐷𝑖𝑠𝑡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(1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=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∞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=2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𝑔</m:t>
                    </m:r>
                  </m:oMath>
                </a14:m>
                <a:endParaRPr lang="en-US" sz="3200" i="1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	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	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𝐷𝑖𝑠𝑡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=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𝑑𝑎𝑦𝑠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lang="en-US" sz="3200" i="1" dirty="0" err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+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𝐷𝑖𝑠𝑡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 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&lt; 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𝑔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𝐷𝑖𝑠𝑡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=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max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{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	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𝑑𝑎𝑦𝑠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lang="en-US" sz="3200" i="1" dirty="0" err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+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𝐷𝑖𝑠𝑡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−1, 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),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	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𝐷𝑖𝑠𝑡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   	    }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	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𝑔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	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𝐷𝑖𝑠𝑡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=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max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{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	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𝐷𝑖𝑠𝑡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−1, 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𝑔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),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	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𝐷𝑖𝑠𝑡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𝑔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             }</a:t>
                </a:r>
              </a:p>
            </p:txBody>
          </p:sp>
        </mc:Choice>
        <mc:Fallback xmlns="">
          <p:sp>
            <p:nvSpPr>
              <p:cNvPr id="7" name="!!box2">
                <a:extLst>
                  <a:ext uri="{FF2B5EF4-FFF2-40B4-BE49-F238E27FC236}">
                    <a16:creationId xmlns:a16="http://schemas.microsoft.com/office/drawing/2014/main" id="{7D2FFF07-0281-D235-9C7B-DF8333EFD5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3517" y="1034395"/>
                <a:ext cx="12370483" cy="1046527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!!box10">
                <a:extLst>
                  <a:ext uri="{FF2B5EF4-FFF2-40B4-BE49-F238E27FC236}">
                    <a16:creationId xmlns:a16="http://schemas.microsoft.com/office/drawing/2014/main" id="{D4DA969C-2794-711E-B6D2-D0FC442F4932}"/>
                  </a:ext>
                </a:extLst>
              </p:cNvPr>
              <p:cNvSpPr txBox="1"/>
              <p:nvPr/>
            </p:nvSpPr>
            <p:spPr>
              <a:xfrm>
                <a:off x="1941949" y="12795888"/>
                <a:ext cx="23054552" cy="71814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Dist(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) : The maximum distance you can cover till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 with ending energy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</a:t>
                </a:r>
                <a:endParaRPr lang="en-US" sz="40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!!box10">
                <a:extLst>
                  <a:ext uri="{FF2B5EF4-FFF2-40B4-BE49-F238E27FC236}">
                    <a16:creationId xmlns:a16="http://schemas.microsoft.com/office/drawing/2014/main" id="{D4DA969C-2794-711E-B6D2-D0FC442F49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1949" y="12795888"/>
                <a:ext cx="23054552" cy="718145"/>
              </a:xfrm>
              <a:prstGeom prst="rect">
                <a:avLst/>
              </a:prstGeom>
              <a:blipFill>
                <a:blip r:embed="rId4"/>
                <a:stretch>
                  <a:fillRect l="-1156" t="-12069" b="-3620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79641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box4">
            <a:extLst>
              <a:ext uri="{FF2B5EF4-FFF2-40B4-BE49-F238E27FC236}">
                <a16:creationId xmlns:a16="http://schemas.microsoft.com/office/drawing/2014/main" id="{FE1DFFB1-C287-D6EB-E880-34F89C4F1EBD}"/>
              </a:ext>
            </a:extLst>
          </p:cNvPr>
          <p:cNvSpPr txBox="1"/>
          <p:nvPr/>
        </p:nvSpPr>
        <p:spPr>
          <a:xfrm>
            <a:off x="13469225" y="2382116"/>
            <a:ext cx="10248730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Bradley Hand" pitchFamily="2" charset="77"/>
              </a:rPr>
              <a:t>The running time of this algorithm is clearly O(ng)</a:t>
            </a:r>
            <a:endParaRPr lang="en-US" sz="6000" i="1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box3">
                <a:extLst>
                  <a:ext uri="{FF2B5EF4-FFF2-40B4-BE49-F238E27FC236}">
                    <a16:creationId xmlns:a16="http://schemas.microsoft.com/office/drawing/2014/main" id="{374310B3-5FEC-34AA-AC02-5B1DB0326928}"/>
                  </a:ext>
                </a:extLst>
              </p:cNvPr>
              <p:cNvSpPr txBox="1"/>
              <p:nvPr/>
            </p:nvSpPr>
            <p:spPr>
              <a:xfrm>
                <a:off x="13469225" y="6267033"/>
                <a:ext cx="10248730" cy="287258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For correctness,  show that each </a:t>
                </a:r>
                <a:r>
                  <a:rPr lang="en-US" sz="6000" dirty="0" err="1">
                    <a:solidFill>
                      <a:schemeClr val="tx1"/>
                    </a:solidFill>
                    <a:latin typeface="Bradley Hand" pitchFamily="2" charset="77"/>
                  </a:rPr>
                  <a:t>Dist</a:t>
                </a: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(</a:t>
                </a:r>
                <a14:m>
                  <m:oMath xmlns:m="http://schemas.openxmlformats.org/officeDocument/2006/math"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is computed correctly by our algorithm</a:t>
                </a:r>
              </a:p>
            </p:txBody>
          </p:sp>
        </mc:Choice>
        <mc:Fallback xmlns="">
          <p:sp>
            <p:nvSpPr>
              <p:cNvPr id="3" name="!!box3">
                <a:extLst>
                  <a:ext uri="{FF2B5EF4-FFF2-40B4-BE49-F238E27FC236}">
                    <a16:creationId xmlns:a16="http://schemas.microsoft.com/office/drawing/2014/main" id="{374310B3-5FEC-34AA-AC02-5B1DB03269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9225" y="6267033"/>
                <a:ext cx="10248730" cy="2872581"/>
              </a:xfrm>
              <a:prstGeom prst="rect">
                <a:avLst/>
              </a:prstGeom>
              <a:blipFill>
                <a:blip r:embed="rId2"/>
                <a:stretch>
                  <a:fillRect t="-5727" b="-1365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!!box2">
                <a:extLst>
                  <a:ext uri="{FF2B5EF4-FFF2-40B4-BE49-F238E27FC236}">
                    <a16:creationId xmlns:a16="http://schemas.microsoft.com/office/drawing/2014/main" id="{73925C45-5C63-BB4A-66BD-131420A41904}"/>
                  </a:ext>
                </a:extLst>
              </p:cNvPr>
              <p:cNvSpPr/>
              <p:nvPr/>
            </p:nvSpPr>
            <p:spPr>
              <a:xfrm>
                <a:off x="450167" y="1034395"/>
                <a:ext cx="12370483" cy="1046527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finddistance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𝐷𝑖𝑠</m:t>
                    </m:r>
                    <m:r>
                      <a:rPr lang="en-US" sz="3200" i="1" dirty="0" err="1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</m:oMath>
                </a14:m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1,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𝑔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= 0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𝐷𝑖𝑠𝑡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(1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𝑔</m:t>
                    </m:r>
                    <m:r>
                      <a:rPr lang="en-US" sz="3200" b="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=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𝑑𝑎𝑦𝑠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[1]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0,</m:t>
                        </m:r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−2</m:t>
                        </m:r>
                      </m:e>
                    </m:d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𝐷𝑖𝑠𝑡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(1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=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∞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=2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𝑔</m:t>
                    </m:r>
                  </m:oMath>
                </a14:m>
                <a:endParaRPr lang="en-US" sz="3200" i="1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	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	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𝐷𝑖𝑠𝑡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=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𝑑𝑎𝑦𝑠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lang="en-US" sz="3200" i="1" dirty="0" err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+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𝐷𝑖𝑠𝑡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 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&lt; 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𝑔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𝐷𝑖𝑠𝑡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=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max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{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	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𝑑𝑎𝑦𝑠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lang="en-US" sz="3200" i="1" dirty="0" err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+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𝐷𝑖𝑠𝑡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−1, 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),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	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𝐷𝑖𝑠𝑡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   	    }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	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𝑔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	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𝐷𝑖𝑠𝑡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=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max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{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	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𝐷𝑖𝑠𝑡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−1, 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𝑔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),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	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𝐷𝑖𝑠𝑡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𝑔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             }</a:t>
                </a:r>
              </a:p>
            </p:txBody>
          </p:sp>
        </mc:Choice>
        <mc:Fallback xmlns="">
          <p:sp>
            <p:nvSpPr>
              <p:cNvPr id="5" name="!!box2">
                <a:extLst>
                  <a:ext uri="{FF2B5EF4-FFF2-40B4-BE49-F238E27FC236}">
                    <a16:creationId xmlns:a16="http://schemas.microsoft.com/office/drawing/2014/main" id="{73925C45-5C63-BB4A-66BD-131420A419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167" y="1034395"/>
                <a:ext cx="12370483" cy="1046527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20527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!!box8">
            <a:extLst>
              <a:ext uri="{FF2B5EF4-FFF2-40B4-BE49-F238E27FC236}">
                <a16:creationId xmlns:a16="http://schemas.microsoft.com/office/drawing/2014/main" id="{A847D663-39C4-8D2F-0C07-36AAF0FF1347}"/>
              </a:ext>
            </a:extLst>
          </p:cNvPr>
          <p:cNvSpPr txBox="1"/>
          <p:nvPr/>
        </p:nvSpPr>
        <p:spPr>
          <a:xfrm>
            <a:off x="674451" y="282575"/>
            <a:ext cx="23035098" cy="37959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8000" dirty="0">
                <a:solidFill>
                  <a:schemeClr val="tx1"/>
                </a:solidFill>
                <a:latin typeface="Bradley Hand" pitchFamily="2" charset="77"/>
              </a:rPr>
              <a:t>You are given an array days of size n. days[</a:t>
            </a:r>
            <a:r>
              <a:rPr lang="en-US" sz="8000" dirty="0" err="1">
                <a:solidFill>
                  <a:schemeClr val="tx1"/>
                </a:solidFill>
                <a:latin typeface="Bradley Hand" pitchFamily="2" charset="77"/>
              </a:rPr>
              <a:t>i</a:t>
            </a:r>
            <a:r>
              <a:rPr lang="en-US" sz="8000" dirty="0">
                <a:solidFill>
                  <a:schemeClr val="tx1"/>
                </a:solidFill>
                <a:latin typeface="Bradley Hand" pitchFamily="2" charset="77"/>
              </a:rPr>
              <a:t>] denotes the distance you can run on the </a:t>
            </a:r>
            <a:r>
              <a:rPr lang="en-US" sz="8000" dirty="0" err="1">
                <a:solidFill>
                  <a:schemeClr val="tx1"/>
                </a:solidFill>
                <a:latin typeface="Bradley Hand" pitchFamily="2" charset="77"/>
              </a:rPr>
              <a:t>i-th</a:t>
            </a:r>
            <a:r>
              <a:rPr lang="en-US" sz="8000" dirty="0">
                <a:solidFill>
                  <a:schemeClr val="tx1"/>
                </a:solidFill>
                <a:latin typeface="Bradley Hand" pitchFamily="2" charset="77"/>
              </a:rPr>
              <a:t> day. There are following constraints: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!!box7">
                <a:extLst>
                  <a:ext uri="{FF2B5EF4-FFF2-40B4-BE49-F238E27FC236}">
                    <a16:creationId xmlns:a16="http://schemas.microsoft.com/office/drawing/2014/main" id="{F386F887-24DF-0E88-0AC6-0EB78B8A339B}"/>
                  </a:ext>
                </a:extLst>
              </p:cNvPr>
              <p:cNvSpPr/>
              <p:nvPr/>
            </p:nvSpPr>
            <p:spPr>
              <a:xfrm>
                <a:off x="2237875" y="4278618"/>
                <a:ext cx="20501810" cy="5358897"/>
              </a:xfrm>
              <a:prstGeom prst="roundRect">
                <a:avLst>
                  <a:gd name="adj" fmla="val 5932"/>
                </a:avLst>
              </a:prstGeom>
              <a:noFill/>
              <a:ln w="12700">
                <a:noFill/>
                <a:miter lim="400000"/>
              </a:ln>
              <a:effectLst>
                <a:outerShdw sx="1000" sy="10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1) You starts with energy </a:t>
                </a:r>
                <a14:m>
                  <m:oMath xmlns:m="http://schemas.openxmlformats.org/officeDocument/2006/math"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US" sz="6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2)Every running day decreases the energy by 1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3) Every rest day increases the energy by 1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4) The energy level cannot go above </a:t>
                </a:r>
                <a14:m>
                  <m:oMath xmlns:m="http://schemas.openxmlformats.org/officeDocument/2006/math"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IN" sz="6000" dirty="0">
                    <a:solidFill>
                      <a:schemeClr val="tx1"/>
                    </a:solidFill>
                    <a:latin typeface="Bradley Hand" pitchFamily="2" charset="77"/>
                  </a:rPr>
                  <a:t>.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IN" sz="6000" dirty="0">
                    <a:solidFill>
                      <a:schemeClr val="tx1"/>
                    </a:solidFill>
                    <a:latin typeface="Bradley Hand" pitchFamily="2" charset="77"/>
                  </a:rPr>
                  <a:t>5) The contestant has to rest </a:t>
                </a:r>
                <a:r>
                  <a:rPr lang="en-IN" sz="6000" dirty="0">
                    <a:solidFill>
                      <a:schemeClr val="accent5">
                        <a:lumMod val="75000"/>
                      </a:schemeClr>
                    </a:solidFill>
                    <a:latin typeface="Bradley Hand" pitchFamily="2" charset="77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60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IN" sz="6000" dirty="0">
                    <a:solidFill>
                      <a:schemeClr val="accent5">
                        <a:lumMod val="75000"/>
                      </a:schemeClr>
                    </a:solidFill>
                    <a:latin typeface="Bradley Hand" pitchFamily="2" charset="77"/>
                  </a:rPr>
                  <a:t> days </a:t>
                </a:r>
                <a:r>
                  <a:rPr lang="en-IN" sz="6000" dirty="0">
                    <a:solidFill>
                      <a:schemeClr val="tx1"/>
                    </a:solidFill>
                    <a:latin typeface="Bradley Hand" pitchFamily="2" charset="77"/>
                  </a:rPr>
                  <a:t>if the energy level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IN" sz="6000" dirty="0">
                    <a:solidFill>
                      <a:schemeClr val="tx1"/>
                    </a:solidFill>
                    <a:latin typeface="Bradley Hand" pitchFamily="2" charset="77"/>
                  </a:rPr>
                  <a:t>     goes to 0</a:t>
                </a:r>
              </a:p>
            </p:txBody>
          </p:sp>
        </mc:Choice>
        <mc:Fallback>
          <p:sp>
            <p:nvSpPr>
              <p:cNvPr id="3" name="!!box7">
                <a:extLst>
                  <a:ext uri="{FF2B5EF4-FFF2-40B4-BE49-F238E27FC236}">
                    <a16:creationId xmlns:a16="http://schemas.microsoft.com/office/drawing/2014/main" id="{F386F887-24DF-0E88-0AC6-0EB78B8A33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7875" y="4278618"/>
                <a:ext cx="20501810" cy="5358897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 l="-1548" t="-4965" b="-9929"/>
                </a:stretch>
              </a:blipFill>
              <a:ln w="12700">
                <a:noFill/>
                <a:miter lim="400000"/>
              </a:ln>
              <a:effectLst>
                <a:outerShdw sx="1000" sy="10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!!box6">
            <a:extLst>
              <a:ext uri="{FF2B5EF4-FFF2-40B4-BE49-F238E27FC236}">
                <a16:creationId xmlns:a16="http://schemas.microsoft.com/office/drawing/2014/main" id="{A87BA0B1-8A88-6116-339E-19DA2D70AB82}"/>
              </a:ext>
            </a:extLst>
          </p:cNvPr>
          <p:cNvSpPr txBox="1"/>
          <p:nvPr/>
        </p:nvSpPr>
        <p:spPr>
          <a:xfrm>
            <a:off x="674451" y="10032212"/>
            <a:ext cx="23035098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8000" dirty="0">
                <a:solidFill>
                  <a:schemeClr val="tx1"/>
                </a:solidFill>
                <a:latin typeface="Bradley Hand" pitchFamily="2" charset="77"/>
              </a:rPr>
              <a:t>One more addition to the constraint in the problem</a:t>
            </a:r>
          </a:p>
        </p:txBody>
      </p:sp>
      <p:sp>
        <p:nvSpPr>
          <p:cNvPr id="4" name="!!box5">
            <a:extLst>
              <a:ext uri="{FF2B5EF4-FFF2-40B4-BE49-F238E27FC236}">
                <a16:creationId xmlns:a16="http://schemas.microsoft.com/office/drawing/2014/main" id="{24EA37B0-91CC-35F0-337B-91F6263A2126}"/>
              </a:ext>
            </a:extLst>
          </p:cNvPr>
          <p:cNvSpPr txBox="1"/>
          <p:nvPr/>
        </p:nvSpPr>
        <p:spPr>
          <a:xfrm>
            <a:off x="674451" y="12099727"/>
            <a:ext cx="23035098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8000" dirty="0">
                <a:solidFill>
                  <a:srgbClr val="FF0000"/>
                </a:solidFill>
                <a:latin typeface="Bradley Hand" pitchFamily="2" charset="77"/>
              </a:rPr>
              <a:t>Homework: Solve this problem.</a:t>
            </a:r>
          </a:p>
        </p:txBody>
      </p:sp>
    </p:spTree>
    <p:extLst>
      <p:ext uri="{BB962C8B-B14F-4D97-AF65-F5344CB8AC3E}">
        <p14:creationId xmlns:p14="http://schemas.microsoft.com/office/powerpoint/2010/main" val="18328375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Run outline">
            <a:extLst>
              <a:ext uri="{FF2B5EF4-FFF2-40B4-BE49-F238E27FC236}">
                <a16:creationId xmlns:a16="http://schemas.microsoft.com/office/drawing/2014/main" id="{DBA079D0-C795-90C5-B797-44F641AF8D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45935" y="5147921"/>
            <a:ext cx="2680855" cy="2680855"/>
          </a:xfrm>
          <a:prstGeom prst="rect">
            <a:avLst/>
          </a:prstGeom>
        </p:spPr>
      </p:pic>
      <p:sp>
        <p:nvSpPr>
          <p:cNvPr id="5" name="!!box9">
            <a:extLst>
              <a:ext uri="{FF2B5EF4-FFF2-40B4-BE49-F238E27FC236}">
                <a16:creationId xmlns:a16="http://schemas.microsoft.com/office/drawing/2014/main" id="{29E88763-7A44-EC6A-883E-89C88034B21B}"/>
              </a:ext>
            </a:extLst>
          </p:cNvPr>
          <p:cNvSpPr/>
          <p:nvPr/>
        </p:nvSpPr>
        <p:spPr>
          <a:xfrm>
            <a:off x="10890561" y="8149848"/>
            <a:ext cx="1949950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9600" dirty="0">
                <a:solidFill>
                  <a:schemeClr val="tx1"/>
                </a:solidFill>
                <a:latin typeface="Bradley Hand" pitchFamily="2" charset="77"/>
              </a:rPr>
              <a:t>70</a:t>
            </a:r>
            <a:endParaRPr lang="en-IN" sz="9600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6" name="!!box8">
            <a:extLst>
              <a:ext uri="{FF2B5EF4-FFF2-40B4-BE49-F238E27FC236}">
                <a16:creationId xmlns:a16="http://schemas.microsoft.com/office/drawing/2014/main" id="{0AE2D2F9-7616-CE53-0089-A246EAFE20CF}"/>
              </a:ext>
            </a:extLst>
          </p:cNvPr>
          <p:cNvSpPr/>
          <p:nvPr/>
        </p:nvSpPr>
        <p:spPr>
          <a:xfrm>
            <a:off x="20050773" y="247746"/>
            <a:ext cx="2069924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trike="sngStrike" dirty="0">
                <a:solidFill>
                  <a:schemeClr val="tx1"/>
                </a:solidFill>
                <a:latin typeface="Bradley Hand" pitchFamily="2" charset="77"/>
              </a:rPr>
              <a:t>Day 1</a:t>
            </a:r>
            <a:endParaRPr lang="en-IN" strike="sngStrike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7" name="!!box7">
            <a:extLst>
              <a:ext uri="{FF2B5EF4-FFF2-40B4-BE49-F238E27FC236}">
                <a16:creationId xmlns:a16="http://schemas.microsoft.com/office/drawing/2014/main" id="{D3791067-50ED-BCE7-C8E7-042031F3F6F6}"/>
              </a:ext>
            </a:extLst>
          </p:cNvPr>
          <p:cNvSpPr/>
          <p:nvPr/>
        </p:nvSpPr>
        <p:spPr>
          <a:xfrm>
            <a:off x="20050773" y="1359653"/>
            <a:ext cx="2069924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trike="sngStrike" dirty="0">
                <a:solidFill>
                  <a:schemeClr val="tx1"/>
                </a:solidFill>
                <a:latin typeface="Bradley Hand" pitchFamily="2" charset="77"/>
              </a:rPr>
              <a:t>Day 2</a:t>
            </a:r>
            <a:endParaRPr lang="en-IN" strike="sngStrike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8" name="!!box6">
            <a:extLst>
              <a:ext uri="{FF2B5EF4-FFF2-40B4-BE49-F238E27FC236}">
                <a16:creationId xmlns:a16="http://schemas.microsoft.com/office/drawing/2014/main" id="{2CF6BFF8-F813-A8AD-BF3F-E1F703E55C73}"/>
              </a:ext>
            </a:extLst>
          </p:cNvPr>
          <p:cNvSpPr/>
          <p:nvPr/>
        </p:nvSpPr>
        <p:spPr>
          <a:xfrm>
            <a:off x="20050773" y="2471560"/>
            <a:ext cx="2069924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Bradley Hand" pitchFamily="2" charset="77"/>
              </a:rPr>
              <a:t>Day 3</a:t>
            </a:r>
            <a:endParaRPr lang="en-IN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9" name="!!box5">
            <a:extLst>
              <a:ext uri="{FF2B5EF4-FFF2-40B4-BE49-F238E27FC236}">
                <a16:creationId xmlns:a16="http://schemas.microsoft.com/office/drawing/2014/main" id="{34B65428-0485-B94C-55F4-1435A14B8A4A}"/>
              </a:ext>
            </a:extLst>
          </p:cNvPr>
          <p:cNvSpPr/>
          <p:nvPr/>
        </p:nvSpPr>
        <p:spPr>
          <a:xfrm>
            <a:off x="20050773" y="3583467"/>
            <a:ext cx="2069924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Bradley Hand" pitchFamily="2" charset="77"/>
              </a:rPr>
              <a:t>Day 4</a:t>
            </a:r>
            <a:endParaRPr lang="en-IN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11" name="!!box4">
            <a:extLst>
              <a:ext uri="{FF2B5EF4-FFF2-40B4-BE49-F238E27FC236}">
                <a16:creationId xmlns:a16="http://schemas.microsoft.com/office/drawing/2014/main" id="{2540A86C-4BD4-4BCF-2306-B6EF86123626}"/>
              </a:ext>
            </a:extLst>
          </p:cNvPr>
          <p:cNvSpPr/>
          <p:nvPr/>
        </p:nvSpPr>
        <p:spPr>
          <a:xfrm>
            <a:off x="22443777" y="247745"/>
            <a:ext cx="1616278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trike="sngStrike" dirty="0">
                <a:solidFill>
                  <a:schemeClr val="tx1"/>
                </a:solidFill>
                <a:latin typeface="Bradley Hand" pitchFamily="2" charset="77"/>
              </a:rPr>
              <a:t>30</a:t>
            </a:r>
            <a:endParaRPr lang="en-IN" strike="sngStrike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12" name="!!box3">
            <a:extLst>
              <a:ext uri="{FF2B5EF4-FFF2-40B4-BE49-F238E27FC236}">
                <a16:creationId xmlns:a16="http://schemas.microsoft.com/office/drawing/2014/main" id="{69496CF1-CF4F-F0E0-8DB3-7D4C487D3F57}"/>
              </a:ext>
            </a:extLst>
          </p:cNvPr>
          <p:cNvSpPr/>
          <p:nvPr/>
        </p:nvSpPr>
        <p:spPr>
          <a:xfrm>
            <a:off x="22443777" y="1359652"/>
            <a:ext cx="1616278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trike="sngStrike" dirty="0">
                <a:solidFill>
                  <a:schemeClr val="tx1"/>
                </a:solidFill>
                <a:latin typeface="Bradley Hand" pitchFamily="2" charset="77"/>
              </a:rPr>
              <a:t>40</a:t>
            </a:r>
            <a:endParaRPr lang="en-IN" strike="sngStrike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13" name="!!box2">
            <a:extLst>
              <a:ext uri="{FF2B5EF4-FFF2-40B4-BE49-F238E27FC236}">
                <a16:creationId xmlns:a16="http://schemas.microsoft.com/office/drawing/2014/main" id="{F21D7098-720A-F8E1-4F53-253C320E9D82}"/>
              </a:ext>
            </a:extLst>
          </p:cNvPr>
          <p:cNvSpPr/>
          <p:nvPr/>
        </p:nvSpPr>
        <p:spPr>
          <a:xfrm>
            <a:off x="22443777" y="2471559"/>
            <a:ext cx="1616278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Bradley Hand" pitchFamily="2" charset="77"/>
              </a:rPr>
              <a:t>50</a:t>
            </a:r>
            <a:endParaRPr lang="en-IN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14" name="!!box1">
            <a:extLst>
              <a:ext uri="{FF2B5EF4-FFF2-40B4-BE49-F238E27FC236}">
                <a16:creationId xmlns:a16="http://schemas.microsoft.com/office/drawing/2014/main" id="{3A47FE2C-ADF4-F526-315C-513BBA86AC88}"/>
              </a:ext>
            </a:extLst>
          </p:cNvPr>
          <p:cNvSpPr/>
          <p:nvPr/>
        </p:nvSpPr>
        <p:spPr>
          <a:xfrm>
            <a:off x="22443777" y="3583466"/>
            <a:ext cx="1616278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Bradley Hand" pitchFamily="2" charset="77"/>
              </a:rPr>
              <a:t>20</a:t>
            </a:r>
            <a:endParaRPr lang="en-IN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2" name="!!box8">
            <a:extLst>
              <a:ext uri="{FF2B5EF4-FFF2-40B4-BE49-F238E27FC236}">
                <a16:creationId xmlns:a16="http://schemas.microsoft.com/office/drawing/2014/main" id="{1811C89A-357B-1755-5518-BF654FA30319}"/>
              </a:ext>
            </a:extLst>
          </p:cNvPr>
          <p:cNvSpPr/>
          <p:nvPr/>
        </p:nvSpPr>
        <p:spPr>
          <a:xfrm>
            <a:off x="9522202" y="2471558"/>
            <a:ext cx="3454496" cy="1322229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8000" dirty="0">
                <a:solidFill>
                  <a:schemeClr val="tx1"/>
                </a:solidFill>
                <a:latin typeface="Bradley Hand" pitchFamily="2" charset="77"/>
              </a:rPr>
              <a:t>Day 2</a:t>
            </a:r>
            <a:endParaRPr lang="en-IN" sz="8000" dirty="0">
              <a:solidFill>
                <a:schemeClr val="tx1"/>
              </a:solidFill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709869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Run outline">
            <a:extLst>
              <a:ext uri="{FF2B5EF4-FFF2-40B4-BE49-F238E27FC236}">
                <a16:creationId xmlns:a16="http://schemas.microsoft.com/office/drawing/2014/main" id="{DBA079D0-C795-90C5-B797-44F641AF8D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103349" y="4906793"/>
            <a:ext cx="2680855" cy="2680855"/>
          </a:xfrm>
          <a:prstGeom prst="rect">
            <a:avLst/>
          </a:prstGeom>
        </p:spPr>
      </p:pic>
      <p:sp>
        <p:nvSpPr>
          <p:cNvPr id="5" name="!!box9">
            <a:extLst>
              <a:ext uri="{FF2B5EF4-FFF2-40B4-BE49-F238E27FC236}">
                <a16:creationId xmlns:a16="http://schemas.microsoft.com/office/drawing/2014/main" id="{29E88763-7A44-EC6A-883E-89C88034B21B}"/>
              </a:ext>
            </a:extLst>
          </p:cNvPr>
          <p:cNvSpPr/>
          <p:nvPr/>
        </p:nvSpPr>
        <p:spPr>
          <a:xfrm>
            <a:off x="21447974" y="7908720"/>
            <a:ext cx="2336229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9600" dirty="0">
                <a:solidFill>
                  <a:schemeClr val="tx1"/>
                </a:solidFill>
                <a:latin typeface="Bradley Hand" pitchFamily="2" charset="77"/>
              </a:rPr>
              <a:t>140</a:t>
            </a:r>
            <a:endParaRPr lang="en-IN" sz="9600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6" name="!!box8">
            <a:extLst>
              <a:ext uri="{FF2B5EF4-FFF2-40B4-BE49-F238E27FC236}">
                <a16:creationId xmlns:a16="http://schemas.microsoft.com/office/drawing/2014/main" id="{0AE2D2F9-7616-CE53-0089-A246EAFE20CF}"/>
              </a:ext>
            </a:extLst>
          </p:cNvPr>
          <p:cNvSpPr/>
          <p:nvPr/>
        </p:nvSpPr>
        <p:spPr>
          <a:xfrm>
            <a:off x="20050773" y="247746"/>
            <a:ext cx="2069924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trike="sngStrike" dirty="0">
                <a:solidFill>
                  <a:schemeClr val="tx1"/>
                </a:solidFill>
                <a:latin typeface="Bradley Hand" pitchFamily="2" charset="77"/>
              </a:rPr>
              <a:t>Day 1</a:t>
            </a:r>
            <a:endParaRPr lang="en-IN" strike="sngStrike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7" name="!!box7">
            <a:extLst>
              <a:ext uri="{FF2B5EF4-FFF2-40B4-BE49-F238E27FC236}">
                <a16:creationId xmlns:a16="http://schemas.microsoft.com/office/drawing/2014/main" id="{D3791067-50ED-BCE7-C8E7-042031F3F6F6}"/>
              </a:ext>
            </a:extLst>
          </p:cNvPr>
          <p:cNvSpPr/>
          <p:nvPr/>
        </p:nvSpPr>
        <p:spPr>
          <a:xfrm>
            <a:off x="20050773" y="1359653"/>
            <a:ext cx="2069924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trike="sngStrike" dirty="0">
                <a:solidFill>
                  <a:schemeClr val="tx1"/>
                </a:solidFill>
                <a:latin typeface="Bradley Hand" pitchFamily="2" charset="77"/>
              </a:rPr>
              <a:t>Day 2</a:t>
            </a:r>
            <a:endParaRPr lang="en-IN" strike="sngStrike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8" name="!!box6">
            <a:extLst>
              <a:ext uri="{FF2B5EF4-FFF2-40B4-BE49-F238E27FC236}">
                <a16:creationId xmlns:a16="http://schemas.microsoft.com/office/drawing/2014/main" id="{2CF6BFF8-F813-A8AD-BF3F-E1F703E55C73}"/>
              </a:ext>
            </a:extLst>
          </p:cNvPr>
          <p:cNvSpPr/>
          <p:nvPr/>
        </p:nvSpPr>
        <p:spPr>
          <a:xfrm>
            <a:off x="20050773" y="2471560"/>
            <a:ext cx="2069924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trike="sngStrike" dirty="0">
                <a:solidFill>
                  <a:schemeClr val="tx1"/>
                </a:solidFill>
                <a:latin typeface="Bradley Hand" pitchFamily="2" charset="77"/>
              </a:rPr>
              <a:t>Day 3</a:t>
            </a:r>
            <a:endParaRPr lang="en-IN" strike="sngStrike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9" name="!!box5">
            <a:extLst>
              <a:ext uri="{FF2B5EF4-FFF2-40B4-BE49-F238E27FC236}">
                <a16:creationId xmlns:a16="http://schemas.microsoft.com/office/drawing/2014/main" id="{34B65428-0485-B94C-55F4-1435A14B8A4A}"/>
              </a:ext>
            </a:extLst>
          </p:cNvPr>
          <p:cNvSpPr/>
          <p:nvPr/>
        </p:nvSpPr>
        <p:spPr>
          <a:xfrm>
            <a:off x="20050773" y="3583467"/>
            <a:ext cx="2069924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trike="sngStrike" dirty="0">
                <a:solidFill>
                  <a:schemeClr val="tx1"/>
                </a:solidFill>
                <a:latin typeface="Bradley Hand" pitchFamily="2" charset="77"/>
              </a:rPr>
              <a:t>Day 4</a:t>
            </a:r>
            <a:endParaRPr lang="en-IN" strike="sngStrike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11" name="!!box4">
            <a:extLst>
              <a:ext uri="{FF2B5EF4-FFF2-40B4-BE49-F238E27FC236}">
                <a16:creationId xmlns:a16="http://schemas.microsoft.com/office/drawing/2014/main" id="{2540A86C-4BD4-4BCF-2306-B6EF86123626}"/>
              </a:ext>
            </a:extLst>
          </p:cNvPr>
          <p:cNvSpPr/>
          <p:nvPr/>
        </p:nvSpPr>
        <p:spPr>
          <a:xfrm>
            <a:off x="22443777" y="247745"/>
            <a:ext cx="1616278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trike="sngStrike" dirty="0">
                <a:solidFill>
                  <a:schemeClr val="tx1"/>
                </a:solidFill>
                <a:latin typeface="Bradley Hand" pitchFamily="2" charset="77"/>
              </a:rPr>
              <a:t>30</a:t>
            </a:r>
            <a:endParaRPr lang="en-IN" strike="sngStrike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12" name="!!box3">
            <a:extLst>
              <a:ext uri="{FF2B5EF4-FFF2-40B4-BE49-F238E27FC236}">
                <a16:creationId xmlns:a16="http://schemas.microsoft.com/office/drawing/2014/main" id="{69496CF1-CF4F-F0E0-8DB3-7D4C487D3F57}"/>
              </a:ext>
            </a:extLst>
          </p:cNvPr>
          <p:cNvSpPr/>
          <p:nvPr/>
        </p:nvSpPr>
        <p:spPr>
          <a:xfrm>
            <a:off x="22443777" y="1359652"/>
            <a:ext cx="1616278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trike="sngStrike" dirty="0">
                <a:solidFill>
                  <a:schemeClr val="tx1"/>
                </a:solidFill>
                <a:latin typeface="Bradley Hand" pitchFamily="2" charset="77"/>
              </a:rPr>
              <a:t>40</a:t>
            </a:r>
            <a:endParaRPr lang="en-IN" strike="sngStrike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13" name="!!box2">
            <a:extLst>
              <a:ext uri="{FF2B5EF4-FFF2-40B4-BE49-F238E27FC236}">
                <a16:creationId xmlns:a16="http://schemas.microsoft.com/office/drawing/2014/main" id="{F21D7098-720A-F8E1-4F53-253C320E9D82}"/>
              </a:ext>
            </a:extLst>
          </p:cNvPr>
          <p:cNvSpPr/>
          <p:nvPr/>
        </p:nvSpPr>
        <p:spPr>
          <a:xfrm>
            <a:off x="22443777" y="2471559"/>
            <a:ext cx="1616278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trike="sngStrike" dirty="0">
                <a:solidFill>
                  <a:schemeClr val="tx1"/>
                </a:solidFill>
                <a:latin typeface="Bradley Hand" pitchFamily="2" charset="77"/>
              </a:rPr>
              <a:t>50</a:t>
            </a:r>
            <a:endParaRPr lang="en-IN" strike="sngStrike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14" name="!!box1">
            <a:extLst>
              <a:ext uri="{FF2B5EF4-FFF2-40B4-BE49-F238E27FC236}">
                <a16:creationId xmlns:a16="http://schemas.microsoft.com/office/drawing/2014/main" id="{3A47FE2C-ADF4-F526-315C-513BBA86AC88}"/>
              </a:ext>
            </a:extLst>
          </p:cNvPr>
          <p:cNvSpPr/>
          <p:nvPr/>
        </p:nvSpPr>
        <p:spPr>
          <a:xfrm>
            <a:off x="22443777" y="3583466"/>
            <a:ext cx="1616278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trike="sngStrike" dirty="0">
                <a:solidFill>
                  <a:schemeClr val="tx1"/>
                </a:solidFill>
                <a:latin typeface="Bradley Hand" pitchFamily="2" charset="77"/>
              </a:rPr>
              <a:t>20</a:t>
            </a:r>
            <a:endParaRPr lang="en-IN" strike="sngStrike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2" name="!!box8">
            <a:extLst>
              <a:ext uri="{FF2B5EF4-FFF2-40B4-BE49-F238E27FC236}">
                <a16:creationId xmlns:a16="http://schemas.microsoft.com/office/drawing/2014/main" id="{1811C89A-357B-1755-5518-BF654FA30319}"/>
              </a:ext>
            </a:extLst>
          </p:cNvPr>
          <p:cNvSpPr/>
          <p:nvPr/>
        </p:nvSpPr>
        <p:spPr>
          <a:xfrm>
            <a:off x="9522202" y="2471558"/>
            <a:ext cx="3454496" cy="1322229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8000" dirty="0">
                <a:solidFill>
                  <a:schemeClr val="tx1"/>
                </a:solidFill>
                <a:latin typeface="Bradley Hand" pitchFamily="2" charset="77"/>
              </a:rPr>
              <a:t>Day 4</a:t>
            </a:r>
            <a:endParaRPr lang="en-IN" sz="8000" dirty="0">
              <a:solidFill>
                <a:schemeClr val="tx1"/>
              </a:solidFill>
              <a:latin typeface="Bradley Hand" pitchFamily="2" charset="77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!!box8">
                <a:extLst>
                  <a:ext uri="{FF2B5EF4-FFF2-40B4-BE49-F238E27FC236}">
                    <a16:creationId xmlns:a16="http://schemas.microsoft.com/office/drawing/2014/main" id="{98B94D7D-F623-FD91-C4C5-A44F563B0A05}"/>
                  </a:ext>
                </a:extLst>
              </p:cNvPr>
              <p:cNvSpPr/>
              <p:nvPr/>
            </p:nvSpPr>
            <p:spPr>
              <a:xfrm>
                <a:off x="1242786" y="8862568"/>
                <a:ext cx="20566625" cy="4695373"/>
              </a:xfrm>
              <a:prstGeom prst="roundRect">
                <a:avLst>
                  <a:gd name="adj" fmla="val 5932"/>
                </a:avLst>
              </a:prstGeom>
              <a:noFill/>
              <a:ln w="12700">
                <a:noFill/>
                <a:miter lim="400000"/>
              </a:ln>
              <a:effectLst>
                <a:outerShdw sx="1000" sy="10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Let us add some constraints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1) The contestant starts with energy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2)Every running day decreases the energy by 1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3) Every rest day increases the energy by 1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4) The energy level cannot go above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IN" sz="4000" dirty="0">
                    <a:solidFill>
                      <a:schemeClr val="tx1"/>
                    </a:solidFill>
                    <a:latin typeface="Bradley Hand" pitchFamily="2" charset="77"/>
                  </a:rPr>
                  <a:t>.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IN" sz="4000" dirty="0">
                    <a:solidFill>
                      <a:schemeClr val="tx1"/>
                    </a:solidFill>
                    <a:latin typeface="Bradley Hand" pitchFamily="2" charset="77"/>
                  </a:rPr>
                  <a:t>5) The contestant has to rest if the energy </a:t>
                </a:r>
                <a:r>
                  <a:rPr lang="en-IN" sz="4000">
                    <a:solidFill>
                      <a:schemeClr val="tx1"/>
                    </a:solidFill>
                    <a:latin typeface="Bradley Hand" pitchFamily="2" charset="77"/>
                  </a:rPr>
                  <a:t>level goes to 0</a:t>
                </a:r>
                <a:endParaRPr lang="en-IN" sz="4000" dirty="0">
                  <a:solidFill>
                    <a:schemeClr val="tx1"/>
                  </a:solidFill>
                  <a:latin typeface="Bradley Hand" pitchFamily="2" charset="77"/>
                </a:endParaRPr>
              </a:p>
            </p:txBody>
          </p:sp>
        </mc:Choice>
        <mc:Fallback>
          <p:sp>
            <p:nvSpPr>
              <p:cNvPr id="10" name="!!box8">
                <a:extLst>
                  <a:ext uri="{FF2B5EF4-FFF2-40B4-BE49-F238E27FC236}">
                    <a16:creationId xmlns:a16="http://schemas.microsoft.com/office/drawing/2014/main" id="{98B94D7D-F623-FD91-C4C5-A44F563B0A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786" y="8862568"/>
                <a:ext cx="20566625" cy="4695373"/>
              </a:xfrm>
              <a:prstGeom prst="roundRect">
                <a:avLst>
                  <a:gd name="adj" fmla="val 5932"/>
                </a:avLst>
              </a:prstGeom>
              <a:blipFill>
                <a:blip r:embed="rId4"/>
                <a:stretch>
                  <a:fillRect l="-802"/>
                </a:stretch>
              </a:blipFill>
              <a:ln w="12700">
                <a:noFill/>
                <a:miter lim="400000"/>
              </a:ln>
              <a:effectLst>
                <a:outerShdw sx="1000" sy="10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84640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Run outline">
            <a:extLst>
              <a:ext uri="{FF2B5EF4-FFF2-40B4-BE49-F238E27FC236}">
                <a16:creationId xmlns:a16="http://schemas.microsoft.com/office/drawing/2014/main" id="{DBA079D0-C795-90C5-B797-44F641AF8D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2829" y="5517572"/>
            <a:ext cx="2680855" cy="2680855"/>
          </a:xfrm>
          <a:prstGeom prst="rect">
            <a:avLst/>
          </a:prstGeom>
        </p:spPr>
      </p:pic>
      <p:sp>
        <p:nvSpPr>
          <p:cNvPr id="5" name="!!box9">
            <a:extLst>
              <a:ext uri="{FF2B5EF4-FFF2-40B4-BE49-F238E27FC236}">
                <a16:creationId xmlns:a16="http://schemas.microsoft.com/office/drawing/2014/main" id="{29E88763-7A44-EC6A-883E-89C88034B21B}"/>
              </a:ext>
            </a:extLst>
          </p:cNvPr>
          <p:cNvSpPr/>
          <p:nvPr/>
        </p:nvSpPr>
        <p:spPr>
          <a:xfrm>
            <a:off x="1357455" y="8519499"/>
            <a:ext cx="1616278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9600" dirty="0">
                <a:solidFill>
                  <a:schemeClr val="tx1"/>
                </a:solidFill>
                <a:latin typeface="Bradley Hand" pitchFamily="2" charset="77"/>
              </a:rPr>
              <a:t>0</a:t>
            </a:r>
            <a:endParaRPr lang="en-IN" sz="9600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6" name="!!box8">
            <a:extLst>
              <a:ext uri="{FF2B5EF4-FFF2-40B4-BE49-F238E27FC236}">
                <a16:creationId xmlns:a16="http://schemas.microsoft.com/office/drawing/2014/main" id="{0AE2D2F9-7616-CE53-0089-A246EAFE20CF}"/>
              </a:ext>
            </a:extLst>
          </p:cNvPr>
          <p:cNvSpPr/>
          <p:nvPr/>
        </p:nvSpPr>
        <p:spPr>
          <a:xfrm>
            <a:off x="20050773" y="247746"/>
            <a:ext cx="2069924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Bradley Hand" pitchFamily="2" charset="77"/>
              </a:rPr>
              <a:t>Day 1</a:t>
            </a:r>
            <a:endParaRPr lang="en-IN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7" name="!!box7">
            <a:extLst>
              <a:ext uri="{FF2B5EF4-FFF2-40B4-BE49-F238E27FC236}">
                <a16:creationId xmlns:a16="http://schemas.microsoft.com/office/drawing/2014/main" id="{D3791067-50ED-BCE7-C8E7-042031F3F6F6}"/>
              </a:ext>
            </a:extLst>
          </p:cNvPr>
          <p:cNvSpPr/>
          <p:nvPr/>
        </p:nvSpPr>
        <p:spPr>
          <a:xfrm>
            <a:off x="20050773" y="1359653"/>
            <a:ext cx="2069924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Bradley Hand" pitchFamily="2" charset="77"/>
              </a:rPr>
              <a:t>Day 2</a:t>
            </a:r>
            <a:endParaRPr lang="en-IN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8" name="!!box6">
            <a:extLst>
              <a:ext uri="{FF2B5EF4-FFF2-40B4-BE49-F238E27FC236}">
                <a16:creationId xmlns:a16="http://schemas.microsoft.com/office/drawing/2014/main" id="{2CF6BFF8-F813-A8AD-BF3F-E1F703E55C73}"/>
              </a:ext>
            </a:extLst>
          </p:cNvPr>
          <p:cNvSpPr/>
          <p:nvPr/>
        </p:nvSpPr>
        <p:spPr>
          <a:xfrm>
            <a:off x="20050773" y="2471560"/>
            <a:ext cx="2069924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Bradley Hand" pitchFamily="2" charset="77"/>
              </a:rPr>
              <a:t>Day 3</a:t>
            </a:r>
            <a:endParaRPr lang="en-IN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9" name="!!box5">
            <a:extLst>
              <a:ext uri="{FF2B5EF4-FFF2-40B4-BE49-F238E27FC236}">
                <a16:creationId xmlns:a16="http://schemas.microsoft.com/office/drawing/2014/main" id="{34B65428-0485-B94C-55F4-1435A14B8A4A}"/>
              </a:ext>
            </a:extLst>
          </p:cNvPr>
          <p:cNvSpPr/>
          <p:nvPr/>
        </p:nvSpPr>
        <p:spPr>
          <a:xfrm>
            <a:off x="20050773" y="3583467"/>
            <a:ext cx="2069924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Bradley Hand" pitchFamily="2" charset="77"/>
              </a:rPr>
              <a:t>Day 4</a:t>
            </a:r>
            <a:endParaRPr lang="en-IN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11" name="!!box4">
            <a:extLst>
              <a:ext uri="{FF2B5EF4-FFF2-40B4-BE49-F238E27FC236}">
                <a16:creationId xmlns:a16="http://schemas.microsoft.com/office/drawing/2014/main" id="{2540A86C-4BD4-4BCF-2306-B6EF86123626}"/>
              </a:ext>
            </a:extLst>
          </p:cNvPr>
          <p:cNvSpPr/>
          <p:nvPr/>
        </p:nvSpPr>
        <p:spPr>
          <a:xfrm>
            <a:off x="22443777" y="247745"/>
            <a:ext cx="1616278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Bradley Hand" pitchFamily="2" charset="77"/>
              </a:rPr>
              <a:t>30</a:t>
            </a:r>
            <a:endParaRPr lang="en-IN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12" name="!!box3">
            <a:extLst>
              <a:ext uri="{FF2B5EF4-FFF2-40B4-BE49-F238E27FC236}">
                <a16:creationId xmlns:a16="http://schemas.microsoft.com/office/drawing/2014/main" id="{69496CF1-CF4F-F0E0-8DB3-7D4C487D3F57}"/>
              </a:ext>
            </a:extLst>
          </p:cNvPr>
          <p:cNvSpPr/>
          <p:nvPr/>
        </p:nvSpPr>
        <p:spPr>
          <a:xfrm>
            <a:off x="22443777" y="1359652"/>
            <a:ext cx="1616278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Bradley Hand" pitchFamily="2" charset="77"/>
              </a:rPr>
              <a:t>40</a:t>
            </a:r>
            <a:endParaRPr lang="en-IN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13" name="!!box2">
            <a:extLst>
              <a:ext uri="{FF2B5EF4-FFF2-40B4-BE49-F238E27FC236}">
                <a16:creationId xmlns:a16="http://schemas.microsoft.com/office/drawing/2014/main" id="{F21D7098-720A-F8E1-4F53-253C320E9D82}"/>
              </a:ext>
            </a:extLst>
          </p:cNvPr>
          <p:cNvSpPr/>
          <p:nvPr/>
        </p:nvSpPr>
        <p:spPr>
          <a:xfrm>
            <a:off x="22443777" y="2471559"/>
            <a:ext cx="1616278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Bradley Hand" pitchFamily="2" charset="77"/>
              </a:rPr>
              <a:t>50</a:t>
            </a:r>
            <a:endParaRPr lang="en-IN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14" name="!!box1">
            <a:extLst>
              <a:ext uri="{FF2B5EF4-FFF2-40B4-BE49-F238E27FC236}">
                <a16:creationId xmlns:a16="http://schemas.microsoft.com/office/drawing/2014/main" id="{3A47FE2C-ADF4-F526-315C-513BBA86AC88}"/>
              </a:ext>
            </a:extLst>
          </p:cNvPr>
          <p:cNvSpPr/>
          <p:nvPr/>
        </p:nvSpPr>
        <p:spPr>
          <a:xfrm>
            <a:off x="22443777" y="3583466"/>
            <a:ext cx="1616278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Bradley Hand" pitchFamily="2" charset="77"/>
              </a:rPr>
              <a:t>20</a:t>
            </a:r>
            <a:endParaRPr lang="en-IN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2" name="!!box8">
            <a:extLst>
              <a:ext uri="{FF2B5EF4-FFF2-40B4-BE49-F238E27FC236}">
                <a16:creationId xmlns:a16="http://schemas.microsoft.com/office/drawing/2014/main" id="{1811C89A-357B-1755-5518-BF654FA30319}"/>
              </a:ext>
            </a:extLst>
          </p:cNvPr>
          <p:cNvSpPr/>
          <p:nvPr/>
        </p:nvSpPr>
        <p:spPr>
          <a:xfrm>
            <a:off x="9522202" y="2471558"/>
            <a:ext cx="3454496" cy="1322229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8000" dirty="0">
                <a:solidFill>
                  <a:schemeClr val="tx1"/>
                </a:solidFill>
                <a:latin typeface="Bradley Hand" pitchFamily="2" charset="77"/>
              </a:rPr>
              <a:t>Day 0</a:t>
            </a:r>
            <a:endParaRPr lang="en-IN" sz="8000" dirty="0">
              <a:solidFill>
                <a:schemeClr val="tx1"/>
              </a:solidFill>
              <a:latin typeface="Bradley Hand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!!box10">
                <a:extLst>
                  <a:ext uri="{FF2B5EF4-FFF2-40B4-BE49-F238E27FC236}">
                    <a16:creationId xmlns:a16="http://schemas.microsoft.com/office/drawing/2014/main" id="{A847D663-39C4-8D2F-0C07-36AAF0FF1347}"/>
                  </a:ext>
                </a:extLst>
              </p:cNvPr>
              <p:cNvSpPr txBox="1"/>
              <p:nvPr/>
            </p:nvSpPr>
            <p:spPr>
              <a:xfrm>
                <a:off x="3463046" y="5517572"/>
                <a:ext cx="1804853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𝑔</m:t>
                      </m:r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=2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0" name="!!box10">
                <a:extLst>
                  <a:ext uri="{FF2B5EF4-FFF2-40B4-BE49-F238E27FC236}">
                    <a16:creationId xmlns:a16="http://schemas.microsoft.com/office/drawing/2014/main" id="{A847D663-39C4-8D2F-0C07-36AAF0FF13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3046" y="5517572"/>
                <a:ext cx="1804853" cy="767390"/>
              </a:xfrm>
              <a:prstGeom prst="rect">
                <a:avLst/>
              </a:prstGeom>
              <a:blipFill>
                <a:blip r:embed="rId4"/>
                <a:stretch>
                  <a:fillRect l="-3497" r="-3497" b="-1967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45741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Run outline">
            <a:extLst>
              <a:ext uri="{FF2B5EF4-FFF2-40B4-BE49-F238E27FC236}">
                <a16:creationId xmlns:a16="http://schemas.microsoft.com/office/drawing/2014/main" id="{DBA079D0-C795-90C5-B797-44F641AF8D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67132" y="5517572"/>
            <a:ext cx="2680855" cy="2680855"/>
          </a:xfrm>
          <a:prstGeom prst="rect">
            <a:avLst/>
          </a:prstGeom>
        </p:spPr>
      </p:pic>
      <p:sp>
        <p:nvSpPr>
          <p:cNvPr id="5" name="!!box9">
            <a:extLst>
              <a:ext uri="{FF2B5EF4-FFF2-40B4-BE49-F238E27FC236}">
                <a16:creationId xmlns:a16="http://schemas.microsoft.com/office/drawing/2014/main" id="{29E88763-7A44-EC6A-883E-89C88034B21B}"/>
              </a:ext>
            </a:extLst>
          </p:cNvPr>
          <p:cNvSpPr/>
          <p:nvPr/>
        </p:nvSpPr>
        <p:spPr>
          <a:xfrm>
            <a:off x="5611758" y="8519499"/>
            <a:ext cx="1616278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9600" dirty="0">
                <a:solidFill>
                  <a:schemeClr val="tx1"/>
                </a:solidFill>
                <a:latin typeface="Bradley Hand" pitchFamily="2" charset="77"/>
              </a:rPr>
              <a:t>30</a:t>
            </a:r>
            <a:endParaRPr lang="en-IN" sz="9600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6" name="!!box8">
            <a:extLst>
              <a:ext uri="{FF2B5EF4-FFF2-40B4-BE49-F238E27FC236}">
                <a16:creationId xmlns:a16="http://schemas.microsoft.com/office/drawing/2014/main" id="{0AE2D2F9-7616-CE53-0089-A246EAFE20CF}"/>
              </a:ext>
            </a:extLst>
          </p:cNvPr>
          <p:cNvSpPr/>
          <p:nvPr/>
        </p:nvSpPr>
        <p:spPr>
          <a:xfrm>
            <a:off x="20050773" y="247746"/>
            <a:ext cx="2069924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trike="sngStrike" dirty="0">
                <a:solidFill>
                  <a:schemeClr val="tx1"/>
                </a:solidFill>
                <a:latin typeface="Bradley Hand" pitchFamily="2" charset="77"/>
              </a:rPr>
              <a:t>Day 1</a:t>
            </a:r>
            <a:endParaRPr lang="en-IN" strike="sngStrike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7" name="!!box7">
            <a:extLst>
              <a:ext uri="{FF2B5EF4-FFF2-40B4-BE49-F238E27FC236}">
                <a16:creationId xmlns:a16="http://schemas.microsoft.com/office/drawing/2014/main" id="{D3791067-50ED-BCE7-C8E7-042031F3F6F6}"/>
              </a:ext>
            </a:extLst>
          </p:cNvPr>
          <p:cNvSpPr/>
          <p:nvPr/>
        </p:nvSpPr>
        <p:spPr>
          <a:xfrm>
            <a:off x="20050773" y="1359653"/>
            <a:ext cx="2069924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Bradley Hand" pitchFamily="2" charset="77"/>
              </a:rPr>
              <a:t>Day 2</a:t>
            </a:r>
            <a:endParaRPr lang="en-IN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8" name="!!box6">
            <a:extLst>
              <a:ext uri="{FF2B5EF4-FFF2-40B4-BE49-F238E27FC236}">
                <a16:creationId xmlns:a16="http://schemas.microsoft.com/office/drawing/2014/main" id="{2CF6BFF8-F813-A8AD-BF3F-E1F703E55C73}"/>
              </a:ext>
            </a:extLst>
          </p:cNvPr>
          <p:cNvSpPr/>
          <p:nvPr/>
        </p:nvSpPr>
        <p:spPr>
          <a:xfrm>
            <a:off x="20050773" y="2471560"/>
            <a:ext cx="2069924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Bradley Hand" pitchFamily="2" charset="77"/>
              </a:rPr>
              <a:t>Day 3</a:t>
            </a:r>
            <a:endParaRPr lang="en-IN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9" name="!!box5">
            <a:extLst>
              <a:ext uri="{FF2B5EF4-FFF2-40B4-BE49-F238E27FC236}">
                <a16:creationId xmlns:a16="http://schemas.microsoft.com/office/drawing/2014/main" id="{34B65428-0485-B94C-55F4-1435A14B8A4A}"/>
              </a:ext>
            </a:extLst>
          </p:cNvPr>
          <p:cNvSpPr/>
          <p:nvPr/>
        </p:nvSpPr>
        <p:spPr>
          <a:xfrm>
            <a:off x="20050773" y="3583467"/>
            <a:ext cx="2069924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Bradley Hand" pitchFamily="2" charset="77"/>
              </a:rPr>
              <a:t>Day 4</a:t>
            </a:r>
            <a:endParaRPr lang="en-IN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11" name="!!box4">
            <a:extLst>
              <a:ext uri="{FF2B5EF4-FFF2-40B4-BE49-F238E27FC236}">
                <a16:creationId xmlns:a16="http://schemas.microsoft.com/office/drawing/2014/main" id="{2540A86C-4BD4-4BCF-2306-B6EF86123626}"/>
              </a:ext>
            </a:extLst>
          </p:cNvPr>
          <p:cNvSpPr/>
          <p:nvPr/>
        </p:nvSpPr>
        <p:spPr>
          <a:xfrm>
            <a:off x="22443777" y="247745"/>
            <a:ext cx="1616278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trike="sngStrike" dirty="0">
                <a:solidFill>
                  <a:schemeClr val="tx1"/>
                </a:solidFill>
                <a:latin typeface="Bradley Hand" pitchFamily="2" charset="77"/>
              </a:rPr>
              <a:t>30</a:t>
            </a:r>
            <a:endParaRPr lang="en-IN" strike="sngStrike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12" name="!!box3">
            <a:extLst>
              <a:ext uri="{FF2B5EF4-FFF2-40B4-BE49-F238E27FC236}">
                <a16:creationId xmlns:a16="http://schemas.microsoft.com/office/drawing/2014/main" id="{69496CF1-CF4F-F0E0-8DB3-7D4C487D3F57}"/>
              </a:ext>
            </a:extLst>
          </p:cNvPr>
          <p:cNvSpPr/>
          <p:nvPr/>
        </p:nvSpPr>
        <p:spPr>
          <a:xfrm>
            <a:off x="22443777" y="1359652"/>
            <a:ext cx="1616278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Bradley Hand" pitchFamily="2" charset="77"/>
              </a:rPr>
              <a:t>40</a:t>
            </a:r>
            <a:endParaRPr lang="en-IN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13" name="!!box2">
            <a:extLst>
              <a:ext uri="{FF2B5EF4-FFF2-40B4-BE49-F238E27FC236}">
                <a16:creationId xmlns:a16="http://schemas.microsoft.com/office/drawing/2014/main" id="{F21D7098-720A-F8E1-4F53-253C320E9D82}"/>
              </a:ext>
            </a:extLst>
          </p:cNvPr>
          <p:cNvSpPr/>
          <p:nvPr/>
        </p:nvSpPr>
        <p:spPr>
          <a:xfrm>
            <a:off x="22443777" y="2471559"/>
            <a:ext cx="1616278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Bradley Hand" pitchFamily="2" charset="77"/>
              </a:rPr>
              <a:t>50</a:t>
            </a:r>
            <a:endParaRPr lang="en-IN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14" name="!!box1">
            <a:extLst>
              <a:ext uri="{FF2B5EF4-FFF2-40B4-BE49-F238E27FC236}">
                <a16:creationId xmlns:a16="http://schemas.microsoft.com/office/drawing/2014/main" id="{3A47FE2C-ADF4-F526-315C-513BBA86AC88}"/>
              </a:ext>
            </a:extLst>
          </p:cNvPr>
          <p:cNvSpPr/>
          <p:nvPr/>
        </p:nvSpPr>
        <p:spPr>
          <a:xfrm>
            <a:off x="22443777" y="3583466"/>
            <a:ext cx="1616278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Bradley Hand" pitchFamily="2" charset="77"/>
              </a:rPr>
              <a:t>20</a:t>
            </a:r>
            <a:endParaRPr lang="en-IN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2" name="!!box8">
            <a:extLst>
              <a:ext uri="{FF2B5EF4-FFF2-40B4-BE49-F238E27FC236}">
                <a16:creationId xmlns:a16="http://schemas.microsoft.com/office/drawing/2014/main" id="{1811C89A-357B-1755-5518-BF654FA30319}"/>
              </a:ext>
            </a:extLst>
          </p:cNvPr>
          <p:cNvSpPr/>
          <p:nvPr/>
        </p:nvSpPr>
        <p:spPr>
          <a:xfrm>
            <a:off x="9522202" y="2471558"/>
            <a:ext cx="3454496" cy="1322229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8000" dirty="0">
                <a:solidFill>
                  <a:schemeClr val="tx1"/>
                </a:solidFill>
                <a:latin typeface="Bradley Hand" pitchFamily="2" charset="77"/>
              </a:rPr>
              <a:t>Day 1</a:t>
            </a:r>
            <a:endParaRPr lang="en-IN" sz="8000" dirty="0">
              <a:solidFill>
                <a:schemeClr val="tx1"/>
              </a:solidFill>
              <a:latin typeface="Bradley Hand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!!box10">
                <a:extLst>
                  <a:ext uri="{FF2B5EF4-FFF2-40B4-BE49-F238E27FC236}">
                    <a16:creationId xmlns:a16="http://schemas.microsoft.com/office/drawing/2014/main" id="{A847D663-39C4-8D2F-0C07-36AAF0FF1347}"/>
                  </a:ext>
                </a:extLst>
              </p:cNvPr>
              <p:cNvSpPr txBox="1"/>
              <p:nvPr/>
            </p:nvSpPr>
            <p:spPr>
              <a:xfrm>
                <a:off x="7717349" y="6334696"/>
                <a:ext cx="1804853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𝑔</m:t>
                      </m:r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=1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0" name="!!box10">
                <a:extLst>
                  <a:ext uri="{FF2B5EF4-FFF2-40B4-BE49-F238E27FC236}">
                    <a16:creationId xmlns:a16="http://schemas.microsoft.com/office/drawing/2014/main" id="{A847D663-39C4-8D2F-0C07-36AAF0FF13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7349" y="6334696"/>
                <a:ext cx="1804853" cy="767390"/>
              </a:xfrm>
              <a:prstGeom prst="rect">
                <a:avLst/>
              </a:prstGeom>
              <a:blipFill>
                <a:blip r:embed="rId4"/>
                <a:stretch>
                  <a:fillRect l="-3497" r="-3497" b="-1774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10045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Run outline">
            <a:extLst>
              <a:ext uri="{FF2B5EF4-FFF2-40B4-BE49-F238E27FC236}">
                <a16:creationId xmlns:a16="http://schemas.microsoft.com/office/drawing/2014/main" id="{DBA079D0-C795-90C5-B797-44F641AF8D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03728" y="5303563"/>
            <a:ext cx="2680855" cy="2680855"/>
          </a:xfrm>
          <a:prstGeom prst="rect">
            <a:avLst/>
          </a:prstGeom>
        </p:spPr>
      </p:pic>
      <p:sp>
        <p:nvSpPr>
          <p:cNvPr id="5" name="!!box9">
            <a:extLst>
              <a:ext uri="{FF2B5EF4-FFF2-40B4-BE49-F238E27FC236}">
                <a16:creationId xmlns:a16="http://schemas.microsoft.com/office/drawing/2014/main" id="{29E88763-7A44-EC6A-883E-89C88034B21B}"/>
              </a:ext>
            </a:extLst>
          </p:cNvPr>
          <p:cNvSpPr/>
          <p:nvPr/>
        </p:nvSpPr>
        <p:spPr>
          <a:xfrm>
            <a:off x="11448353" y="8305490"/>
            <a:ext cx="2047225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9600" dirty="0">
                <a:solidFill>
                  <a:schemeClr val="tx1"/>
                </a:solidFill>
                <a:latin typeface="Bradley Hand" pitchFamily="2" charset="77"/>
              </a:rPr>
              <a:t>70</a:t>
            </a:r>
            <a:endParaRPr lang="en-IN" sz="9600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6" name="!!box8">
            <a:extLst>
              <a:ext uri="{FF2B5EF4-FFF2-40B4-BE49-F238E27FC236}">
                <a16:creationId xmlns:a16="http://schemas.microsoft.com/office/drawing/2014/main" id="{0AE2D2F9-7616-CE53-0089-A246EAFE20CF}"/>
              </a:ext>
            </a:extLst>
          </p:cNvPr>
          <p:cNvSpPr/>
          <p:nvPr/>
        </p:nvSpPr>
        <p:spPr>
          <a:xfrm>
            <a:off x="20050773" y="247746"/>
            <a:ext cx="2069924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trike="sngStrike" dirty="0">
                <a:solidFill>
                  <a:schemeClr val="tx1"/>
                </a:solidFill>
                <a:latin typeface="Bradley Hand" pitchFamily="2" charset="77"/>
              </a:rPr>
              <a:t>Day 1</a:t>
            </a:r>
            <a:endParaRPr lang="en-IN" strike="sngStrike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7" name="!!box7">
            <a:extLst>
              <a:ext uri="{FF2B5EF4-FFF2-40B4-BE49-F238E27FC236}">
                <a16:creationId xmlns:a16="http://schemas.microsoft.com/office/drawing/2014/main" id="{D3791067-50ED-BCE7-C8E7-042031F3F6F6}"/>
              </a:ext>
            </a:extLst>
          </p:cNvPr>
          <p:cNvSpPr/>
          <p:nvPr/>
        </p:nvSpPr>
        <p:spPr>
          <a:xfrm>
            <a:off x="20050773" y="1359653"/>
            <a:ext cx="2069924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trike="sngStrike" dirty="0">
                <a:solidFill>
                  <a:schemeClr val="tx1"/>
                </a:solidFill>
                <a:latin typeface="Bradley Hand" pitchFamily="2" charset="77"/>
              </a:rPr>
              <a:t>Day 2</a:t>
            </a:r>
            <a:endParaRPr lang="en-IN" strike="sngStrike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8" name="!!box6">
            <a:extLst>
              <a:ext uri="{FF2B5EF4-FFF2-40B4-BE49-F238E27FC236}">
                <a16:creationId xmlns:a16="http://schemas.microsoft.com/office/drawing/2014/main" id="{2CF6BFF8-F813-A8AD-BF3F-E1F703E55C73}"/>
              </a:ext>
            </a:extLst>
          </p:cNvPr>
          <p:cNvSpPr/>
          <p:nvPr/>
        </p:nvSpPr>
        <p:spPr>
          <a:xfrm>
            <a:off x="20050773" y="2471560"/>
            <a:ext cx="2069924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Bradley Hand" pitchFamily="2" charset="77"/>
              </a:rPr>
              <a:t>Day 3</a:t>
            </a:r>
            <a:endParaRPr lang="en-IN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9" name="!!box5">
            <a:extLst>
              <a:ext uri="{FF2B5EF4-FFF2-40B4-BE49-F238E27FC236}">
                <a16:creationId xmlns:a16="http://schemas.microsoft.com/office/drawing/2014/main" id="{34B65428-0485-B94C-55F4-1435A14B8A4A}"/>
              </a:ext>
            </a:extLst>
          </p:cNvPr>
          <p:cNvSpPr/>
          <p:nvPr/>
        </p:nvSpPr>
        <p:spPr>
          <a:xfrm>
            <a:off x="20050773" y="3583467"/>
            <a:ext cx="2069924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Bradley Hand" pitchFamily="2" charset="77"/>
              </a:rPr>
              <a:t>Day 4</a:t>
            </a:r>
            <a:endParaRPr lang="en-IN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11" name="!!box4">
            <a:extLst>
              <a:ext uri="{FF2B5EF4-FFF2-40B4-BE49-F238E27FC236}">
                <a16:creationId xmlns:a16="http://schemas.microsoft.com/office/drawing/2014/main" id="{2540A86C-4BD4-4BCF-2306-B6EF86123626}"/>
              </a:ext>
            </a:extLst>
          </p:cNvPr>
          <p:cNvSpPr/>
          <p:nvPr/>
        </p:nvSpPr>
        <p:spPr>
          <a:xfrm>
            <a:off x="22443777" y="247745"/>
            <a:ext cx="1616278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trike="sngStrike" dirty="0">
                <a:solidFill>
                  <a:schemeClr val="tx1"/>
                </a:solidFill>
                <a:latin typeface="Bradley Hand" pitchFamily="2" charset="77"/>
              </a:rPr>
              <a:t>30</a:t>
            </a:r>
            <a:endParaRPr lang="en-IN" strike="sngStrike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12" name="!!box3">
            <a:extLst>
              <a:ext uri="{FF2B5EF4-FFF2-40B4-BE49-F238E27FC236}">
                <a16:creationId xmlns:a16="http://schemas.microsoft.com/office/drawing/2014/main" id="{69496CF1-CF4F-F0E0-8DB3-7D4C487D3F57}"/>
              </a:ext>
            </a:extLst>
          </p:cNvPr>
          <p:cNvSpPr/>
          <p:nvPr/>
        </p:nvSpPr>
        <p:spPr>
          <a:xfrm>
            <a:off x="22443777" y="1359652"/>
            <a:ext cx="1616278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trike="sngStrike" dirty="0">
                <a:solidFill>
                  <a:schemeClr val="tx1"/>
                </a:solidFill>
                <a:latin typeface="Bradley Hand" pitchFamily="2" charset="77"/>
              </a:rPr>
              <a:t>40</a:t>
            </a:r>
            <a:endParaRPr lang="en-IN" strike="sngStrike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13" name="!!box2">
            <a:extLst>
              <a:ext uri="{FF2B5EF4-FFF2-40B4-BE49-F238E27FC236}">
                <a16:creationId xmlns:a16="http://schemas.microsoft.com/office/drawing/2014/main" id="{F21D7098-720A-F8E1-4F53-253C320E9D82}"/>
              </a:ext>
            </a:extLst>
          </p:cNvPr>
          <p:cNvSpPr/>
          <p:nvPr/>
        </p:nvSpPr>
        <p:spPr>
          <a:xfrm>
            <a:off x="22443777" y="2471559"/>
            <a:ext cx="1616278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Bradley Hand" pitchFamily="2" charset="77"/>
              </a:rPr>
              <a:t>50</a:t>
            </a:r>
            <a:endParaRPr lang="en-IN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14" name="!!box1">
            <a:extLst>
              <a:ext uri="{FF2B5EF4-FFF2-40B4-BE49-F238E27FC236}">
                <a16:creationId xmlns:a16="http://schemas.microsoft.com/office/drawing/2014/main" id="{3A47FE2C-ADF4-F526-315C-513BBA86AC88}"/>
              </a:ext>
            </a:extLst>
          </p:cNvPr>
          <p:cNvSpPr/>
          <p:nvPr/>
        </p:nvSpPr>
        <p:spPr>
          <a:xfrm>
            <a:off x="22443777" y="3583466"/>
            <a:ext cx="1616278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Bradley Hand" pitchFamily="2" charset="77"/>
              </a:rPr>
              <a:t>20</a:t>
            </a:r>
            <a:endParaRPr lang="en-IN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2" name="!!box8">
            <a:extLst>
              <a:ext uri="{FF2B5EF4-FFF2-40B4-BE49-F238E27FC236}">
                <a16:creationId xmlns:a16="http://schemas.microsoft.com/office/drawing/2014/main" id="{1811C89A-357B-1755-5518-BF654FA30319}"/>
              </a:ext>
            </a:extLst>
          </p:cNvPr>
          <p:cNvSpPr/>
          <p:nvPr/>
        </p:nvSpPr>
        <p:spPr>
          <a:xfrm>
            <a:off x="9522202" y="2471558"/>
            <a:ext cx="3454496" cy="1322229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8000" dirty="0">
                <a:solidFill>
                  <a:schemeClr val="tx1"/>
                </a:solidFill>
                <a:latin typeface="Bradley Hand" pitchFamily="2" charset="77"/>
              </a:rPr>
              <a:t>Day 2</a:t>
            </a:r>
            <a:endParaRPr lang="en-IN" sz="8000" dirty="0">
              <a:solidFill>
                <a:schemeClr val="tx1"/>
              </a:solidFill>
              <a:latin typeface="Bradley Hand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!!box10">
                <a:extLst>
                  <a:ext uri="{FF2B5EF4-FFF2-40B4-BE49-F238E27FC236}">
                    <a16:creationId xmlns:a16="http://schemas.microsoft.com/office/drawing/2014/main" id="{A847D663-39C4-8D2F-0C07-36AAF0FF1347}"/>
                  </a:ext>
                </a:extLst>
              </p:cNvPr>
              <p:cNvSpPr txBox="1"/>
              <p:nvPr/>
            </p:nvSpPr>
            <p:spPr>
              <a:xfrm>
                <a:off x="13495579" y="6993869"/>
                <a:ext cx="1804853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𝑔</m:t>
                      </m:r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=0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0" name="!!box10">
                <a:extLst>
                  <a:ext uri="{FF2B5EF4-FFF2-40B4-BE49-F238E27FC236}">
                    <a16:creationId xmlns:a16="http://schemas.microsoft.com/office/drawing/2014/main" id="{A847D663-39C4-8D2F-0C07-36AAF0FF13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5579" y="6993869"/>
                <a:ext cx="1804853" cy="767390"/>
              </a:xfrm>
              <a:prstGeom prst="rect">
                <a:avLst/>
              </a:prstGeom>
              <a:blipFill>
                <a:blip r:embed="rId4"/>
                <a:stretch>
                  <a:fillRect l="-3497" r="-3497" b="-1774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98420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Run outline">
            <a:extLst>
              <a:ext uri="{FF2B5EF4-FFF2-40B4-BE49-F238E27FC236}">
                <a16:creationId xmlns:a16="http://schemas.microsoft.com/office/drawing/2014/main" id="{DBA079D0-C795-90C5-B797-44F641AF8D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03728" y="5303563"/>
            <a:ext cx="2680855" cy="2680855"/>
          </a:xfrm>
          <a:prstGeom prst="rect">
            <a:avLst/>
          </a:prstGeom>
        </p:spPr>
      </p:pic>
      <p:sp>
        <p:nvSpPr>
          <p:cNvPr id="5" name="!!box9">
            <a:extLst>
              <a:ext uri="{FF2B5EF4-FFF2-40B4-BE49-F238E27FC236}">
                <a16:creationId xmlns:a16="http://schemas.microsoft.com/office/drawing/2014/main" id="{29E88763-7A44-EC6A-883E-89C88034B21B}"/>
              </a:ext>
            </a:extLst>
          </p:cNvPr>
          <p:cNvSpPr/>
          <p:nvPr/>
        </p:nvSpPr>
        <p:spPr>
          <a:xfrm>
            <a:off x="11448353" y="8305490"/>
            <a:ext cx="2047225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9600" dirty="0">
                <a:solidFill>
                  <a:schemeClr val="tx1"/>
                </a:solidFill>
                <a:latin typeface="Bradley Hand" pitchFamily="2" charset="77"/>
              </a:rPr>
              <a:t>70</a:t>
            </a:r>
            <a:endParaRPr lang="en-IN" sz="9600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6" name="!!box8">
            <a:extLst>
              <a:ext uri="{FF2B5EF4-FFF2-40B4-BE49-F238E27FC236}">
                <a16:creationId xmlns:a16="http://schemas.microsoft.com/office/drawing/2014/main" id="{0AE2D2F9-7616-CE53-0089-A246EAFE20CF}"/>
              </a:ext>
            </a:extLst>
          </p:cNvPr>
          <p:cNvSpPr/>
          <p:nvPr/>
        </p:nvSpPr>
        <p:spPr>
          <a:xfrm>
            <a:off x="20050773" y="247746"/>
            <a:ext cx="2069924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trike="sngStrike" dirty="0">
                <a:solidFill>
                  <a:schemeClr val="tx1"/>
                </a:solidFill>
                <a:latin typeface="Bradley Hand" pitchFamily="2" charset="77"/>
              </a:rPr>
              <a:t>Day 1</a:t>
            </a:r>
            <a:endParaRPr lang="en-IN" strike="sngStrike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7" name="!!box7">
            <a:extLst>
              <a:ext uri="{FF2B5EF4-FFF2-40B4-BE49-F238E27FC236}">
                <a16:creationId xmlns:a16="http://schemas.microsoft.com/office/drawing/2014/main" id="{D3791067-50ED-BCE7-C8E7-042031F3F6F6}"/>
              </a:ext>
            </a:extLst>
          </p:cNvPr>
          <p:cNvSpPr/>
          <p:nvPr/>
        </p:nvSpPr>
        <p:spPr>
          <a:xfrm>
            <a:off x="20050773" y="1359653"/>
            <a:ext cx="2069924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trike="sngStrike" dirty="0">
                <a:solidFill>
                  <a:schemeClr val="tx1"/>
                </a:solidFill>
                <a:latin typeface="Bradley Hand" pitchFamily="2" charset="77"/>
              </a:rPr>
              <a:t>Day 2</a:t>
            </a:r>
            <a:endParaRPr lang="en-IN" strike="sngStrike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8" name="!!box6">
            <a:extLst>
              <a:ext uri="{FF2B5EF4-FFF2-40B4-BE49-F238E27FC236}">
                <a16:creationId xmlns:a16="http://schemas.microsoft.com/office/drawing/2014/main" id="{2CF6BFF8-F813-A8AD-BF3F-E1F703E55C73}"/>
              </a:ext>
            </a:extLst>
          </p:cNvPr>
          <p:cNvSpPr/>
          <p:nvPr/>
        </p:nvSpPr>
        <p:spPr>
          <a:xfrm>
            <a:off x="20050773" y="2471560"/>
            <a:ext cx="2069924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trike="sngStrike" dirty="0">
                <a:solidFill>
                  <a:schemeClr val="tx1"/>
                </a:solidFill>
                <a:latin typeface="Bradley Hand" pitchFamily="2" charset="77"/>
              </a:rPr>
              <a:t>Day 3</a:t>
            </a:r>
            <a:endParaRPr lang="en-IN" strike="sngStrike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9" name="!!box5">
            <a:extLst>
              <a:ext uri="{FF2B5EF4-FFF2-40B4-BE49-F238E27FC236}">
                <a16:creationId xmlns:a16="http://schemas.microsoft.com/office/drawing/2014/main" id="{34B65428-0485-B94C-55F4-1435A14B8A4A}"/>
              </a:ext>
            </a:extLst>
          </p:cNvPr>
          <p:cNvSpPr/>
          <p:nvPr/>
        </p:nvSpPr>
        <p:spPr>
          <a:xfrm>
            <a:off x="20050773" y="3583467"/>
            <a:ext cx="2069924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Bradley Hand" pitchFamily="2" charset="77"/>
              </a:rPr>
              <a:t>Day 4</a:t>
            </a:r>
            <a:endParaRPr lang="en-IN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11" name="!!box4">
            <a:extLst>
              <a:ext uri="{FF2B5EF4-FFF2-40B4-BE49-F238E27FC236}">
                <a16:creationId xmlns:a16="http://schemas.microsoft.com/office/drawing/2014/main" id="{2540A86C-4BD4-4BCF-2306-B6EF86123626}"/>
              </a:ext>
            </a:extLst>
          </p:cNvPr>
          <p:cNvSpPr/>
          <p:nvPr/>
        </p:nvSpPr>
        <p:spPr>
          <a:xfrm>
            <a:off x="22443777" y="247745"/>
            <a:ext cx="1616278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trike="sngStrike" dirty="0">
                <a:solidFill>
                  <a:schemeClr val="tx1"/>
                </a:solidFill>
                <a:latin typeface="Bradley Hand" pitchFamily="2" charset="77"/>
              </a:rPr>
              <a:t>30</a:t>
            </a:r>
            <a:endParaRPr lang="en-IN" strike="sngStrike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12" name="!!box3">
            <a:extLst>
              <a:ext uri="{FF2B5EF4-FFF2-40B4-BE49-F238E27FC236}">
                <a16:creationId xmlns:a16="http://schemas.microsoft.com/office/drawing/2014/main" id="{69496CF1-CF4F-F0E0-8DB3-7D4C487D3F57}"/>
              </a:ext>
            </a:extLst>
          </p:cNvPr>
          <p:cNvSpPr/>
          <p:nvPr/>
        </p:nvSpPr>
        <p:spPr>
          <a:xfrm>
            <a:off x="22443777" y="1359652"/>
            <a:ext cx="1616278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trike="sngStrike" dirty="0">
                <a:solidFill>
                  <a:schemeClr val="tx1"/>
                </a:solidFill>
                <a:latin typeface="Bradley Hand" pitchFamily="2" charset="77"/>
              </a:rPr>
              <a:t>40</a:t>
            </a:r>
            <a:endParaRPr lang="en-IN" strike="sngStrike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13" name="!!box2">
            <a:extLst>
              <a:ext uri="{FF2B5EF4-FFF2-40B4-BE49-F238E27FC236}">
                <a16:creationId xmlns:a16="http://schemas.microsoft.com/office/drawing/2014/main" id="{F21D7098-720A-F8E1-4F53-253C320E9D82}"/>
              </a:ext>
            </a:extLst>
          </p:cNvPr>
          <p:cNvSpPr/>
          <p:nvPr/>
        </p:nvSpPr>
        <p:spPr>
          <a:xfrm>
            <a:off x="22443777" y="2471559"/>
            <a:ext cx="1616278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trike="sngStrike" dirty="0">
                <a:solidFill>
                  <a:schemeClr val="tx1"/>
                </a:solidFill>
                <a:latin typeface="Bradley Hand" pitchFamily="2" charset="77"/>
              </a:rPr>
              <a:t>50</a:t>
            </a:r>
            <a:endParaRPr lang="en-IN" strike="sngStrike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14" name="!!box1">
            <a:extLst>
              <a:ext uri="{FF2B5EF4-FFF2-40B4-BE49-F238E27FC236}">
                <a16:creationId xmlns:a16="http://schemas.microsoft.com/office/drawing/2014/main" id="{3A47FE2C-ADF4-F526-315C-513BBA86AC88}"/>
              </a:ext>
            </a:extLst>
          </p:cNvPr>
          <p:cNvSpPr/>
          <p:nvPr/>
        </p:nvSpPr>
        <p:spPr>
          <a:xfrm>
            <a:off x="22443777" y="3583466"/>
            <a:ext cx="1616278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Bradley Hand" pitchFamily="2" charset="77"/>
              </a:rPr>
              <a:t>20</a:t>
            </a:r>
            <a:endParaRPr lang="en-IN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2" name="!!box8">
            <a:extLst>
              <a:ext uri="{FF2B5EF4-FFF2-40B4-BE49-F238E27FC236}">
                <a16:creationId xmlns:a16="http://schemas.microsoft.com/office/drawing/2014/main" id="{1811C89A-357B-1755-5518-BF654FA30319}"/>
              </a:ext>
            </a:extLst>
          </p:cNvPr>
          <p:cNvSpPr/>
          <p:nvPr/>
        </p:nvSpPr>
        <p:spPr>
          <a:xfrm>
            <a:off x="9522202" y="2471558"/>
            <a:ext cx="3454496" cy="1322229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8000" dirty="0">
                <a:solidFill>
                  <a:schemeClr val="tx1"/>
                </a:solidFill>
                <a:latin typeface="Bradley Hand" pitchFamily="2" charset="77"/>
              </a:rPr>
              <a:t>Day 3</a:t>
            </a:r>
            <a:endParaRPr lang="en-IN" sz="8000" dirty="0">
              <a:solidFill>
                <a:schemeClr val="tx1"/>
              </a:solidFill>
              <a:latin typeface="Bradley Hand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!!box10">
                <a:extLst>
                  <a:ext uri="{FF2B5EF4-FFF2-40B4-BE49-F238E27FC236}">
                    <a16:creationId xmlns:a16="http://schemas.microsoft.com/office/drawing/2014/main" id="{A847D663-39C4-8D2F-0C07-36AAF0FF1347}"/>
                  </a:ext>
                </a:extLst>
              </p:cNvPr>
              <p:cNvSpPr txBox="1"/>
              <p:nvPr/>
            </p:nvSpPr>
            <p:spPr>
              <a:xfrm>
                <a:off x="13495578" y="6090610"/>
                <a:ext cx="1804853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𝑔</m:t>
                      </m:r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=1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0" name="!!box10">
                <a:extLst>
                  <a:ext uri="{FF2B5EF4-FFF2-40B4-BE49-F238E27FC236}">
                    <a16:creationId xmlns:a16="http://schemas.microsoft.com/office/drawing/2014/main" id="{A847D663-39C4-8D2F-0C07-36AAF0FF13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5578" y="6090610"/>
                <a:ext cx="1804853" cy="767390"/>
              </a:xfrm>
              <a:prstGeom prst="rect">
                <a:avLst/>
              </a:prstGeom>
              <a:blipFill>
                <a:blip r:embed="rId4"/>
                <a:stretch>
                  <a:fillRect l="-3497" r="-3497" b="-1967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24326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4500</TotalTime>
  <Words>4145</Words>
  <Application>Microsoft Macintosh PowerPoint</Application>
  <PresentationFormat>Custom</PresentationFormat>
  <Paragraphs>652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Bradley Hand</vt:lpstr>
      <vt:lpstr>Cambria Math</vt:lpstr>
      <vt:lpstr>Helvetica Neue</vt:lpstr>
      <vt:lpstr>Helvetica Neue Medium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Manoj Gupta</cp:lastModifiedBy>
  <cp:revision>624</cp:revision>
  <dcterms:modified xsi:type="dcterms:W3CDTF">2025-02-05T13:36:24Z</dcterms:modified>
</cp:coreProperties>
</file>