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4694"/>
  </p:normalViewPr>
  <p:slideViewPr>
    <p:cSldViewPr snapToGrid="0">
      <p:cViewPr varScale="1">
        <p:scale>
          <a:sx n="60" d="100"/>
          <a:sy n="60" d="100"/>
        </p:scale>
        <p:origin x="1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3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6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blogs.harvard.edu/pamphlet/2011/09/23/tales-of-peer-review-episode-1-boyer-and-moores-mjrty-algorithm/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blogs.harvard.edu/pamphlet/2011/09/23/tales-of-peer-review-episode-1-boyer-and-moores-mjrty-algorith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Majority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9959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8361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9416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472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6256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792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676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943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47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516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768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800896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7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47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98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58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5426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70067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69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79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847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699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267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534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4543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107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6752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680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54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9056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215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055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6353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39542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6646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4755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9845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89895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162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7395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735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9604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3089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31997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3710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19406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22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67917" y="1340733"/>
            <a:ext cx="383694" cy="3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4843776" y="3296543"/>
            <a:ext cx="3321201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Left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373944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510" y="1360848"/>
            <a:ext cx="383694" cy="3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5048528" y="10983224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15099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690638" y="11139341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  <p:sp>
        <p:nvSpPr>
          <p:cNvPr id="5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A0EF060-2BB7-2CDE-2A02-B5DF7CE1D736}"/>
              </a:ext>
            </a:extLst>
          </p:cNvPr>
          <p:cNvSpPr/>
          <p:nvPr/>
        </p:nvSpPr>
        <p:spPr>
          <a:xfrm>
            <a:off x="15754210" y="10441173"/>
            <a:ext cx="7828663" cy="301816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the count of left half answer and right half answer in the full array using the </a:t>
            </a: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function.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251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690638" y="11139341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8DCB86C-74DD-E1EB-26DC-567DDC2EED9C}"/>
              </a:ext>
            </a:extLst>
          </p:cNvPr>
          <p:cNvSpPr/>
          <p:nvPr/>
        </p:nvSpPr>
        <p:spPr>
          <a:xfrm>
            <a:off x="15754210" y="10441173"/>
            <a:ext cx="7828663" cy="301816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the count of left half answer and right half answer in the full array using the </a:t>
            </a: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function.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4" name="!!r1">
            <a:extLst>
              <a:ext uri="{FF2B5EF4-FFF2-40B4-BE49-F238E27FC236}">
                <a16:creationId xmlns:a16="http://schemas.microsoft.com/office/drawing/2014/main" id="{A2EF84ED-C853-C430-67A0-9498CD325133}"/>
              </a:ext>
            </a:extLst>
          </p:cNvPr>
          <p:cNvSpPr/>
          <p:nvPr/>
        </p:nvSpPr>
        <p:spPr>
          <a:xfrm>
            <a:off x="7267007" y="8851599"/>
            <a:ext cx="3797758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count  = 13</a:t>
            </a:r>
          </a:p>
        </p:txBody>
      </p:sp>
      <p:sp>
        <p:nvSpPr>
          <p:cNvPr id="57" name="!!r1">
            <a:extLst>
              <a:ext uri="{FF2B5EF4-FFF2-40B4-BE49-F238E27FC236}">
                <a16:creationId xmlns:a16="http://schemas.microsoft.com/office/drawing/2014/main" id="{AB21F737-CF1F-476F-704E-0067E90ACDC3}"/>
              </a:ext>
            </a:extLst>
          </p:cNvPr>
          <p:cNvSpPr/>
          <p:nvPr/>
        </p:nvSpPr>
        <p:spPr>
          <a:xfrm>
            <a:off x="19307493" y="8812670"/>
            <a:ext cx="3543002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Count 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6B0102F-0CA6-FC91-64F0-08E40AB14814}"/>
                  </a:ext>
                </a:extLst>
              </p:cNvPr>
              <p:cNvSpPr/>
              <p:nvPr/>
            </p:nvSpPr>
            <p:spPr>
              <a:xfrm>
                <a:off x="11668993" y="8851599"/>
                <a:ext cx="2100902" cy="7945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&gt;12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6B0102F-0CA6-FC91-64F0-08E40AB14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993" y="8851599"/>
                <a:ext cx="2100902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Aeroplane with solid fill">
            <a:extLst>
              <a:ext uri="{FF2B5EF4-FFF2-40B4-BE49-F238E27FC236}">
                <a16:creationId xmlns:a16="http://schemas.microsoft.com/office/drawing/2014/main" id="{E63B0C4E-2C5E-F744-FAE9-E7CD9E23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132" y="9209942"/>
            <a:ext cx="383694" cy="32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225E39-7A92-0C93-852C-EE8CB661481B}"/>
                  </a:ext>
                </a:extLst>
              </p:cNvPr>
              <p:cNvSpPr txBox="1"/>
              <p:nvPr/>
            </p:nvSpPr>
            <p:spPr>
              <a:xfrm>
                <a:off x="20910570" y="9070174"/>
                <a:ext cx="995652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225E39-7A92-0C93-852C-EE8CB661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570" y="9070174"/>
                <a:ext cx="995652" cy="60119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65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489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329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89094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406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57497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26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1698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437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481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010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702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95830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41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81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932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080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4920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6500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03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313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340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633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4158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683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69411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256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1620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8290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788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3924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3638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2041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7839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54410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21514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6242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4713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00443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3116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2263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8846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64472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4576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46865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48578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34274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156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82785" y="1340733"/>
            <a:ext cx="383694" cy="321655"/>
          </a:xfrm>
          <a:prstGeom prst="rect">
            <a:avLst/>
          </a:prstGeom>
        </p:spPr>
      </p:pic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7473" y="4109736"/>
            <a:ext cx="2928729" cy="2455187"/>
          </a:xfrm>
          <a:prstGeom prst="rect">
            <a:avLst/>
          </a:prstGeom>
        </p:spPr>
      </p:pic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6B0102F-0CA6-FC91-64F0-08E40AB14814}"/>
              </a:ext>
            </a:extLst>
          </p:cNvPr>
          <p:cNvSpPr/>
          <p:nvPr/>
        </p:nvSpPr>
        <p:spPr>
          <a:xfrm>
            <a:off x="12837618" y="4599539"/>
            <a:ext cx="4200486" cy="14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Majority Element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8FA8FA-EF9D-849E-2453-F9A35D724977}"/>
              </a:ext>
            </a:extLst>
          </p:cNvPr>
          <p:cNvSpPr txBox="1"/>
          <p:nvPr/>
        </p:nvSpPr>
        <p:spPr>
          <a:xfrm>
            <a:off x="18405231" y="4603150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005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07DF453-1965-A87C-ECBE-1B31A69CA73B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Implementation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34556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72548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6558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9553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960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835631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879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20568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53269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9457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1205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3588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24915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794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79426"/>
            <a:ext cx="1080000" cy="1080000"/>
          </a:xfrm>
          <a:prstGeom prst="rect">
            <a:avLst/>
          </a:prstGeom>
        </p:spPr>
      </p:pic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1022016" y="4719757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an array that contains some objects. </a:t>
            </a:r>
          </a:p>
        </p:txBody>
      </p:sp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812536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2081" y="1719941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42971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80017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E0CD8A2-3DF5-964C-B64E-07FD96A48036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E0CD8A2-3DF5-964C-B64E-07FD96A48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2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B398180-60DD-2708-C919-3C5B48C078FC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Running Time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0811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0A0AE64-68BF-A9B6-49B3-73A188C01020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0A0AE64-68BF-A9B6-49B3-73A188C01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2583F167-97D4-6B2A-FF78-C095DD5F34F6}"/>
              </a:ext>
            </a:extLst>
          </p:cNvPr>
          <p:cNvSpPr/>
          <p:nvPr/>
        </p:nvSpPr>
        <p:spPr>
          <a:xfrm>
            <a:off x="10292026" y="444112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0967760" y="455948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60" y="4559488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0616C27-52D0-9682-AB28-6D99170A1EEC}"/>
              </a:ext>
            </a:extLst>
          </p:cNvPr>
          <p:cNvSpPr/>
          <p:nvPr/>
        </p:nvSpPr>
        <p:spPr>
          <a:xfrm rot="10800000">
            <a:off x="2462755" y="2015099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194628" y="2251831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28" y="2251831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8266482" y="2787193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482" y="2787193"/>
                <a:ext cx="1103707" cy="8269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8862489" y="3614158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89" y="3614158"/>
                <a:ext cx="1103707" cy="8269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6467416" y="14248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16" y="1424866"/>
                <a:ext cx="1103707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6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" grpId="0" animBg="1"/>
          <p:bldP spid="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s 2">
            <a:extLst>
              <a:ext uri="{FF2B5EF4-FFF2-40B4-BE49-F238E27FC236}">
                <a16:creationId xmlns:a16="http://schemas.microsoft.com/office/drawing/2014/main" id="{22697D81-FDA9-69DD-297B-DFE996835660}"/>
              </a:ext>
            </a:extLst>
          </p:cNvPr>
          <p:cNvSpPr/>
          <p:nvPr/>
        </p:nvSpPr>
        <p:spPr>
          <a:xfrm>
            <a:off x="12413126" y="1528786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400D470F-AAFB-0C81-32D8-0E8D89E343F0}"/>
              </a:ext>
            </a:extLst>
          </p:cNvPr>
          <p:cNvSpPr/>
          <p:nvPr/>
        </p:nvSpPr>
        <p:spPr>
          <a:xfrm>
            <a:off x="14697007" y="162359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355DA1CF-1616-C45A-50A1-DFD923D92B76}"/>
              </a:ext>
            </a:extLst>
          </p:cNvPr>
          <p:cNvSpPr/>
          <p:nvPr/>
        </p:nvSpPr>
        <p:spPr>
          <a:xfrm>
            <a:off x="16679157" y="156939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E44EA8EA-0B6D-559D-0E9D-5478AF11356D}"/>
              </a:ext>
            </a:extLst>
          </p:cNvPr>
          <p:cNvSpPr/>
          <p:nvPr/>
        </p:nvSpPr>
        <p:spPr>
          <a:xfrm>
            <a:off x="12413126" y="3150187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/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3C1909ED-E988-D916-E169-775EBC651389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3C1909ED-E988-D916-E169-775EBC651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s 2">
            <a:extLst>
              <a:ext uri="{FF2B5EF4-FFF2-40B4-BE49-F238E27FC236}">
                <a16:creationId xmlns:a16="http://schemas.microsoft.com/office/drawing/2014/main" id="{22697D81-FDA9-69DD-297B-DFE996835660}"/>
              </a:ext>
            </a:extLst>
          </p:cNvPr>
          <p:cNvSpPr/>
          <p:nvPr/>
        </p:nvSpPr>
        <p:spPr>
          <a:xfrm>
            <a:off x="12413126" y="1528786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400D470F-AAFB-0C81-32D8-0E8D89E343F0}"/>
              </a:ext>
            </a:extLst>
          </p:cNvPr>
          <p:cNvSpPr/>
          <p:nvPr/>
        </p:nvSpPr>
        <p:spPr>
          <a:xfrm>
            <a:off x="14697007" y="162359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355DA1CF-1616-C45A-50A1-DFD923D92B76}"/>
              </a:ext>
            </a:extLst>
          </p:cNvPr>
          <p:cNvSpPr/>
          <p:nvPr/>
        </p:nvSpPr>
        <p:spPr>
          <a:xfrm>
            <a:off x="16679157" y="156939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E44EA8EA-0B6D-559D-0E9D-5478AF11356D}"/>
              </a:ext>
            </a:extLst>
          </p:cNvPr>
          <p:cNvSpPr/>
          <p:nvPr/>
        </p:nvSpPr>
        <p:spPr>
          <a:xfrm>
            <a:off x="12413126" y="3150187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/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5532936-780B-B51C-8232-D7D9FBF2158C}"/>
                  </a:ext>
                </a:extLst>
              </p:cNvPr>
              <p:cNvSpPr/>
              <p:nvPr/>
            </p:nvSpPr>
            <p:spPr>
              <a:xfrm>
                <a:off x="11084116" y="5401790"/>
                <a:ext cx="160518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5532936-780B-B51C-8232-D7D9FBF21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116" y="5401790"/>
                <a:ext cx="1605189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quals 8">
            <a:extLst>
              <a:ext uri="{FF2B5EF4-FFF2-40B4-BE49-F238E27FC236}">
                <a16:creationId xmlns:a16="http://schemas.microsoft.com/office/drawing/2014/main" id="{F34E1423-BF42-A9A7-1C5B-3027B9316533}"/>
              </a:ext>
            </a:extLst>
          </p:cNvPr>
          <p:cNvSpPr/>
          <p:nvPr/>
        </p:nvSpPr>
        <p:spPr>
          <a:xfrm>
            <a:off x="13014656" y="5324398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AF1D4F8-462B-144F-1FA0-C75BC343D816}"/>
                  </a:ext>
                </a:extLst>
              </p:cNvPr>
              <p:cNvSpPr/>
              <p:nvPr/>
            </p:nvSpPr>
            <p:spPr>
              <a:xfrm>
                <a:off x="14283133" y="5401788"/>
                <a:ext cx="203168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AF1D4F8-462B-144F-1FA0-C75BC343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133" y="5401788"/>
                <a:ext cx="2031688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717FFAEB-33A1-7567-B097-B51E75759449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717FFAEB-33A1-7567-B097-B51E7575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936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B398180-60DD-2708-C919-3C5B48C078FC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Correctness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5394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9959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8361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9416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472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6256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792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676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943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47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516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768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800896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7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47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98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58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5426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70067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69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79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847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699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267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534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4543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107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6752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680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54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9056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215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055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6353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39542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6646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4755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9845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89895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162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7395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735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9604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3089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31997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3710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19406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22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67917" y="1340733"/>
            <a:ext cx="383694" cy="321655"/>
          </a:xfrm>
          <a:prstGeom prst="rect">
            <a:avLst/>
          </a:prstGeom>
        </p:spPr>
      </p:pic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85FE904-13F3-3816-6CC1-42968D26890A}"/>
              </a:ext>
            </a:extLst>
          </p:cNvPr>
          <p:cNvSpPr/>
          <p:nvPr/>
        </p:nvSpPr>
        <p:spPr>
          <a:xfrm>
            <a:off x="1073276" y="3191143"/>
            <a:ext cx="22731560" cy="46344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Some Observations: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 number of majority elements in the array is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529B2F3-9944-58F4-4B70-2F6D1B8A18AD}"/>
                  </a:ext>
                </a:extLst>
              </p:cNvPr>
              <p:cNvSpPr/>
              <p:nvPr/>
            </p:nvSpPr>
            <p:spPr>
              <a:xfrm>
                <a:off x="12630903" y="4699995"/>
                <a:ext cx="19126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≤1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529B2F3-9944-58F4-4B70-2F6D1B8A1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903" y="4699995"/>
                <a:ext cx="19126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16E2D7-69BB-11A0-F64B-31B81257051C}"/>
              </a:ext>
            </a:extLst>
          </p:cNvPr>
          <p:cNvSpPr/>
          <p:nvPr/>
        </p:nvSpPr>
        <p:spPr>
          <a:xfrm>
            <a:off x="1739120" y="6847367"/>
            <a:ext cx="1117712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 either the left half or the right half of the array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23EF5F8-D952-AA72-7853-F18215FFABA0}"/>
                  </a:ext>
                </a:extLst>
              </p:cNvPr>
              <p:cNvSpPr/>
              <p:nvPr/>
            </p:nvSpPr>
            <p:spPr>
              <a:xfrm>
                <a:off x="1073276" y="9610017"/>
                <a:ext cx="22731560" cy="337623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 short sketch for the last observation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#occurrences of majority element in the array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in one of the half, the number of occurrences is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Or, it is also a majority element in one of the half.</a:t>
                </a:r>
              </a:p>
            </p:txBody>
          </p:sp>
        </mc:Choice>
        <mc:Fallback xmlns="">
          <p:sp>
            <p:nvSpPr>
              <p:cNvPr id="4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23EF5F8-D952-AA72-7853-F18215FF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76" y="9610017"/>
                <a:ext cx="22731560" cy="337623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3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32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66152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will prove using induction on n.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7539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66152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will prove using induction on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When n=1, there is only one element in the array and our algorithm returns it as the majority element.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CF15CB-749A-CF06-1635-4CEDA2E72077}"/>
              </a:ext>
            </a:extLst>
          </p:cNvPr>
          <p:cNvSpPr/>
          <p:nvPr/>
        </p:nvSpPr>
        <p:spPr>
          <a:xfrm>
            <a:off x="1016869" y="3423684"/>
            <a:ext cx="8843586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016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prove using induction on 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When n=1, there is only one element in the array and our algorithm returns it as the majority element.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our algorithm finds a majority element in an array of size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2846F-5EBE-29BB-B753-6532764B1035}"/>
              </a:ext>
            </a:extLst>
          </p:cNvPr>
          <p:cNvSpPr/>
          <p:nvPr/>
        </p:nvSpPr>
        <p:spPr>
          <a:xfrm>
            <a:off x="1016869" y="3423684"/>
            <a:ext cx="8843586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741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5D2F0B-324B-8717-B46B-6CC50D41F9C9}"/>
              </a:ext>
            </a:extLst>
          </p:cNvPr>
          <p:cNvSpPr/>
          <p:nvPr/>
        </p:nvSpPr>
        <p:spPr>
          <a:xfrm>
            <a:off x="272548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EE1CA5-CC27-F138-3C59-7F9EBBE1074D}"/>
              </a:ext>
            </a:extLst>
          </p:cNvPr>
          <p:cNvSpPr/>
          <p:nvPr/>
        </p:nvSpPr>
        <p:spPr>
          <a:xfrm>
            <a:off x="746558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0B60DCE-D5CF-15A6-F04B-597C14C9D4C1}"/>
              </a:ext>
            </a:extLst>
          </p:cNvPr>
          <p:cNvSpPr/>
          <p:nvPr/>
        </p:nvSpPr>
        <p:spPr>
          <a:xfrm>
            <a:off x="509553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F3532138-6C3B-6136-76EE-D139B3A9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960" y="1768800"/>
            <a:ext cx="1080000" cy="1080000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76D06C95-C3B1-1603-1ABC-ABFBF5803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768799"/>
            <a:ext cx="1080000" cy="108000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D809C0-DE89-CB65-9762-366F6A09E050}"/>
              </a:ext>
            </a:extLst>
          </p:cNvPr>
          <p:cNvSpPr/>
          <p:nvPr/>
        </p:nvSpPr>
        <p:spPr>
          <a:xfrm>
            <a:off x="9835631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pple with solid fill">
            <a:extLst>
              <a:ext uri="{FF2B5EF4-FFF2-40B4-BE49-F238E27FC236}">
                <a16:creationId xmlns:a16="http://schemas.microsoft.com/office/drawing/2014/main" id="{6D27F5B3-CD65-5112-8365-5581CB47A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879" y="1719941"/>
            <a:ext cx="1080000" cy="1080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9AFD54-E71F-0681-C662-2B6CD84C39A5}"/>
              </a:ext>
            </a:extLst>
          </p:cNvPr>
          <p:cNvSpPr/>
          <p:nvPr/>
        </p:nvSpPr>
        <p:spPr>
          <a:xfrm>
            <a:off x="1220568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EF013D1-05CF-7CB0-A56C-0B5FD69C6D96}"/>
              </a:ext>
            </a:extLst>
          </p:cNvPr>
          <p:cNvSpPr/>
          <p:nvPr/>
        </p:nvSpPr>
        <p:spPr>
          <a:xfrm>
            <a:off x="1453269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6" name="Graphic 35" descr="Aeroplane with solid fill">
            <a:extLst>
              <a:ext uri="{FF2B5EF4-FFF2-40B4-BE49-F238E27FC236}">
                <a16:creationId xmlns:a16="http://schemas.microsoft.com/office/drawing/2014/main" id="{E03E60E0-60DA-8609-92A2-23C087AF3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768797"/>
            <a:ext cx="1080000" cy="108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E951408-DE11-A4D8-5BF8-9DF6FDBACAD0}"/>
              </a:ext>
            </a:extLst>
          </p:cNvPr>
          <p:cNvSpPr/>
          <p:nvPr/>
        </p:nvSpPr>
        <p:spPr>
          <a:xfrm>
            <a:off x="169457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95F61D21-8346-91F7-3AD9-BFAB4239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1205" y="1768798"/>
            <a:ext cx="1080000" cy="1080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B0D6A7A-D305-34CD-7A9E-ABC0216D07E9}"/>
              </a:ext>
            </a:extLst>
          </p:cNvPr>
          <p:cNvSpPr/>
          <p:nvPr/>
        </p:nvSpPr>
        <p:spPr>
          <a:xfrm>
            <a:off x="193588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0" name="Graphic 39" descr="Aeroplane with solid fill">
            <a:extLst>
              <a:ext uri="{FF2B5EF4-FFF2-40B4-BE49-F238E27FC236}">
                <a16:creationId xmlns:a16="http://schemas.microsoft.com/office/drawing/2014/main" id="{2F34A7A8-C9A1-B4EA-E4D7-8C74287D2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24915" y="1742971"/>
            <a:ext cx="1080000" cy="1080000"/>
          </a:xfrm>
          <a:prstGeom prst="rect">
            <a:avLst/>
          </a:prstGeom>
        </p:spPr>
      </p:pic>
      <p:pic>
        <p:nvPicPr>
          <p:cNvPr id="41" name="Graphic 40" descr="Aeroplane with solid fill">
            <a:extLst>
              <a:ext uri="{FF2B5EF4-FFF2-40B4-BE49-F238E27FC236}">
                <a16:creationId xmlns:a16="http://schemas.microsoft.com/office/drawing/2014/main" id="{C38C4522-CE89-5CFC-A08A-65340FE30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794" y="1839429"/>
            <a:ext cx="1080000" cy="1080000"/>
          </a:xfrm>
          <a:prstGeom prst="rect">
            <a:avLst/>
          </a:prstGeom>
        </p:spPr>
      </p:pic>
      <p:pic>
        <p:nvPicPr>
          <p:cNvPr id="42" name="Graphic 41" descr="Aeroplane with solid fill">
            <a:extLst>
              <a:ext uri="{FF2B5EF4-FFF2-40B4-BE49-F238E27FC236}">
                <a16:creationId xmlns:a16="http://schemas.microsoft.com/office/drawing/2014/main" id="{E17F62BA-5A69-045D-32F0-9788D3ECA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79426"/>
            <a:ext cx="1080000" cy="1080000"/>
          </a:xfrm>
          <a:prstGeom prst="rect">
            <a:avLst/>
          </a:prstGeom>
        </p:spPr>
      </p:pic>
      <p:pic>
        <p:nvPicPr>
          <p:cNvPr id="43" name="Graphic 42" descr="Aeroplane with solid fill">
            <a:extLst>
              <a:ext uri="{FF2B5EF4-FFF2-40B4-BE49-F238E27FC236}">
                <a16:creationId xmlns:a16="http://schemas.microsoft.com/office/drawing/2014/main" id="{E2F7A3B6-FA72-D04E-7CC0-E1F8BF91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812536"/>
            <a:ext cx="1080000" cy="1080000"/>
          </a:xfrm>
          <a:prstGeom prst="rect">
            <a:avLst/>
          </a:prstGeom>
        </p:spPr>
      </p:pic>
      <p:pic>
        <p:nvPicPr>
          <p:cNvPr id="44" name="Graphic 43" descr="Apple with solid fill">
            <a:extLst>
              <a:ext uri="{FF2B5EF4-FFF2-40B4-BE49-F238E27FC236}">
                <a16:creationId xmlns:a16="http://schemas.microsoft.com/office/drawing/2014/main" id="{C8A12A14-69F2-0891-3748-939FB4DBF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2081" y="1719941"/>
            <a:ext cx="1080000" cy="1080000"/>
          </a:xfrm>
          <a:prstGeom prst="rect">
            <a:avLst/>
          </a:prstGeom>
        </p:spPr>
      </p:pic>
      <p:pic>
        <p:nvPicPr>
          <p:cNvPr id="45" name="Graphic 44" descr="Aeroplane with solid fill">
            <a:extLst>
              <a:ext uri="{FF2B5EF4-FFF2-40B4-BE49-F238E27FC236}">
                <a16:creationId xmlns:a16="http://schemas.microsoft.com/office/drawing/2014/main" id="{54825F5E-2A5B-D4F0-9323-05CFA471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42971"/>
            <a:ext cx="1080000" cy="1080000"/>
          </a:xfrm>
          <a:prstGeom prst="rect">
            <a:avLst/>
          </a:prstGeom>
        </p:spPr>
      </p:pic>
      <p:pic>
        <p:nvPicPr>
          <p:cNvPr id="46" name="Graphic 45" descr="Aeroplane with solid fill">
            <a:extLst>
              <a:ext uri="{FF2B5EF4-FFF2-40B4-BE49-F238E27FC236}">
                <a16:creationId xmlns:a16="http://schemas.microsoft.com/office/drawing/2014/main" id="{8C1DB4CB-C436-1BDE-A1EC-AA8A7FF3B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80017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5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prove using induction on 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When n=1, there is only one element in the array and our algorithm returns it as the majority element.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our algorithm finds a majority element in an array of size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n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 the majority element exists in the left array, then we find it correctly.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Same is the case for the right array.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4338083"/>
            <a:ext cx="8843586" cy="154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</p:spTree>
    <p:extLst>
      <p:ext uri="{BB962C8B-B14F-4D97-AF65-F5344CB8AC3E}">
        <p14:creationId xmlns:p14="http://schemas.microsoft.com/office/powerpoint/2010/main" val="131056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 majority element exists in the left array, then we find it correctly.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Same is the case for the right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array, then either </a:t>
            </a:r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left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or </a:t>
            </a:r>
            <a:r>
              <a:rPr lang="en-US" sz="4000" dirty="0">
                <a:solidFill>
                  <a:srgbClr val="00B050"/>
                </a:solidFill>
                <a:latin typeface="Bradley Hand" pitchFamily="2" charset="77"/>
              </a:rPr>
              <a:t>right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our answer.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4338083"/>
            <a:ext cx="8843586" cy="154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</p:spTree>
    <p:extLst>
      <p:ext uri="{BB962C8B-B14F-4D97-AF65-F5344CB8AC3E}">
        <p14:creationId xmlns:p14="http://schemas.microsoft.com/office/powerpoint/2010/main" val="225650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 majority element exists in the left array, then we find it correctly.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Same is the case for the right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array, then either </a:t>
            </a:r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left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or </a:t>
            </a:r>
            <a:r>
              <a:rPr lang="en-US" sz="4000" dirty="0">
                <a:solidFill>
                  <a:srgbClr val="00B050"/>
                </a:solidFill>
                <a:latin typeface="Bradley Hand" pitchFamily="2" charset="77"/>
              </a:rPr>
              <a:t>right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our answer.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then use the brute-force method to find the answer.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5753219"/>
            <a:ext cx="8843586" cy="352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738884" y="8135775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638605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562249" y="4450405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Then, both the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</a:rPr>
              <a:t>if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conditions will be evaluated to false.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5753219"/>
            <a:ext cx="8843586" cy="352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576888" y="2569003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82330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562249" y="4450405"/>
                <a:ext cx="12980892" cy="424420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Then, both the 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</a:rPr>
                  <a:t>if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conditions will be evaluated to false.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we will return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249" y="4450405"/>
                <a:ext cx="12980892" cy="424420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9197646"/>
            <a:ext cx="8843586" cy="72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576888" y="2569003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71021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history">
            <a:extLst>
              <a:ext uri="{FF2B5EF4-FFF2-40B4-BE49-F238E27FC236}">
                <a16:creationId xmlns:a16="http://schemas.microsoft.com/office/drawing/2014/main" id="{8D98EB96-3C31-D61D-B0F3-EDCC89A29F96}"/>
              </a:ext>
            </a:extLst>
          </p:cNvPr>
          <p:cNvSpPr/>
          <p:nvPr/>
        </p:nvSpPr>
        <p:spPr>
          <a:xfrm>
            <a:off x="568075" y="1016824"/>
            <a:ext cx="23111732" cy="11206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In 1981, Boyer and Moore designed an O(n) algorithm to find the majority element in the array if it exists.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Unfortunately, they could not publish their result.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hlinkClick r:id="rId2"/>
              </a:rPr>
              <a:t>Here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their experience on publishing their paper.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box">
            <a:extLst>
              <a:ext uri="{FF2B5EF4-FFF2-40B4-BE49-F238E27FC236}">
                <a16:creationId xmlns:a16="http://schemas.microsoft.com/office/drawing/2014/main" id="{6B15FAF8-82D2-6925-351C-DCCC745A2A71}"/>
              </a:ext>
            </a:extLst>
          </p:cNvPr>
          <p:cNvSpPr/>
          <p:nvPr/>
        </p:nvSpPr>
        <p:spPr>
          <a:xfrm>
            <a:off x="2592395" y="4614056"/>
            <a:ext cx="19063091" cy="61348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paper we have described a linear time majority vote algorithm and discussed the mechanically checked correctness proof of a Fortran implementation of it. This work has a rather convoluted history which we would here like to clarify.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……..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……..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However, our paper was repeatedly rejected for publication, largely because of its emphasis on Fortran and mechanical verification. A rewritten version emphasizing the algorithm itself was rejected on the grounds that the work was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superceded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by the paper of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Misra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and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Gries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!</a:t>
            </a: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522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history">
            <a:extLst>
              <a:ext uri="{FF2B5EF4-FFF2-40B4-BE49-F238E27FC236}">
                <a16:creationId xmlns:a16="http://schemas.microsoft.com/office/drawing/2014/main" id="{8D98EB96-3C31-D61D-B0F3-EDCC89A29F96}"/>
              </a:ext>
            </a:extLst>
          </p:cNvPr>
          <p:cNvSpPr/>
          <p:nvPr/>
        </p:nvSpPr>
        <p:spPr>
          <a:xfrm>
            <a:off x="568075" y="1016824"/>
            <a:ext cx="23111732" cy="11206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In 1981, Boyer and Moore designed an O(n) algorithm to find the majority element in the array if it exists.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Unfortunately, they could not publish their result.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hlinkClick r:id="rId2"/>
              </a:rPr>
              <a:t>Here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their experience on publishing their paper.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Can you design an algorithm for the majority problem in O(n) time?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170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561" y="5100022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3614" y="5100022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42971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800171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761AD-506A-82DC-70FB-4FF2383AC740}"/>
              </a:ext>
            </a:extLst>
          </p:cNvPr>
          <p:cNvSpPr txBox="1"/>
          <p:nvPr/>
        </p:nvSpPr>
        <p:spPr>
          <a:xfrm>
            <a:off x="2122226" y="4570129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FA1AE-1BA1-96F5-6D37-0C7D2CE2032C}"/>
              </a:ext>
            </a:extLst>
          </p:cNvPr>
          <p:cNvSpPr txBox="1"/>
          <p:nvPr/>
        </p:nvSpPr>
        <p:spPr>
          <a:xfrm>
            <a:off x="4863865" y="4009107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DCBE8-BB6B-A2F4-E64E-7A3B27354126}"/>
              </a:ext>
            </a:extLst>
          </p:cNvPr>
          <p:cNvSpPr txBox="1"/>
          <p:nvPr/>
        </p:nvSpPr>
        <p:spPr>
          <a:xfrm>
            <a:off x="6855013" y="4242074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6BDC3-272F-050D-3AB7-1E07D742ECD3}"/>
              </a:ext>
            </a:extLst>
          </p:cNvPr>
          <p:cNvSpPr txBox="1"/>
          <p:nvPr/>
        </p:nvSpPr>
        <p:spPr>
          <a:xfrm>
            <a:off x="8533614" y="3870608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6326-8D0F-31C6-0355-238399B7AD0B}"/>
              </a:ext>
            </a:extLst>
          </p:cNvPr>
          <p:cNvSpPr txBox="1"/>
          <p:nvPr/>
        </p:nvSpPr>
        <p:spPr>
          <a:xfrm>
            <a:off x="9489241" y="4242073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87320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561" y="5100022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3614" y="5100022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2230" y="7946572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9449" y="7946572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761AD-506A-82DC-70FB-4FF2383AC740}"/>
              </a:ext>
            </a:extLst>
          </p:cNvPr>
          <p:cNvSpPr txBox="1"/>
          <p:nvPr/>
        </p:nvSpPr>
        <p:spPr>
          <a:xfrm>
            <a:off x="2122226" y="4570129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FA1AE-1BA1-96F5-6D37-0C7D2CE2032C}"/>
              </a:ext>
            </a:extLst>
          </p:cNvPr>
          <p:cNvSpPr txBox="1"/>
          <p:nvPr/>
        </p:nvSpPr>
        <p:spPr>
          <a:xfrm>
            <a:off x="4863865" y="4009107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DCBE8-BB6B-A2F4-E64E-7A3B27354126}"/>
              </a:ext>
            </a:extLst>
          </p:cNvPr>
          <p:cNvSpPr txBox="1"/>
          <p:nvPr/>
        </p:nvSpPr>
        <p:spPr>
          <a:xfrm>
            <a:off x="6855013" y="4242074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6BDC3-272F-050D-3AB7-1E07D742ECD3}"/>
              </a:ext>
            </a:extLst>
          </p:cNvPr>
          <p:cNvSpPr txBox="1"/>
          <p:nvPr/>
        </p:nvSpPr>
        <p:spPr>
          <a:xfrm>
            <a:off x="8533614" y="3870608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6326-8D0F-31C6-0355-238399B7AD0B}"/>
              </a:ext>
            </a:extLst>
          </p:cNvPr>
          <p:cNvSpPr txBox="1"/>
          <p:nvPr/>
        </p:nvSpPr>
        <p:spPr>
          <a:xfrm>
            <a:off x="9489241" y="4242073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C02D1-6568-84CA-8AE8-27D81225A744}"/>
              </a:ext>
            </a:extLst>
          </p:cNvPr>
          <p:cNvSpPr txBox="1"/>
          <p:nvPr/>
        </p:nvSpPr>
        <p:spPr>
          <a:xfrm>
            <a:off x="2193895" y="7327294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0BD6E-9698-677E-927C-E9E000F96428}"/>
              </a:ext>
            </a:extLst>
          </p:cNvPr>
          <p:cNvSpPr txBox="1"/>
          <p:nvPr/>
        </p:nvSpPr>
        <p:spPr>
          <a:xfrm>
            <a:off x="4935534" y="6766272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7403C-1C08-19D0-D6F0-03D1CCE6A895}"/>
              </a:ext>
            </a:extLst>
          </p:cNvPr>
          <p:cNvSpPr txBox="1"/>
          <p:nvPr/>
        </p:nvSpPr>
        <p:spPr>
          <a:xfrm>
            <a:off x="6926682" y="6999239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FFDDA-B4B3-5BCC-3C9F-D498D3EC8EE5}"/>
              </a:ext>
            </a:extLst>
          </p:cNvPr>
          <p:cNvSpPr txBox="1"/>
          <p:nvPr/>
        </p:nvSpPr>
        <p:spPr>
          <a:xfrm>
            <a:off x="8605283" y="6627773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00F513-9E65-6A27-E1BC-67B145F2FE8F}"/>
              </a:ext>
            </a:extLst>
          </p:cNvPr>
          <p:cNvSpPr txBox="1"/>
          <p:nvPr/>
        </p:nvSpPr>
        <p:spPr>
          <a:xfrm>
            <a:off x="9560910" y="6999238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83528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350086" y="4263650"/>
            <a:ext cx="21683827" cy="381354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        1            if a=b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                                 equal(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a,b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=        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					   0            otherwise  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D437630-9C0C-20D5-9061-8AF72F448264}"/>
              </a:ext>
            </a:extLst>
          </p:cNvPr>
          <p:cNvSpPr/>
          <p:nvPr/>
        </p:nvSpPr>
        <p:spPr>
          <a:xfrm>
            <a:off x="11721015" y="5397538"/>
            <a:ext cx="649332" cy="1545771"/>
          </a:xfrm>
          <a:prstGeom prst="leftBrac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EA08C79-D6DA-FE56-CF56-E4430BE3C872}"/>
              </a:ext>
            </a:extLst>
          </p:cNvPr>
          <p:cNvSpPr/>
          <p:nvPr/>
        </p:nvSpPr>
        <p:spPr>
          <a:xfrm>
            <a:off x="1350086" y="8788566"/>
            <a:ext cx="21683827" cy="170753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can assume that the function equal takes O(1) time.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502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71520C7-FDDA-39F1-D2E3-D7290A801DFC}"/>
                  </a:ext>
                </a:extLst>
              </p:cNvPr>
              <p:cNvSpPr/>
              <p:nvPr/>
            </p:nvSpPr>
            <p:spPr>
              <a:xfrm>
                <a:off x="1298448" y="4818827"/>
                <a:ext cx="21683827" cy="170753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An element is called a majority element if it appears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times in the array.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71520C7-FDDA-39F1-D2E3-D7290A801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8" y="4818827"/>
                <a:ext cx="21683827" cy="170753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E8CA2C0-F67F-0A90-6D20-F5B1E66FCE6A}"/>
              </a:ext>
            </a:extLst>
          </p:cNvPr>
          <p:cNvSpPr/>
          <p:nvPr/>
        </p:nvSpPr>
        <p:spPr>
          <a:xfrm>
            <a:off x="1350086" y="7670382"/>
            <a:ext cx="21683827" cy="170753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Design an algorithm to find the majority element in the array. If the array does not contain a majority elements, return NULL.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85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C52486F0-20D3-3882-2660-081FC9F4BAA9}"/>
              </a:ext>
            </a:extLst>
          </p:cNvPr>
          <p:cNvSpPr/>
          <p:nvPr/>
        </p:nvSpPr>
        <p:spPr>
          <a:xfrm>
            <a:off x="634410" y="4743450"/>
            <a:ext cx="23115180" cy="127457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would you solve this problem?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04702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CDA843F-B745-D1BD-51E3-198C0BDC0BFE}"/>
                  </a:ext>
                </a:extLst>
              </p:cNvPr>
              <p:cNvSpPr/>
              <p:nvPr/>
            </p:nvSpPr>
            <p:spPr>
              <a:xfrm>
                <a:off x="788472" y="1132903"/>
                <a:ext cx="8593443" cy="82859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←0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𝑛𝑢𝑙𝑙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element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element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𝑦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equal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𝑦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err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len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)/2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𝑛𝑢𝑙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CDA843F-B745-D1BD-51E3-198C0BDC0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72" y="1132903"/>
                <a:ext cx="8593443" cy="82859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661387BB-0E1A-A7A5-6524-95190F45792B}"/>
              </a:ext>
            </a:extLst>
          </p:cNvPr>
          <p:cNvSpPr/>
          <p:nvPr/>
        </p:nvSpPr>
        <p:spPr>
          <a:xfrm>
            <a:off x="10094258" y="1132903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is the running time of this algorithm?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0098015-AE0A-4C71-1F23-FF59CD8CA0B8}"/>
                  </a:ext>
                </a:extLst>
              </p:cNvPr>
              <p:cNvSpPr/>
              <p:nvPr/>
            </p:nvSpPr>
            <p:spPr>
              <a:xfrm>
                <a:off x="15255798" y="4481337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0098015-AE0A-4C71-1F23-FF59CD8CA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798" y="4481337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78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506EF334-8A64-B738-7677-328B893C72D0}"/>
              </a:ext>
            </a:extLst>
          </p:cNvPr>
          <p:cNvSpPr/>
          <p:nvPr/>
        </p:nvSpPr>
        <p:spPr>
          <a:xfrm>
            <a:off x="10094258" y="6858000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Can you do something better? Think about divide and conquer.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86732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2386</Words>
  <Application>Microsoft Macintosh PowerPoint</Application>
  <PresentationFormat>Custom</PresentationFormat>
  <Paragraphs>336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454</cp:revision>
  <dcterms:modified xsi:type="dcterms:W3CDTF">2024-09-07T10:42:10Z</dcterms:modified>
</cp:coreProperties>
</file>