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53" r:id="rId2"/>
    <p:sldId id="447" r:id="rId3"/>
    <p:sldId id="355" r:id="rId4"/>
    <p:sldId id="448" r:id="rId5"/>
    <p:sldId id="449" r:id="rId6"/>
    <p:sldId id="450" r:id="rId7"/>
    <p:sldId id="483" r:id="rId8"/>
    <p:sldId id="452" r:id="rId9"/>
    <p:sldId id="451" r:id="rId10"/>
    <p:sldId id="453" r:id="rId11"/>
    <p:sldId id="454" r:id="rId12"/>
    <p:sldId id="477" r:id="rId13"/>
    <p:sldId id="478" r:id="rId14"/>
    <p:sldId id="479" r:id="rId15"/>
    <p:sldId id="482" r:id="rId16"/>
    <p:sldId id="480" r:id="rId17"/>
    <p:sldId id="476" r:id="rId18"/>
    <p:sldId id="455" r:id="rId19"/>
    <p:sldId id="456" r:id="rId20"/>
    <p:sldId id="457" r:id="rId21"/>
    <p:sldId id="458" r:id="rId22"/>
    <p:sldId id="459" r:id="rId23"/>
    <p:sldId id="484" r:id="rId24"/>
    <p:sldId id="468" r:id="rId25"/>
    <p:sldId id="469" r:id="rId26"/>
    <p:sldId id="470" r:id="rId27"/>
    <p:sldId id="471" r:id="rId28"/>
    <p:sldId id="472" r:id="rId29"/>
    <p:sldId id="460" r:id="rId30"/>
    <p:sldId id="461" r:id="rId31"/>
    <p:sldId id="463" r:id="rId32"/>
    <p:sldId id="462" r:id="rId33"/>
    <p:sldId id="464" r:id="rId34"/>
    <p:sldId id="465" r:id="rId35"/>
    <p:sldId id="467" r:id="rId36"/>
    <p:sldId id="466" r:id="rId37"/>
    <p:sldId id="473" r:id="rId38"/>
    <p:sldId id="474" r:id="rId39"/>
    <p:sldId id="475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0"/>
    <p:restoredTop sz="94815"/>
  </p:normalViewPr>
  <p:slideViewPr>
    <p:cSldViewPr snapToGrid="0">
      <p:cViewPr varScale="1">
        <p:scale>
          <a:sx n="64" d="100"/>
          <a:sy n="64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ximum_flow_problem" TargetMode="Externa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340242"/>
            <a:ext cx="22731560" cy="1299298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Strongly polynomial time algorithm for flow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1662377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!!f1">
            <a:extLst>
              <a:ext uri="{FF2B5EF4-FFF2-40B4-BE49-F238E27FC236}">
                <a16:creationId xmlns:a16="http://schemas.microsoft.com/office/drawing/2014/main" id="{F1D7D46F-7381-EDF3-1FDE-80541DDA68C3}"/>
              </a:ext>
            </a:extLst>
          </p:cNvPr>
          <p:cNvSpPr/>
          <p:nvPr/>
        </p:nvSpPr>
        <p:spPr>
          <a:xfrm>
            <a:off x="17607073" y="11043336"/>
            <a:ext cx="129984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F0A9650-5FC1-A404-E1EC-80123CAEDB80}"/>
                  </a:ext>
                </a:extLst>
              </p:cNvPr>
              <p:cNvSpPr/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</a:t>
                </a:r>
                <a:r>
                  <a:rPr lang="en-US" sz="32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shortest edge length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F0A9650-5FC1-A404-E1EC-80123CAED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4">
            <a:extLst>
              <a:ext uri="{FF2B5EF4-FFF2-40B4-BE49-F238E27FC236}">
                <a16:creationId xmlns:a16="http://schemas.microsoft.com/office/drawing/2014/main" id="{4018DFAA-1613-25A9-9EEF-EC049610FBB7}"/>
              </a:ext>
            </a:extLst>
          </p:cNvPr>
          <p:cNvSpPr/>
          <p:nvPr/>
        </p:nvSpPr>
        <p:spPr>
          <a:xfrm>
            <a:off x="11469757" y="383686"/>
            <a:ext cx="12264570" cy="754774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Claim: After each iteration of the while loop, at least one edge disappears from the residual graph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Is this claim true? Which is that edge?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In the next iteration, ad will disappear from the residual graph</a:t>
            </a: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3" name="!!source">
            <a:extLst>
              <a:ext uri="{FF2B5EF4-FFF2-40B4-BE49-F238E27FC236}">
                <a16:creationId xmlns:a16="http://schemas.microsoft.com/office/drawing/2014/main" id="{11497704-51BC-5B4D-E0C5-4F9549FB1A72}"/>
              </a:ext>
            </a:extLst>
          </p:cNvPr>
          <p:cNvSpPr/>
          <p:nvPr/>
        </p:nvSpPr>
        <p:spPr>
          <a:xfrm>
            <a:off x="13300853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4" name="!!p1">
            <a:extLst>
              <a:ext uri="{FF2B5EF4-FFF2-40B4-BE49-F238E27FC236}">
                <a16:creationId xmlns:a16="http://schemas.microsoft.com/office/drawing/2014/main" id="{5275DF55-9B23-3309-EE39-54203D508CF4}"/>
              </a:ext>
            </a:extLst>
          </p:cNvPr>
          <p:cNvSpPr/>
          <p:nvPr/>
        </p:nvSpPr>
        <p:spPr>
          <a:xfrm>
            <a:off x="16728325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6" name="!!sink">
            <a:extLst>
              <a:ext uri="{FF2B5EF4-FFF2-40B4-BE49-F238E27FC236}">
                <a16:creationId xmlns:a16="http://schemas.microsoft.com/office/drawing/2014/main" id="{550EBAF0-DFC2-12C1-8459-349CC2043407}"/>
              </a:ext>
            </a:extLst>
          </p:cNvPr>
          <p:cNvSpPr/>
          <p:nvPr/>
        </p:nvSpPr>
        <p:spPr>
          <a:xfrm>
            <a:off x="22763904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7" name="!!e5">
            <a:extLst>
              <a:ext uri="{FF2B5EF4-FFF2-40B4-BE49-F238E27FC236}">
                <a16:creationId xmlns:a16="http://schemas.microsoft.com/office/drawing/2014/main" id="{B8358181-B025-B209-91E4-27D8A6E9E875}"/>
              </a:ext>
            </a:extLst>
          </p:cNvPr>
          <p:cNvCxnSpPr>
            <a:cxnSpLocks/>
            <a:stCxn id="18" idx="2"/>
            <a:endCxn id="14" idx="6"/>
          </p:cNvCxnSpPr>
          <p:nvPr/>
        </p:nvCxnSpPr>
        <p:spPr>
          <a:xfrm flipH="1">
            <a:off x="17802696" y="10435113"/>
            <a:ext cx="1832419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!!p4">
            <a:extLst>
              <a:ext uri="{FF2B5EF4-FFF2-40B4-BE49-F238E27FC236}">
                <a16:creationId xmlns:a16="http://schemas.microsoft.com/office/drawing/2014/main" id="{003C279E-1440-10D0-A91F-521B4D2BC3C9}"/>
              </a:ext>
            </a:extLst>
          </p:cNvPr>
          <p:cNvSpPr/>
          <p:nvPr/>
        </p:nvSpPr>
        <p:spPr>
          <a:xfrm>
            <a:off x="19635115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C119757-47A4-2393-DAC4-339866BCDF2C}"/>
                  </a:ext>
                </a:extLst>
              </p:cNvPr>
              <p:cNvSpPr/>
              <p:nvPr/>
            </p:nvSpPr>
            <p:spPr>
              <a:xfrm>
                <a:off x="11460821" y="9930189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C119757-47A4-2393-DAC4-339866BCD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821" y="9930189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w4">
            <a:extLst>
              <a:ext uri="{FF2B5EF4-FFF2-40B4-BE49-F238E27FC236}">
                <a16:creationId xmlns:a16="http://schemas.microsoft.com/office/drawing/2014/main" id="{3648613C-7615-9225-1DB3-D72A95BF03AB}"/>
              </a:ext>
            </a:extLst>
          </p:cNvPr>
          <p:cNvSpPr/>
          <p:nvPr/>
        </p:nvSpPr>
        <p:spPr>
          <a:xfrm>
            <a:off x="18785246" y="11043336"/>
            <a:ext cx="1491841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C(da)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79043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4">
            <a:extLst>
              <a:ext uri="{FF2B5EF4-FFF2-40B4-BE49-F238E27FC236}">
                <a16:creationId xmlns:a16="http://schemas.microsoft.com/office/drawing/2014/main" id="{5D50E92D-E2FB-CD9A-4A4D-A86D3162743E}"/>
              </a:ext>
            </a:extLst>
          </p:cNvPr>
          <p:cNvSpPr/>
          <p:nvPr/>
        </p:nvSpPr>
        <p:spPr>
          <a:xfrm>
            <a:off x="650240" y="383686"/>
            <a:ext cx="23084087" cy="183119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After each iteration of the while loop, at least one edge disappears from the residual graph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F489AF-89E9-EB21-D5B4-7ACD1D92B582}"/>
              </a:ext>
            </a:extLst>
          </p:cNvPr>
          <p:cNvSpPr/>
          <p:nvPr/>
        </p:nvSpPr>
        <p:spPr>
          <a:xfrm>
            <a:off x="650240" y="2649366"/>
            <a:ext cx="23084087" cy="484871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An edge may disappear from the residual graph at iteration 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and reappear again at iteration j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Again imagine what would have happened in our algorithm for the edge to reappear again</a:t>
            </a:r>
          </a:p>
        </p:txBody>
      </p:sp>
    </p:spTree>
    <p:extLst>
      <p:ext uri="{BB962C8B-B14F-4D97-AF65-F5344CB8AC3E}">
        <p14:creationId xmlns:p14="http://schemas.microsoft.com/office/powerpoint/2010/main" val="2343120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6C3C651-ED07-F597-6A10-89FCD78ED6CE}"/>
              </a:ext>
            </a:extLst>
          </p:cNvPr>
          <p:cNvSpPr/>
          <p:nvPr/>
        </p:nvSpPr>
        <p:spPr>
          <a:xfrm rot="16200000">
            <a:off x="4777611" y="4824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689F31-6517-27E0-35F0-CE2140DB62FE}"/>
                  </a:ext>
                </a:extLst>
              </p:cNvPr>
              <p:cNvSpPr/>
              <p:nvPr/>
            </p:nvSpPr>
            <p:spPr>
              <a:xfrm>
                <a:off x="5204672" y="10788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689F31-6517-27E0-35F0-CE2140DB6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72" y="10788679"/>
                <a:ext cx="1462358" cy="688274"/>
              </a:xfrm>
              <a:prstGeom prst="roundRect">
                <a:avLst/>
              </a:prstGeom>
              <a:blipFill>
                <a:blip r:embed="rId2"/>
                <a:stretch>
                  <a:fillRect l="-794" b="-303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ource">
            <a:extLst>
              <a:ext uri="{FF2B5EF4-FFF2-40B4-BE49-F238E27FC236}">
                <a16:creationId xmlns:a16="http://schemas.microsoft.com/office/drawing/2014/main" id="{0FFEC7BE-1113-4B3F-5590-509C3DF0BF6B}"/>
              </a:ext>
            </a:extLst>
          </p:cNvPr>
          <p:cNvSpPr/>
          <p:nvPr/>
        </p:nvSpPr>
        <p:spPr>
          <a:xfrm>
            <a:off x="176530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" name="!!p1">
            <a:extLst>
              <a:ext uri="{FF2B5EF4-FFF2-40B4-BE49-F238E27FC236}">
                <a16:creationId xmlns:a16="http://schemas.microsoft.com/office/drawing/2014/main" id="{BD8A6463-A3EA-76B4-DC08-513737443B26}"/>
              </a:ext>
            </a:extLst>
          </p:cNvPr>
          <p:cNvSpPr/>
          <p:nvPr/>
        </p:nvSpPr>
        <p:spPr>
          <a:xfrm>
            <a:off x="320562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6" name="!!sink">
            <a:extLst>
              <a:ext uri="{FF2B5EF4-FFF2-40B4-BE49-F238E27FC236}">
                <a16:creationId xmlns:a16="http://schemas.microsoft.com/office/drawing/2014/main" id="{1B6C14A4-136C-E801-912F-E5EB47865DD5}"/>
              </a:ext>
            </a:extLst>
          </p:cNvPr>
          <p:cNvSpPr/>
          <p:nvPr/>
        </p:nvSpPr>
        <p:spPr>
          <a:xfrm>
            <a:off x="5738956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7" name="!!p4">
            <a:extLst>
              <a:ext uri="{FF2B5EF4-FFF2-40B4-BE49-F238E27FC236}">
                <a16:creationId xmlns:a16="http://schemas.microsoft.com/office/drawing/2014/main" id="{1AF5F123-B3CF-8157-5640-9EEB5FC5D3A3}"/>
              </a:ext>
            </a:extLst>
          </p:cNvPr>
          <p:cNvSpPr/>
          <p:nvPr/>
        </p:nvSpPr>
        <p:spPr>
          <a:xfrm>
            <a:off x="448310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FF684CFA-6203-7117-FA51-1B360D04F444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5023102" y="9482456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69F655D-1545-5D58-6402-DDB0E470D264}"/>
              </a:ext>
            </a:extLst>
          </p:cNvPr>
          <p:cNvSpPr/>
          <p:nvPr/>
        </p:nvSpPr>
        <p:spPr>
          <a:xfrm rot="16200000">
            <a:off x="4777611" y="-1150007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D0143-01CA-A339-48F4-416004E5CB6F}"/>
                  </a:ext>
                </a:extLst>
              </p:cNvPr>
              <p:cNvSpPr/>
              <p:nvPr/>
            </p:nvSpPr>
            <p:spPr>
              <a:xfrm>
                <a:off x="5204672" y="481459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D0143-01CA-A339-48F4-416004E5C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72" y="481459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sink">
            <a:extLst>
              <a:ext uri="{FF2B5EF4-FFF2-40B4-BE49-F238E27FC236}">
                <a16:creationId xmlns:a16="http://schemas.microsoft.com/office/drawing/2014/main" id="{86A876D6-D878-5CF3-B037-E71D9053BEC5}"/>
              </a:ext>
            </a:extLst>
          </p:cNvPr>
          <p:cNvSpPr/>
          <p:nvPr/>
        </p:nvSpPr>
        <p:spPr>
          <a:xfrm>
            <a:off x="5735934" y="348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6" name="!!p4">
            <a:extLst>
              <a:ext uri="{FF2B5EF4-FFF2-40B4-BE49-F238E27FC236}">
                <a16:creationId xmlns:a16="http://schemas.microsoft.com/office/drawing/2014/main" id="{942898E8-1BB4-C0A1-ABCD-0B8C1B29B77C}"/>
              </a:ext>
            </a:extLst>
          </p:cNvPr>
          <p:cNvSpPr/>
          <p:nvPr/>
        </p:nvSpPr>
        <p:spPr>
          <a:xfrm>
            <a:off x="4483102" y="348610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17" name="!!source">
            <a:extLst>
              <a:ext uri="{FF2B5EF4-FFF2-40B4-BE49-F238E27FC236}">
                <a16:creationId xmlns:a16="http://schemas.microsoft.com/office/drawing/2014/main" id="{40C9955D-FF00-DF2F-A488-9EF271E068FB}"/>
              </a:ext>
            </a:extLst>
          </p:cNvPr>
          <p:cNvSpPr/>
          <p:nvPr/>
        </p:nvSpPr>
        <p:spPr>
          <a:xfrm>
            <a:off x="2004846" y="348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A504DA-1EDA-1291-9306-7A8C512B438D}"/>
              </a:ext>
            </a:extLst>
          </p:cNvPr>
          <p:cNvCxnSpPr>
            <a:cxnSpLocks/>
          </p:cNvCxnSpPr>
          <p:nvPr/>
        </p:nvCxnSpPr>
        <p:spPr>
          <a:xfrm>
            <a:off x="673768" y="6858000"/>
            <a:ext cx="9956003" cy="0"/>
          </a:xfrm>
          <a:prstGeom prst="line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Candy: A problem on leetcode">
            <a:extLst>
              <a:ext uri="{FF2B5EF4-FFF2-40B4-BE49-F238E27FC236}">
                <a16:creationId xmlns:a16="http://schemas.microsoft.com/office/drawing/2014/main" id="{0B9E886F-203C-86EF-4E12-469CA710A216}"/>
              </a:ext>
            </a:extLst>
          </p:cNvPr>
          <p:cNvSpPr/>
          <p:nvPr/>
        </p:nvSpPr>
        <p:spPr>
          <a:xfrm>
            <a:off x="1079370" y="623863"/>
            <a:ext cx="22797831" cy="99196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would have happened in the </a:t>
            </a:r>
            <a:r>
              <a:rPr lang="en-US" sz="5400" dirty="0" err="1"/>
              <a:t>i-th</a:t>
            </a:r>
            <a:r>
              <a:rPr lang="en-US" sz="5400" dirty="0"/>
              <a:t> iteration</a:t>
            </a:r>
            <a:endParaRPr sz="5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E676D8-EFE8-D93D-1CE1-326D55907B23}"/>
              </a:ext>
            </a:extLst>
          </p:cNvPr>
          <p:cNvSpPr/>
          <p:nvPr/>
        </p:nvSpPr>
        <p:spPr>
          <a:xfrm rot="16200000">
            <a:off x="16702911" y="-1289357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334380A-E674-54EB-F39C-D0F8492445EB}"/>
                  </a:ext>
                </a:extLst>
              </p:cNvPr>
              <p:cNvSpPr/>
              <p:nvPr/>
            </p:nvSpPr>
            <p:spPr>
              <a:xfrm>
                <a:off x="17225222" y="5026695"/>
                <a:ext cx="1462358" cy="6583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334380A-E674-54EB-F39C-D0F849244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222" y="5026695"/>
                <a:ext cx="1462358" cy="658336"/>
              </a:xfrm>
              <a:prstGeom prst="roundRect">
                <a:avLst/>
              </a:prstGeom>
              <a:blipFill>
                <a:blip r:embed="rId4"/>
                <a:stretch>
                  <a:fillRect b="-4762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FFDFF4-C633-1356-9E6B-7563FB3A09AE}"/>
              </a:ext>
            </a:extLst>
          </p:cNvPr>
          <p:cNvCxnSpPr>
            <a:cxnSpLocks/>
          </p:cNvCxnSpPr>
          <p:nvPr/>
        </p:nvCxnSpPr>
        <p:spPr>
          <a:xfrm>
            <a:off x="13004671" y="6858000"/>
            <a:ext cx="9956003" cy="0"/>
          </a:xfrm>
          <a:prstGeom prst="line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3C43CAB-ABCF-997D-0425-3469097DDDD6}"/>
              </a:ext>
            </a:extLst>
          </p:cNvPr>
          <p:cNvSpPr/>
          <p:nvPr/>
        </p:nvSpPr>
        <p:spPr>
          <a:xfrm>
            <a:off x="649955" y="12223806"/>
            <a:ext cx="23084087" cy="99196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Assume that 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uv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is in G</a:t>
            </a:r>
          </a:p>
        </p:txBody>
      </p:sp>
      <p:sp>
        <p:nvSpPr>
          <p:cNvPr id="28" name="!!sink">
            <a:extLst>
              <a:ext uri="{FF2B5EF4-FFF2-40B4-BE49-F238E27FC236}">
                <a16:creationId xmlns:a16="http://schemas.microsoft.com/office/drawing/2014/main" id="{A575F769-586F-762A-28D0-8E92CB930847}"/>
              </a:ext>
            </a:extLst>
          </p:cNvPr>
          <p:cNvSpPr/>
          <p:nvPr/>
        </p:nvSpPr>
        <p:spPr>
          <a:xfrm>
            <a:off x="18992470" y="321610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66278F2B-31F9-C141-1CDE-D2F5F42433D3}"/>
              </a:ext>
            </a:extLst>
          </p:cNvPr>
          <p:cNvSpPr/>
          <p:nvPr/>
        </p:nvSpPr>
        <p:spPr>
          <a:xfrm>
            <a:off x="16809196" y="321610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0" name="!!e5">
            <a:extLst>
              <a:ext uri="{FF2B5EF4-FFF2-40B4-BE49-F238E27FC236}">
                <a16:creationId xmlns:a16="http://schemas.microsoft.com/office/drawing/2014/main" id="{F14815C0-068C-8701-93F5-770FF436B6A9}"/>
              </a:ext>
            </a:extLst>
          </p:cNvPr>
          <p:cNvCxnSpPr>
            <a:cxnSpLocks/>
            <a:stCxn id="29" idx="6"/>
            <a:endCxn id="28" idx="2"/>
          </p:cNvCxnSpPr>
          <p:nvPr/>
        </p:nvCxnSpPr>
        <p:spPr>
          <a:xfrm>
            <a:off x="17349196" y="3486102"/>
            <a:ext cx="164327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!!f1">
            <a:extLst>
              <a:ext uri="{FF2B5EF4-FFF2-40B4-BE49-F238E27FC236}">
                <a16:creationId xmlns:a16="http://schemas.microsoft.com/office/drawing/2014/main" id="{5706E386-7005-881B-B21E-83100BF34A5D}"/>
              </a:ext>
            </a:extLst>
          </p:cNvPr>
          <p:cNvSpPr/>
          <p:nvPr/>
        </p:nvSpPr>
        <p:spPr>
          <a:xfrm>
            <a:off x="16809196" y="3971893"/>
            <a:ext cx="1254140" cy="52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</a:p>
        </p:txBody>
      </p:sp>
      <p:sp>
        <p:nvSpPr>
          <p:cNvPr id="34" name="!!w4">
            <a:extLst>
              <a:ext uri="{FF2B5EF4-FFF2-40B4-BE49-F238E27FC236}">
                <a16:creationId xmlns:a16="http://schemas.microsoft.com/office/drawing/2014/main" id="{8EC5EE20-867C-CB0D-F222-F7ABE5669B37}"/>
              </a:ext>
            </a:extLst>
          </p:cNvPr>
          <p:cNvSpPr/>
          <p:nvPr/>
        </p:nvSpPr>
        <p:spPr>
          <a:xfrm>
            <a:off x="17941659" y="3971892"/>
            <a:ext cx="1491841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A2CD0CE-C75A-FCCA-889F-5439E32F0A83}"/>
              </a:ext>
            </a:extLst>
          </p:cNvPr>
          <p:cNvSpPr/>
          <p:nvPr/>
        </p:nvSpPr>
        <p:spPr>
          <a:xfrm rot="16200000">
            <a:off x="16766538" y="4824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A492085-6837-47DC-16F7-88996983225C}"/>
                  </a:ext>
                </a:extLst>
              </p:cNvPr>
              <p:cNvSpPr/>
              <p:nvPr/>
            </p:nvSpPr>
            <p:spPr>
              <a:xfrm>
                <a:off x="17288849" y="11140125"/>
                <a:ext cx="1462358" cy="6583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A492085-6837-47DC-16F7-889969832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849" y="11140125"/>
                <a:ext cx="1462358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!!sink">
            <a:extLst>
              <a:ext uri="{FF2B5EF4-FFF2-40B4-BE49-F238E27FC236}">
                <a16:creationId xmlns:a16="http://schemas.microsoft.com/office/drawing/2014/main" id="{92F03932-4079-B68A-F978-9CBF47F28B96}"/>
              </a:ext>
            </a:extLst>
          </p:cNvPr>
          <p:cNvSpPr/>
          <p:nvPr/>
        </p:nvSpPr>
        <p:spPr>
          <a:xfrm>
            <a:off x="19056097" y="932953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38" name="!!p4">
            <a:extLst>
              <a:ext uri="{FF2B5EF4-FFF2-40B4-BE49-F238E27FC236}">
                <a16:creationId xmlns:a16="http://schemas.microsoft.com/office/drawing/2014/main" id="{6842FEAC-60A4-70FA-06C1-04F5067673C5}"/>
              </a:ext>
            </a:extLst>
          </p:cNvPr>
          <p:cNvSpPr/>
          <p:nvPr/>
        </p:nvSpPr>
        <p:spPr>
          <a:xfrm>
            <a:off x="16872823" y="932953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9" name="!!e5">
            <a:extLst>
              <a:ext uri="{FF2B5EF4-FFF2-40B4-BE49-F238E27FC236}">
                <a16:creationId xmlns:a16="http://schemas.microsoft.com/office/drawing/2014/main" id="{377366B7-3B92-8141-356D-8A4041FE35E0}"/>
              </a:ext>
            </a:extLst>
          </p:cNvPr>
          <p:cNvCxnSpPr>
            <a:cxnSpLocks/>
            <a:stCxn id="38" idx="6"/>
            <a:endCxn id="37" idx="2"/>
          </p:cNvCxnSpPr>
          <p:nvPr/>
        </p:nvCxnSpPr>
        <p:spPr>
          <a:xfrm>
            <a:off x="17412823" y="9599532"/>
            <a:ext cx="164327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!!f1">
                <a:extLst>
                  <a:ext uri="{FF2B5EF4-FFF2-40B4-BE49-F238E27FC236}">
                    <a16:creationId xmlns:a16="http://schemas.microsoft.com/office/drawing/2014/main" id="{6E8E282C-C4A6-FDD7-04EB-3911B7391CC3}"/>
                  </a:ext>
                </a:extLst>
              </p:cNvPr>
              <p:cNvSpPr/>
              <p:nvPr/>
            </p:nvSpPr>
            <p:spPr>
              <a:xfrm>
                <a:off x="16483689" y="10085322"/>
                <a:ext cx="1643274" cy="52212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&lt;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C(</a:t>
                </a:r>
                <a:r>
                  <a:rPr lang="en-US" sz="2400" dirty="0" err="1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uv</a:t>
                </a:r>
                <a:r>
                  <a:rPr lang="en-US" sz="24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0" name="!!f1">
                <a:extLst>
                  <a:ext uri="{FF2B5EF4-FFF2-40B4-BE49-F238E27FC236}">
                    <a16:creationId xmlns:a16="http://schemas.microsoft.com/office/drawing/2014/main" id="{6E8E282C-C4A6-FDD7-04EB-3911B7391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689" y="10085322"/>
                <a:ext cx="1643274" cy="522129"/>
              </a:xfrm>
              <a:prstGeom prst="roundRect">
                <a:avLst/>
              </a:prstGeom>
              <a:blipFill>
                <a:blip r:embed="rId6"/>
                <a:stretch>
                  <a:fillRect b="-3846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w4">
            <a:extLst>
              <a:ext uri="{FF2B5EF4-FFF2-40B4-BE49-F238E27FC236}">
                <a16:creationId xmlns:a16="http://schemas.microsoft.com/office/drawing/2014/main" id="{933C759C-CA54-ABE1-EE73-8D920A2813D8}"/>
              </a:ext>
            </a:extLst>
          </p:cNvPr>
          <p:cNvSpPr/>
          <p:nvPr/>
        </p:nvSpPr>
        <p:spPr>
          <a:xfrm>
            <a:off x="18005286" y="10085322"/>
            <a:ext cx="1491841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19056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4" grpId="0" animBg="1"/>
          <p:bldP spid="25" grpId="0" animBg="1"/>
          <p:bldP spid="27" grpId="0" animBg="1"/>
          <p:bldP spid="28" grpId="0" animBg="1"/>
          <p:bldP spid="29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40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4" grpId="0" animBg="1"/>
          <p:bldP spid="25" grpId="0" animBg="1"/>
          <p:bldP spid="27" grpId="0" animBg="1"/>
          <p:bldP spid="28" grpId="0" animBg="1"/>
          <p:bldP spid="29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40" grpId="0" animBg="1"/>
          <p:bldP spid="4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6C3C651-ED07-F597-6A10-89FCD78ED6CE}"/>
              </a:ext>
            </a:extLst>
          </p:cNvPr>
          <p:cNvSpPr/>
          <p:nvPr/>
        </p:nvSpPr>
        <p:spPr>
          <a:xfrm rot="16200000">
            <a:off x="4777611" y="4824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689F31-6517-27E0-35F0-CE2140DB62FE}"/>
                  </a:ext>
                </a:extLst>
              </p:cNvPr>
              <p:cNvSpPr/>
              <p:nvPr/>
            </p:nvSpPr>
            <p:spPr>
              <a:xfrm>
                <a:off x="5204672" y="10788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689F31-6517-27E0-35F0-CE2140DB6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72" y="10788679"/>
                <a:ext cx="1462358" cy="688274"/>
              </a:xfrm>
              <a:prstGeom prst="roundRect">
                <a:avLst/>
              </a:prstGeom>
              <a:blipFill>
                <a:blip r:embed="rId2"/>
                <a:stretch>
                  <a:fillRect l="-794" b="-303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ource">
            <a:extLst>
              <a:ext uri="{FF2B5EF4-FFF2-40B4-BE49-F238E27FC236}">
                <a16:creationId xmlns:a16="http://schemas.microsoft.com/office/drawing/2014/main" id="{0FFEC7BE-1113-4B3F-5590-509C3DF0BF6B}"/>
              </a:ext>
            </a:extLst>
          </p:cNvPr>
          <p:cNvSpPr/>
          <p:nvPr/>
        </p:nvSpPr>
        <p:spPr>
          <a:xfrm>
            <a:off x="176530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" name="!!p1">
            <a:extLst>
              <a:ext uri="{FF2B5EF4-FFF2-40B4-BE49-F238E27FC236}">
                <a16:creationId xmlns:a16="http://schemas.microsoft.com/office/drawing/2014/main" id="{BD8A6463-A3EA-76B4-DC08-513737443B26}"/>
              </a:ext>
            </a:extLst>
          </p:cNvPr>
          <p:cNvSpPr/>
          <p:nvPr/>
        </p:nvSpPr>
        <p:spPr>
          <a:xfrm>
            <a:off x="320562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6" name="!!sink">
            <a:extLst>
              <a:ext uri="{FF2B5EF4-FFF2-40B4-BE49-F238E27FC236}">
                <a16:creationId xmlns:a16="http://schemas.microsoft.com/office/drawing/2014/main" id="{1B6C14A4-136C-E801-912F-E5EB47865DD5}"/>
              </a:ext>
            </a:extLst>
          </p:cNvPr>
          <p:cNvSpPr/>
          <p:nvPr/>
        </p:nvSpPr>
        <p:spPr>
          <a:xfrm>
            <a:off x="5738956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7" name="!!p4">
            <a:extLst>
              <a:ext uri="{FF2B5EF4-FFF2-40B4-BE49-F238E27FC236}">
                <a16:creationId xmlns:a16="http://schemas.microsoft.com/office/drawing/2014/main" id="{1AF5F123-B3CF-8157-5640-9EEB5FC5D3A3}"/>
              </a:ext>
            </a:extLst>
          </p:cNvPr>
          <p:cNvSpPr/>
          <p:nvPr/>
        </p:nvSpPr>
        <p:spPr>
          <a:xfrm>
            <a:off x="448310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FF684CFA-6203-7117-FA51-1B360D04F444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5023102" y="9482456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69F655D-1545-5D58-6402-DDB0E470D264}"/>
              </a:ext>
            </a:extLst>
          </p:cNvPr>
          <p:cNvSpPr/>
          <p:nvPr/>
        </p:nvSpPr>
        <p:spPr>
          <a:xfrm rot="16200000">
            <a:off x="4777611" y="-1150007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D0143-01CA-A339-48F4-416004E5CB6F}"/>
                  </a:ext>
                </a:extLst>
              </p:cNvPr>
              <p:cNvSpPr/>
              <p:nvPr/>
            </p:nvSpPr>
            <p:spPr>
              <a:xfrm>
                <a:off x="5204672" y="481459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D0143-01CA-A339-48F4-416004E5C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72" y="481459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sink">
            <a:extLst>
              <a:ext uri="{FF2B5EF4-FFF2-40B4-BE49-F238E27FC236}">
                <a16:creationId xmlns:a16="http://schemas.microsoft.com/office/drawing/2014/main" id="{86A876D6-D878-5CF3-B037-E71D9053BEC5}"/>
              </a:ext>
            </a:extLst>
          </p:cNvPr>
          <p:cNvSpPr/>
          <p:nvPr/>
        </p:nvSpPr>
        <p:spPr>
          <a:xfrm>
            <a:off x="5735934" y="348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6" name="!!p4">
            <a:extLst>
              <a:ext uri="{FF2B5EF4-FFF2-40B4-BE49-F238E27FC236}">
                <a16:creationId xmlns:a16="http://schemas.microsoft.com/office/drawing/2014/main" id="{942898E8-1BB4-C0A1-ABCD-0B8C1B29B77C}"/>
              </a:ext>
            </a:extLst>
          </p:cNvPr>
          <p:cNvSpPr/>
          <p:nvPr/>
        </p:nvSpPr>
        <p:spPr>
          <a:xfrm>
            <a:off x="7607733" y="3426911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17" name="!!source">
            <a:extLst>
              <a:ext uri="{FF2B5EF4-FFF2-40B4-BE49-F238E27FC236}">
                <a16:creationId xmlns:a16="http://schemas.microsoft.com/office/drawing/2014/main" id="{40C9955D-FF00-DF2F-A488-9EF271E068FB}"/>
              </a:ext>
            </a:extLst>
          </p:cNvPr>
          <p:cNvSpPr/>
          <p:nvPr/>
        </p:nvSpPr>
        <p:spPr>
          <a:xfrm>
            <a:off x="2004846" y="348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A504DA-1EDA-1291-9306-7A8C512B438D}"/>
              </a:ext>
            </a:extLst>
          </p:cNvPr>
          <p:cNvCxnSpPr>
            <a:cxnSpLocks/>
          </p:cNvCxnSpPr>
          <p:nvPr/>
        </p:nvCxnSpPr>
        <p:spPr>
          <a:xfrm>
            <a:off x="673768" y="6858000"/>
            <a:ext cx="9956003" cy="0"/>
          </a:xfrm>
          <a:prstGeom prst="line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Candy: A problem on leetcode">
            <a:extLst>
              <a:ext uri="{FF2B5EF4-FFF2-40B4-BE49-F238E27FC236}">
                <a16:creationId xmlns:a16="http://schemas.microsoft.com/office/drawing/2014/main" id="{0B9E886F-203C-86EF-4E12-469CA710A216}"/>
              </a:ext>
            </a:extLst>
          </p:cNvPr>
          <p:cNvSpPr/>
          <p:nvPr/>
        </p:nvSpPr>
        <p:spPr>
          <a:xfrm>
            <a:off x="1079370" y="623863"/>
            <a:ext cx="22797831" cy="99196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would have happened in the </a:t>
            </a:r>
            <a:r>
              <a:rPr lang="en-US" sz="5400" dirty="0" err="1"/>
              <a:t>i-th</a:t>
            </a:r>
            <a:r>
              <a:rPr lang="en-US" sz="5400" dirty="0"/>
              <a:t> iteration</a:t>
            </a:r>
            <a:endParaRPr sz="5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E676D8-EFE8-D93D-1CE1-326D55907B23}"/>
              </a:ext>
            </a:extLst>
          </p:cNvPr>
          <p:cNvSpPr/>
          <p:nvPr/>
        </p:nvSpPr>
        <p:spPr>
          <a:xfrm rot="16200000">
            <a:off x="16702911" y="-1289357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334380A-E674-54EB-F39C-D0F8492445EB}"/>
                  </a:ext>
                </a:extLst>
              </p:cNvPr>
              <p:cNvSpPr/>
              <p:nvPr/>
            </p:nvSpPr>
            <p:spPr>
              <a:xfrm>
                <a:off x="17225222" y="5026695"/>
                <a:ext cx="1462358" cy="6583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334380A-E674-54EB-F39C-D0F849244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222" y="5026695"/>
                <a:ext cx="1462358" cy="658336"/>
              </a:xfrm>
              <a:prstGeom prst="roundRect">
                <a:avLst/>
              </a:prstGeom>
              <a:blipFill>
                <a:blip r:embed="rId4"/>
                <a:stretch>
                  <a:fillRect b="-4762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FFDFF4-C633-1356-9E6B-7563FB3A09AE}"/>
              </a:ext>
            </a:extLst>
          </p:cNvPr>
          <p:cNvCxnSpPr>
            <a:cxnSpLocks/>
          </p:cNvCxnSpPr>
          <p:nvPr/>
        </p:nvCxnSpPr>
        <p:spPr>
          <a:xfrm>
            <a:off x="13004671" y="6858000"/>
            <a:ext cx="9956003" cy="0"/>
          </a:xfrm>
          <a:prstGeom prst="line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3C43CAB-ABCF-997D-0425-3469097DDDD6}"/>
              </a:ext>
            </a:extLst>
          </p:cNvPr>
          <p:cNvSpPr/>
          <p:nvPr/>
        </p:nvSpPr>
        <p:spPr>
          <a:xfrm>
            <a:off x="649955" y="12223806"/>
            <a:ext cx="23084087" cy="99196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Assume that 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uv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is in G</a:t>
            </a:r>
          </a:p>
        </p:txBody>
      </p:sp>
      <p:sp>
        <p:nvSpPr>
          <p:cNvPr id="28" name="!!sink">
            <a:extLst>
              <a:ext uri="{FF2B5EF4-FFF2-40B4-BE49-F238E27FC236}">
                <a16:creationId xmlns:a16="http://schemas.microsoft.com/office/drawing/2014/main" id="{A575F769-586F-762A-28D0-8E92CB930847}"/>
              </a:ext>
            </a:extLst>
          </p:cNvPr>
          <p:cNvSpPr/>
          <p:nvPr/>
        </p:nvSpPr>
        <p:spPr>
          <a:xfrm>
            <a:off x="18992470" y="321610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66278F2B-31F9-C141-1CDE-D2F5F42433D3}"/>
              </a:ext>
            </a:extLst>
          </p:cNvPr>
          <p:cNvSpPr/>
          <p:nvPr/>
        </p:nvSpPr>
        <p:spPr>
          <a:xfrm>
            <a:off x="16809196" y="321610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0" name="!!e5">
            <a:extLst>
              <a:ext uri="{FF2B5EF4-FFF2-40B4-BE49-F238E27FC236}">
                <a16:creationId xmlns:a16="http://schemas.microsoft.com/office/drawing/2014/main" id="{F14815C0-068C-8701-93F5-770FF436B6A9}"/>
              </a:ext>
            </a:extLst>
          </p:cNvPr>
          <p:cNvCxnSpPr>
            <a:cxnSpLocks/>
            <a:stCxn id="29" idx="6"/>
            <a:endCxn id="28" idx="2"/>
          </p:cNvCxnSpPr>
          <p:nvPr/>
        </p:nvCxnSpPr>
        <p:spPr>
          <a:xfrm>
            <a:off x="17349196" y="3486102"/>
            <a:ext cx="164327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!!f1">
            <a:extLst>
              <a:ext uri="{FF2B5EF4-FFF2-40B4-BE49-F238E27FC236}">
                <a16:creationId xmlns:a16="http://schemas.microsoft.com/office/drawing/2014/main" id="{5706E386-7005-881B-B21E-83100BF34A5D}"/>
              </a:ext>
            </a:extLst>
          </p:cNvPr>
          <p:cNvSpPr/>
          <p:nvPr/>
        </p:nvSpPr>
        <p:spPr>
          <a:xfrm>
            <a:off x="16809196" y="3971893"/>
            <a:ext cx="1254140" cy="52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</a:p>
        </p:txBody>
      </p:sp>
      <p:sp>
        <p:nvSpPr>
          <p:cNvPr id="34" name="!!w4">
            <a:extLst>
              <a:ext uri="{FF2B5EF4-FFF2-40B4-BE49-F238E27FC236}">
                <a16:creationId xmlns:a16="http://schemas.microsoft.com/office/drawing/2014/main" id="{8EC5EE20-867C-CB0D-F222-F7ABE5669B37}"/>
              </a:ext>
            </a:extLst>
          </p:cNvPr>
          <p:cNvSpPr/>
          <p:nvPr/>
        </p:nvSpPr>
        <p:spPr>
          <a:xfrm>
            <a:off x="17941659" y="3971892"/>
            <a:ext cx="1491841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A2CD0CE-C75A-FCCA-889F-5439E32F0A83}"/>
              </a:ext>
            </a:extLst>
          </p:cNvPr>
          <p:cNvSpPr/>
          <p:nvPr/>
        </p:nvSpPr>
        <p:spPr>
          <a:xfrm rot="16200000">
            <a:off x="16766538" y="4824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A492085-6837-47DC-16F7-88996983225C}"/>
                  </a:ext>
                </a:extLst>
              </p:cNvPr>
              <p:cNvSpPr/>
              <p:nvPr/>
            </p:nvSpPr>
            <p:spPr>
              <a:xfrm>
                <a:off x="17288849" y="11140125"/>
                <a:ext cx="1462358" cy="6583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A492085-6837-47DC-16F7-889969832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849" y="11140125"/>
                <a:ext cx="1462358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!!sink">
            <a:extLst>
              <a:ext uri="{FF2B5EF4-FFF2-40B4-BE49-F238E27FC236}">
                <a16:creationId xmlns:a16="http://schemas.microsoft.com/office/drawing/2014/main" id="{92F03932-4079-B68A-F978-9CBF47F28B96}"/>
              </a:ext>
            </a:extLst>
          </p:cNvPr>
          <p:cNvSpPr/>
          <p:nvPr/>
        </p:nvSpPr>
        <p:spPr>
          <a:xfrm>
            <a:off x="19056097" y="932953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38" name="!!p4">
            <a:extLst>
              <a:ext uri="{FF2B5EF4-FFF2-40B4-BE49-F238E27FC236}">
                <a16:creationId xmlns:a16="http://schemas.microsoft.com/office/drawing/2014/main" id="{6842FEAC-60A4-70FA-06C1-04F5067673C5}"/>
              </a:ext>
            </a:extLst>
          </p:cNvPr>
          <p:cNvSpPr/>
          <p:nvPr/>
        </p:nvSpPr>
        <p:spPr>
          <a:xfrm>
            <a:off x="16872823" y="932953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9" name="!!e5">
            <a:extLst>
              <a:ext uri="{FF2B5EF4-FFF2-40B4-BE49-F238E27FC236}">
                <a16:creationId xmlns:a16="http://schemas.microsoft.com/office/drawing/2014/main" id="{377366B7-3B92-8141-356D-8A4041FE35E0}"/>
              </a:ext>
            </a:extLst>
          </p:cNvPr>
          <p:cNvCxnSpPr>
            <a:cxnSpLocks/>
            <a:stCxn id="38" idx="6"/>
            <a:endCxn id="37" idx="2"/>
          </p:cNvCxnSpPr>
          <p:nvPr/>
        </p:nvCxnSpPr>
        <p:spPr>
          <a:xfrm>
            <a:off x="17412823" y="9599532"/>
            <a:ext cx="164327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!!f1">
                <a:extLst>
                  <a:ext uri="{FF2B5EF4-FFF2-40B4-BE49-F238E27FC236}">
                    <a16:creationId xmlns:a16="http://schemas.microsoft.com/office/drawing/2014/main" id="{6E8E282C-C4A6-FDD7-04EB-3911B7391CC3}"/>
                  </a:ext>
                </a:extLst>
              </p:cNvPr>
              <p:cNvSpPr/>
              <p:nvPr/>
            </p:nvSpPr>
            <p:spPr>
              <a:xfrm>
                <a:off x="16483689" y="10085322"/>
                <a:ext cx="1643274" cy="52212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&lt;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C(</a:t>
                </a:r>
                <a:r>
                  <a:rPr lang="en-US" sz="2400" dirty="0" err="1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uv</a:t>
                </a:r>
                <a:r>
                  <a:rPr lang="en-US" sz="24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0" name="!!f1">
                <a:extLst>
                  <a:ext uri="{FF2B5EF4-FFF2-40B4-BE49-F238E27FC236}">
                    <a16:creationId xmlns:a16="http://schemas.microsoft.com/office/drawing/2014/main" id="{6E8E282C-C4A6-FDD7-04EB-3911B7391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689" y="10085322"/>
                <a:ext cx="1643274" cy="522129"/>
              </a:xfrm>
              <a:prstGeom prst="roundRect">
                <a:avLst/>
              </a:prstGeom>
              <a:blipFill>
                <a:blip r:embed="rId6"/>
                <a:stretch>
                  <a:fillRect b="-3846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w4">
            <a:extLst>
              <a:ext uri="{FF2B5EF4-FFF2-40B4-BE49-F238E27FC236}">
                <a16:creationId xmlns:a16="http://schemas.microsoft.com/office/drawing/2014/main" id="{933C759C-CA54-ABE1-EE73-8D920A2813D8}"/>
              </a:ext>
            </a:extLst>
          </p:cNvPr>
          <p:cNvSpPr/>
          <p:nvPr/>
        </p:nvSpPr>
        <p:spPr>
          <a:xfrm>
            <a:off x="18005286" y="10085322"/>
            <a:ext cx="1491841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4DE6B2E-E0B9-990A-DDCA-BB897BC6DB6D}"/>
              </a:ext>
            </a:extLst>
          </p:cNvPr>
          <p:cNvSpPr/>
          <p:nvPr/>
        </p:nvSpPr>
        <p:spPr>
          <a:xfrm>
            <a:off x="6334477" y="3180691"/>
            <a:ext cx="1253077" cy="1421235"/>
          </a:xfrm>
          <a:prstGeom prst="arc">
            <a:avLst>
              <a:gd name="adj1" fmla="val 11384018"/>
              <a:gd name="adj2" fmla="val 2058198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971640-E5C5-7676-93D7-0A2C188ECC53}"/>
              </a:ext>
            </a:extLst>
          </p:cNvPr>
          <p:cNvSpPr/>
          <p:nvPr/>
        </p:nvSpPr>
        <p:spPr>
          <a:xfrm>
            <a:off x="673768" y="5944670"/>
            <a:ext cx="12731823" cy="3164359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must have found a path in the residual graph in the 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i-th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iteration and vu is a backward edge on this path</a:t>
            </a:r>
          </a:p>
        </p:txBody>
      </p:sp>
    </p:spTree>
    <p:extLst>
      <p:ext uri="{BB962C8B-B14F-4D97-AF65-F5344CB8AC3E}">
        <p14:creationId xmlns:p14="http://schemas.microsoft.com/office/powerpoint/2010/main" val="347038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6C3C651-ED07-F597-6A10-89FCD78ED6CE}"/>
              </a:ext>
            </a:extLst>
          </p:cNvPr>
          <p:cNvSpPr/>
          <p:nvPr/>
        </p:nvSpPr>
        <p:spPr>
          <a:xfrm rot="16200000">
            <a:off x="4777611" y="4824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689F31-6517-27E0-35F0-CE2140DB62FE}"/>
                  </a:ext>
                </a:extLst>
              </p:cNvPr>
              <p:cNvSpPr/>
              <p:nvPr/>
            </p:nvSpPr>
            <p:spPr>
              <a:xfrm>
                <a:off x="5204672" y="10788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689F31-6517-27E0-35F0-CE2140DB6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72" y="10788679"/>
                <a:ext cx="1462358" cy="688274"/>
              </a:xfrm>
              <a:prstGeom prst="roundRect">
                <a:avLst/>
              </a:prstGeom>
              <a:blipFill>
                <a:blip r:embed="rId2"/>
                <a:stretch>
                  <a:fillRect l="-794" b="-303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ource">
            <a:extLst>
              <a:ext uri="{FF2B5EF4-FFF2-40B4-BE49-F238E27FC236}">
                <a16:creationId xmlns:a16="http://schemas.microsoft.com/office/drawing/2014/main" id="{0FFEC7BE-1113-4B3F-5590-509C3DF0BF6B}"/>
              </a:ext>
            </a:extLst>
          </p:cNvPr>
          <p:cNvSpPr/>
          <p:nvPr/>
        </p:nvSpPr>
        <p:spPr>
          <a:xfrm>
            <a:off x="176530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" name="!!p1">
            <a:extLst>
              <a:ext uri="{FF2B5EF4-FFF2-40B4-BE49-F238E27FC236}">
                <a16:creationId xmlns:a16="http://schemas.microsoft.com/office/drawing/2014/main" id="{BD8A6463-A3EA-76B4-DC08-513737443B26}"/>
              </a:ext>
            </a:extLst>
          </p:cNvPr>
          <p:cNvSpPr/>
          <p:nvPr/>
        </p:nvSpPr>
        <p:spPr>
          <a:xfrm>
            <a:off x="320562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6" name="!!sink">
            <a:extLst>
              <a:ext uri="{FF2B5EF4-FFF2-40B4-BE49-F238E27FC236}">
                <a16:creationId xmlns:a16="http://schemas.microsoft.com/office/drawing/2014/main" id="{1B6C14A4-136C-E801-912F-E5EB47865DD5}"/>
              </a:ext>
            </a:extLst>
          </p:cNvPr>
          <p:cNvSpPr/>
          <p:nvPr/>
        </p:nvSpPr>
        <p:spPr>
          <a:xfrm>
            <a:off x="5738956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7" name="!!p4">
            <a:extLst>
              <a:ext uri="{FF2B5EF4-FFF2-40B4-BE49-F238E27FC236}">
                <a16:creationId xmlns:a16="http://schemas.microsoft.com/office/drawing/2014/main" id="{1AF5F123-B3CF-8157-5640-9EEB5FC5D3A3}"/>
              </a:ext>
            </a:extLst>
          </p:cNvPr>
          <p:cNvSpPr/>
          <p:nvPr/>
        </p:nvSpPr>
        <p:spPr>
          <a:xfrm>
            <a:off x="448310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FF684CFA-6203-7117-FA51-1B360D04F444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5023102" y="9482456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69F655D-1545-5D58-6402-DDB0E470D264}"/>
              </a:ext>
            </a:extLst>
          </p:cNvPr>
          <p:cNvSpPr/>
          <p:nvPr/>
        </p:nvSpPr>
        <p:spPr>
          <a:xfrm rot="16200000">
            <a:off x="4777611" y="-1150007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D0143-01CA-A339-48F4-416004E5CB6F}"/>
                  </a:ext>
                </a:extLst>
              </p:cNvPr>
              <p:cNvSpPr/>
              <p:nvPr/>
            </p:nvSpPr>
            <p:spPr>
              <a:xfrm>
                <a:off x="5204672" y="481459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D0143-01CA-A339-48F4-416004E5C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72" y="481459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sink">
            <a:extLst>
              <a:ext uri="{FF2B5EF4-FFF2-40B4-BE49-F238E27FC236}">
                <a16:creationId xmlns:a16="http://schemas.microsoft.com/office/drawing/2014/main" id="{86A876D6-D878-5CF3-B037-E71D9053BEC5}"/>
              </a:ext>
            </a:extLst>
          </p:cNvPr>
          <p:cNvSpPr/>
          <p:nvPr/>
        </p:nvSpPr>
        <p:spPr>
          <a:xfrm>
            <a:off x="5735934" y="348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6" name="!!p4">
            <a:extLst>
              <a:ext uri="{FF2B5EF4-FFF2-40B4-BE49-F238E27FC236}">
                <a16:creationId xmlns:a16="http://schemas.microsoft.com/office/drawing/2014/main" id="{942898E8-1BB4-C0A1-ABCD-0B8C1B29B77C}"/>
              </a:ext>
            </a:extLst>
          </p:cNvPr>
          <p:cNvSpPr/>
          <p:nvPr/>
        </p:nvSpPr>
        <p:spPr>
          <a:xfrm>
            <a:off x="4379746" y="353448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17" name="!!source">
            <a:extLst>
              <a:ext uri="{FF2B5EF4-FFF2-40B4-BE49-F238E27FC236}">
                <a16:creationId xmlns:a16="http://schemas.microsoft.com/office/drawing/2014/main" id="{40C9955D-FF00-DF2F-A488-9EF271E068FB}"/>
              </a:ext>
            </a:extLst>
          </p:cNvPr>
          <p:cNvSpPr/>
          <p:nvPr/>
        </p:nvSpPr>
        <p:spPr>
          <a:xfrm>
            <a:off x="2004846" y="348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A504DA-1EDA-1291-9306-7A8C512B438D}"/>
              </a:ext>
            </a:extLst>
          </p:cNvPr>
          <p:cNvCxnSpPr>
            <a:cxnSpLocks/>
          </p:cNvCxnSpPr>
          <p:nvPr/>
        </p:nvCxnSpPr>
        <p:spPr>
          <a:xfrm>
            <a:off x="673768" y="6858000"/>
            <a:ext cx="9956003" cy="0"/>
          </a:xfrm>
          <a:prstGeom prst="line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EE676D8-EFE8-D93D-1CE1-326D55907B23}"/>
              </a:ext>
            </a:extLst>
          </p:cNvPr>
          <p:cNvSpPr/>
          <p:nvPr/>
        </p:nvSpPr>
        <p:spPr>
          <a:xfrm rot="16200000">
            <a:off x="16702911" y="-1289357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334380A-E674-54EB-F39C-D0F8492445EB}"/>
                  </a:ext>
                </a:extLst>
              </p:cNvPr>
              <p:cNvSpPr/>
              <p:nvPr/>
            </p:nvSpPr>
            <p:spPr>
              <a:xfrm>
                <a:off x="17225222" y="5026695"/>
                <a:ext cx="1462358" cy="6583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334380A-E674-54EB-F39C-D0F849244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222" y="5026695"/>
                <a:ext cx="1462358" cy="658336"/>
              </a:xfrm>
              <a:prstGeom prst="roundRect">
                <a:avLst/>
              </a:prstGeom>
              <a:blipFill>
                <a:blip r:embed="rId4"/>
                <a:stretch>
                  <a:fillRect b="-4762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FFDFF4-C633-1356-9E6B-7563FB3A09AE}"/>
              </a:ext>
            </a:extLst>
          </p:cNvPr>
          <p:cNvCxnSpPr>
            <a:cxnSpLocks/>
          </p:cNvCxnSpPr>
          <p:nvPr/>
        </p:nvCxnSpPr>
        <p:spPr>
          <a:xfrm>
            <a:off x="13004671" y="6858000"/>
            <a:ext cx="9956003" cy="0"/>
          </a:xfrm>
          <a:prstGeom prst="line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3C43CAB-ABCF-997D-0425-3469097DDDD6}"/>
              </a:ext>
            </a:extLst>
          </p:cNvPr>
          <p:cNvSpPr/>
          <p:nvPr/>
        </p:nvSpPr>
        <p:spPr>
          <a:xfrm>
            <a:off x="649955" y="12223806"/>
            <a:ext cx="23084087" cy="99196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Assume that vu is in G</a:t>
            </a:r>
          </a:p>
        </p:txBody>
      </p:sp>
      <p:sp>
        <p:nvSpPr>
          <p:cNvPr id="28" name="!!sink">
            <a:extLst>
              <a:ext uri="{FF2B5EF4-FFF2-40B4-BE49-F238E27FC236}">
                <a16:creationId xmlns:a16="http://schemas.microsoft.com/office/drawing/2014/main" id="{A575F769-586F-762A-28D0-8E92CB930847}"/>
              </a:ext>
            </a:extLst>
          </p:cNvPr>
          <p:cNvSpPr/>
          <p:nvPr/>
        </p:nvSpPr>
        <p:spPr>
          <a:xfrm>
            <a:off x="17035326" y="321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66278F2B-31F9-C141-1CDE-D2F5F42433D3}"/>
              </a:ext>
            </a:extLst>
          </p:cNvPr>
          <p:cNvSpPr/>
          <p:nvPr/>
        </p:nvSpPr>
        <p:spPr>
          <a:xfrm>
            <a:off x="19016191" y="3238000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0" name="!!e5">
            <a:extLst>
              <a:ext uri="{FF2B5EF4-FFF2-40B4-BE49-F238E27FC236}">
                <a16:creationId xmlns:a16="http://schemas.microsoft.com/office/drawing/2014/main" id="{F14815C0-068C-8701-93F5-770FF436B6A9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17575326" y="3485843"/>
            <a:ext cx="1440865" cy="22157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!!f1">
            <a:extLst>
              <a:ext uri="{FF2B5EF4-FFF2-40B4-BE49-F238E27FC236}">
                <a16:creationId xmlns:a16="http://schemas.microsoft.com/office/drawing/2014/main" id="{5706E386-7005-881B-B21E-83100BF34A5D}"/>
              </a:ext>
            </a:extLst>
          </p:cNvPr>
          <p:cNvSpPr/>
          <p:nvPr/>
        </p:nvSpPr>
        <p:spPr>
          <a:xfrm>
            <a:off x="16809196" y="3971893"/>
            <a:ext cx="1254140" cy="52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w4">
            <a:extLst>
              <a:ext uri="{FF2B5EF4-FFF2-40B4-BE49-F238E27FC236}">
                <a16:creationId xmlns:a16="http://schemas.microsoft.com/office/drawing/2014/main" id="{8EC5EE20-867C-CB0D-F222-F7ABE5669B37}"/>
              </a:ext>
            </a:extLst>
          </p:cNvPr>
          <p:cNvSpPr/>
          <p:nvPr/>
        </p:nvSpPr>
        <p:spPr>
          <a:xfrm>
            <a:off x="17941659" y="3971892"/>
            <a:ext cx="1491841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A2CD0CE-C75A-FCCA-889F-5439E32F0A83}"/>
              </a:ext>
            </a:extLst>
          </p:cNvPr>
          <p:cNvSpPr/>
          <p:nvPr/>
        </p:nvSpPr>
        <p:spPr>
          <a:xfrm rot="16200000">
            <a:off x="16766538" y="4824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A492085-6837-47DC-16F7-88996983225C}"/>
                  </a:ext>
                </a:extLst>
              </p:cNvPr>
              <p:cNvSpPr/>
              <p:nvPr/>
            </p:nvSpPr>
            <p:spPr>
              <a:xfrm>
                <a:off x="17288849" y="11140125"/>
                <a:ext cx="1462358" cy="6583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A492085-6837-47DC-16F7-889969832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849" y="11140125"/>
                <a:ext cx="1462358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!!sink">
            <a:extLst>
              <a:ext uri="{FF2B5EF4-FFF2-40B4-BE49-F238E27FC236}">
                <a16:creationId xmlns:a16="http://schemas.microsoft.com/office/drawing/2014/main" id="{92F03932-4079-B68A-F978-9CBF47F28B96}"/>
              </a:ext>
            </a:extLst>
          </p:cNvPr>
          <p:cNvSpPr/>
          <p:nvPr/>
        </p:nvSpPr>
        <p:spPr>
          <a:xfrm>
            <a:off x="17035326" y="9119977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38" name="!!p4">
            <a:extLst>
              <a:ext uri="{FF2B5EF4-FFF2-40B4-BE49-F238E27FC236}">
                <a16:creationId xmlns:a16="http://schemas.microsoft.com/office/drawing/2014/main" id="{6842FEAC-60A4-70FA-06C1-04F5067673C5}"/>
              </a:ext>
            </a:extLst>
          </p:cNvPr>
          <p:cNvSpPr/>
          <p:nvPr/>
        </p:nvSpPr>
        <p:spPr>
          <a:xfrm>
            <a:off x="19016191" y="912733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9" name="!!e5">
            <a:extLst>
              <a:ext uri="{FF2B5EF4-FFF2-40B4-BE49-F238E27FC236}">
                <a16:creationId xmlns:a16="http://schemas.microsoft.com/office/drawing/2014/main" id="{377366B7-3B92-8141-356D-8A4041FE35E0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>
            <a:off x="17575326" y="9389977"/>
            <a:ext cx="1440865" cy="7359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f1">
            <a:extLst>
              <a:ext uri="{FF2B5EF4-FFF2-40B4-BE49-F238E27FC236}">
                <a16:creationId xmlns:a16="http://schemas.microsoft.com/office/drawing/2014/main" id="{6E8E282C-C4A6-FDD7-04EB-3911B7391CC3}"/>
              </a:ext>
            </a:extLst>
          </p:cNvPr>
          <p:cNvSpPr/>
          <p:nvPr/>
        </p:nvSpPr>
        <p:spPr>
          <a:xfrm>
            <a:off x="16483689" y="10085322"/>
            <a:ext cx="1643274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933C759C-CA54-ABE1-EE73-8D920A2813D8}"/>
              </a:ext>
            </a:extLst>
          </p:cNvPr>
          <p:cNvSpPr/>
          <p:nvPr/>
        </p:nvSpPr>
        <p:spPr>
          <a:xfrm>
            <a:off x="18005286" y="10085322"/>
            <a:ext cx="1491841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11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6C3C651-ED07-F597-6A10-89FCD78ED6CE}"/>
              </a:ext>
            </a:extLst>
          </p:cNvPr>
          <p:cNvSpPr/>
          <p:nvPr/>
        </p:nvSpPr>
        <p:spPr>
          <a:xfrm rot="16200000">
            <a:off x="4777611" y="4824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689F31-6517-27E0-35F0-CE2140DB62FE}"/>
                  </a:ext>
                </a:extLst>
              </p:cNvPr>
              <p:cNvSpPr/>
              <p:nvPr/>
            </p:nvSpPr>
            <p:spPr>
              <a:xfrm>
                <a:off x="5204672" y="10788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689F31-6517-27E0-35F0-CE2140DB6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72" y="10788679"/>
                <a:ext cx="1462358" cy="688274"/>
              </a:xfrm>
              <a:prstGeom prst="roundRect">
                <a:avLst/>
              </a:prstGeom>
              <a:blipFill>
                <a:blip r:embed="rId2"/>
                <a:stretch>
                  <a:fillRect l="-794" b="-303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ource">
            <a:extLst>
              <a:ext uri="{FF2B5EF4-FFF2-40B4-BE49-F238E27FC236}">
                <a16:creationId xmlns:a16="http://schemas.microsoft.com/office/drawing/2014/main" id="{0FFEC7BE-1113-4B3F-5590-509C3DF0BF6B}"/>
              </a:ext>
            </a:extLst>
          </p:cNvPr>
          <p:cNvSpPr/>
          <p:nvPr/>
        </p:nvSpPr>
        <p:spPr>
          <a:xfrm>
            <a:off x="176530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" name="!!p1">
            <a:extLst>
              <a:ext uri="{FF2B5EF4-FFF2-40B4-BE49-F238E27FC236}">
                <a16:creationId xmlns:a16="http://schemas.microsoft.com/office/drawing/2014/main" id="{BD8A6463-A3EA-76B4-DC08-513737443B26}"/>
              </a:ext>
            </a:extLst>
          </p:cNvPr>
          <p:cNvSpPr/>
          <p:nvPr/>
        </p:nvSpPr>
        <p:spPr>
          <a:xfrm>
            <a:off x="320562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7" name="!!p4">
            <a:extLst>
              <a:ext uri="{FF2B5EF4-FFF2-40B4-BE49-F238E27FC236}">
                <a16:creationId xmlns:a16="http://schemas.microsoft.com/office/drawing/2014/main" id="{1AF5F123-B3CF-8157-5640-9EEB5FC5D3A3}"/>
              </a:ext>
            </a:extLst>
          </p:cNvPr>
          <p:cNvSpPr/>
          <p:nvPr/>
        </p:nvSpPr>
        <p:spPr>
          <a:xfrm>
            <a:off x="448310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9F655D-1545-5D58-6402-DDB0E470D264}"/>
              </a:ext>
            </a:extLst>
          </p:cNvPr>
          <p:cNvSpPr/>
          <p:nvPr/>
        </p:nvSpPr>
        <p:spPr>
          <a:xfrm rot="16200000">
            <a:off x="4777611" y="-1150007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D0143-01CA-A339-48F4-416004E5CB6F}"/>
                  </a:ext>
                </a:extLst>
              </p:cNvPr>
              <p:cNvSpPr/>
              <p:nvPr/>
            </p:nvSpPr>
            <p:spPr>
              <a:xfrm>
                <a:off x="5204672" y="481459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D0143-01CA-A339-48F4-416004E5C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72" y="481459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sink">
            <a:extLst>
              <a:ext uri="{FF2B5EF4-FFF2-40B4-BE49-F238E27FC236}">
                <a16:creationId xmlns:a16="http://schemas.microsoft.com/office/drawing/2014/main" id="{86A876D6-D878-5CF3-B037-E71D9053BEC5}"/>
              </a:ext>
            </a:extLst>
          </p:cNvPr>
          <p:cNvSpPr/>
          <p:nvPr/>
        </p:nvSpPr>
        <p:spPr>
          <a:xfrm>
            <a:off x="5735934" y="348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6" name="!!p4">
            <a:extLst>
              <a:ext uri="{FF2B5EF4-FFF2-40B4-BE49-F238E27FC236}">
                <a16:creationId xmlns:a16="http://schemas.microsoft.com/office/drawing/2014/main" id="{942898E8-1BB4-C0A1-ABCD-0B8C1B29B77C}"/>
              </a:ext>
            </a:extLst>
          </p:cNvPr>
          <p:cNvSpPr/>
          <p:nvPr/>
        </p:nvSpPr>
        <p:spPr>
          <a:xfrm>
            <a:off x="4379746" y="353448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17" name="!!source">
            <a:extLst>
              <a:ext uri="{FF2B5EF4-FFF2-40B4-BE49-F238E27FC236}">
                <a16:creationId xmlns:a16="http://schemas.microsoft.com/office/drawing/2014/main" id="{40C9955D-FF00-DF2F-A488-9EF271E068FB}"/>
              </a:ext>
            </a:extLst>
          </p:cNvPr>
          <p:cNvSpPr/>
          <p:nvPr/>
        </p:nvSpPr>
        <p:spPr>
          <a:xfrm>
            <a:off x="2004846" y="348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A504DA-1EDA-1291-9306-7A8C512B438D}"/>
              </a:ext>
            </a:extLst>
          </p:cNvPr>
          <p:cNvCxnSpPr>
            <a:cxnSpLocks/>
          </p:cNvCxnSpPr>
          <p:nvPr/>
        </p:nvCxnSpPr>
        <p:spPr>
          <a:xfrm>
            <a:off x="673768" y="6858000"/>
            <a:ext cx="9956003" cy="0"/>
          </a:xfrm>
          <a:prstGeom prst="line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EE676D8-EFE8-D93D-1CE1-326D55907B23}"/>
              </a:ext>
            </a:extLst>
          </p:cNvPr>
          <p:cNvSpPr/>
          <p:nvPr/>
        </p:nvSpPr>
        <p:spPr>
          <a:xfrm rot="16200000">
            <a:off x="16702911" y="-1289357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334380A-E674-54EB-F39C-D0F8492445EB}"/>
                  </a:ext>
                </a:extLst>
              </p:cNvPr>
              <p:cNvSpPr/>
              <p:nvPr/>
            </p:nvSpPr>
            <p:spPr>
              <a:xfrm>
                <a:off x="17225222" y="5026695"/>
                <a:ext cx="1462358" cy="6583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334380A-E674-54EB-F39C-D0F849244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222" y="5026695"/>
                <a:ext cx="1462358" cy="658336"/>
              </a:xfrm>
              <a:prstGeom prst="roundRect">
                <a:avLst/>
              </a:prstGeom>
              <a:blipFill>
                <a:blip r:embed="rId4"/>
                <a:stretch>
                  <a:fillRect b="-4762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FFDFF4-C633-1356-9E6B-7563FB3A09AE}"/>
              </a:ext>
            </a:extLst>
          </p:cNvPr>
          <p:cNvCxnSpPr>
            <a:cxnSpLocks/>
          </p:cNvCxnSpPr>
          <p:nvPr/>
        </p:nvCxnSpPr>
        <p:spPr>
          <a:xfrm>
            <a:off x="13004671" y="6858000"/>
            <a:ext cx="9956003" cy="0"/>
          </a:xfrm>
          <a:prstGeom prst="line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3C43CAB-ABCF-997D-0425-3469097DDDD6}"/>
              </a:ext>
            </a:extLst>
          </p:cNvPr>
          <p:cNvSpPr/>
          <p:nvPr/>
        </p:nvSpPr>
        <p:spPr>
          <a:xfrm>
            <a:off x="649955" y="12223806"/>
            <a:ext cx="23084087" cy="99196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Assume that vu is in G</a:t>
            </a:r>
          </a:p>
        </p:txBody>
      </p:sp>
      <p:sp>
        <p:nvSpPr>
          <p:cNvPr id="28" name="!!sink">
            <a:extLst>
              <a:ext uri="{FF2B5EF4-FFF2-40B4-BE49-F238E27FC236}">
                <a16:creationId xmlns:a16="http://schemas.microsoft.com/office/drawing/2014/main" id="{A575F769-586F-762A-28D0-8E92CB930847}"/>
              </a:ext>
            </a:extLst>
          </p:cNvPr>
          <p:cNvSpPr/>
          <p:nvPr/>
        </p:nvSpPr>
        <p:spPr>
          <a:xfrm>
            <a:off x="17035326" y="321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66278F2B-31F9-C141-1CDE-D2F5F42433D3}"/>
              </a:ext>
            </a:extLst>
          </p:cNvPr>
          <p:cNvSpPr/>
          <p:nvPr/>
        </p:nvSpPr>
        <p:spPr>
          <a:xfrm>
            <a:off x="19016191" y="3238000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0" name="!!e5">
            <a:extLst>
              <a:ext uri="{FF2B5EF4-FFF2-40B4-BE49-F238E27FC236}">
                <a16:creationId xmlns:a16="http://schemas.microsoft.com/office/drawing/2014/main" id="{F14815C0-068C-8701-93F5-770FF436B6A9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17575326" y="3485843"/>
            <a:ext cx="1440865" cy="22157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!!f1">
            <a:extLst>
              <a:ext uri="{FF2B5EF4-FFF2-40B4-BE49-F238E27FC236}">
                <a16:creationId xmlns:a16="http://schemas.microsoft.com/office/drawing/2014/main" id="{5706E386-7005-881B-B21E-83100BF34A5D}"/>
              </a:ext>
            </a:extLst>
          </p:cNvPr>
          <p:cNvSpPr/>
          <p:nvPr/>
        </p:nvSpPr>
        <p:spPr>
          <a:xfrm>
            <a:off x="16809196" y="3971893"/>
            <a:ext cx="1254140" cy="52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4" name="!!w4">
            <a:extLst>
              <a:ext uri="{FF2B5EF4-FFF2-40B4-BE49-F238E27FC236}">
                <a16:creationId xmlns:a16="http://schemas.microsoft.com/office/drawing/2014/main" id="{8EC5EE20-867C-CB0D-F222-F7ABE5669B37}"/>
              </a:ext>
            </a:extLst>
          </p:cNvPr>
          <p:cNvSpPr/>
          <p:nvPr/>
        </p:nvSpPr>
        <p:spPr>
          <a:xfrm>
            <a:off x="17941659" y="3971892"/>
            <a:ext cx="1491841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A2CD0CE-C75A-FCCA-889F-5439E32F0A83}"/>
              </a:ext>
            </a:extLst>
          </p:cNvPr>
          <p:cNvSpPr/>
          <p:nvPr/>
        </p:nvSpPr>
        <p:spPr>
          <a:xfrm rot="16200000">
            <a:off x="16766538" y="4824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A492085-6837-47DC-16F7-88996983225C}"/>
                  </a:ext>
                </a:extLst>
              </p:cNvPr>
              <p:cNvSpPr/>
              <p:nvPr/>
            </p:nvSpPr>
            <p:spPr>
              <a:xfrm>
                <a:off x="17288849" y="11140125"/>
                <a:ext cx="1462358" cy="6583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A492085-6837-47DC-16F7-889969832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849" y="11140125"/>
                <a:ext cx="1462358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!!sink">
            <a:extLst>
              <a:ext uri="{FF2B5EF4-FFF2-40B4-BE49-F238E27FC236}">
                <a16:creationId xmlns:a16="http://schemas.microsoft.com/office/drawing/2014/main" id="{92F03932-4079-B68A-F978-9CBF47F28B96}"/>
              </a:ext>
            </a:extLst>
          </p:cNvPr>
          <p:cNvSpPr/>
          <p:nvPr/>
        </p:nvSpPr>
        <p:spPr>
          <a:xfrm>
            <a:off x="17035326" y="9119977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38" name="!!p4">
            <a:extLst>
              <a:ext uri="{FF2B5EF4-FFF2-40B4-BE49-F238E27FC236}">
                <a16:creationId xmlns:a16="http://schemas.microsoft.com/office/drawing/2014/main" id="{6842FEAC-60A4-70FA-06C1-04F5067673C5}"/>
              </a:ext>
            </a:extLst>
          </p:cNvPr>
          <p:cNvSpPr/>
          <p:nvPr/>
        </p:nvSpPr>
        <p:spPr>
          <a:xfrm>
            <a:off x="19016191" y="912733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9" name="!!e5">
            <a:extLst>
              <a:ext uri="{FF2B5EF4-FFF2-40B4-BE49-F238E27FC236}">
                <a16:creationId xmlns:a16="http://schemas.microsoft.com/office/drawing/2014/main" id="{377366B7-3B92-8141-356D-8A4041FE35E0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>
            <a:off x="17575326" y="9389977"/>
            <a:ext cx="1440865" cy="7359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f1">
            <a:extLst>
              <a:ext uri="{FF2B5EF4-FFF2-40B4-BE49-F238E27FC236}">
                <a16:creationId xmlns:a16="http://schemas.microsoft.com/office/drawing/2014/main" id="{6E8E282C-C4A6-FDD7-04EB-3911B7391CC3}"/>
              </a:ext>
            </a:extLst>
          </p:cNvPr>
          <p:cNvSpPr/>
          <p:nvPr/>
        </p:nvSpPr>
        <p:spPr>
          <a:xfrm>
            <a:off x="16483689" y="10085322"/>
            <a:ext cx="1643274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&gt;0</a:t>
            </a: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933C759C-CA54-ABE1-EE73-8D920A2813D8}"/>
              </a:ext>
            </a:extLst>
          </p:cNvPr>
          <p:cNvSpPr/>
          <p:nvPr/>
        </p:nvSpPr>
        <p:spPr>
          <a:xfrm>
            <a:off x="18005286" y="10085322"/>
            <a:ext cx="1491841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ink">
            <a:extLst>
              <a:ext uri="{FF2B5EF4-FFF2-40B4-BE49-F238E27FC236}">
                <a16:creationId xmlns:a16="http://schemas.microsoft.com/office/drawing/2014/main" id="{561F6C5B-40C2-10A6-6198-D9A8172524C2}"/>
              </a:ext>
            </a:extLst>
          </p:cNvPr>
          <p:cNvSpPr/>
          <p:nvPr/>
        </p:nvSpPr>
        <p:spPr>
          <a:xfrm>
            <a:off x="6359125" y="9200321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F381B7E9-F106-6E91-C098-60B037F41219}"/>
              </a:ext>
            </a:extLst>
          </p:cNvPr>
          <p:cNvSpPr/>
          <p:nvPr/>
        </p:nvSpPr>
        <p:spPr>
          <a:xfrm>
            <a:off x="5081645" y="8888654"/>
            <a:ext cx="1253077" cy="1421235"/>
          </a:xfrm>
          <a:prstGeom prst="arc">
            <a:avLst>
              <a:gd name="adj1" fmla="val 11384018"/>
              <a:gd name="adj2" fmla="val 20859644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11" name="Candy: A problem on leetcode">
            <a:extLst>
              <a:ext uri="{FF2B5EF4-FFF2-40B4-BE49-F238E27FC236}">
                <a16:creationId xmlns:a16="http://schemas.microsoft.com/office/drawing/2014/main" id="{976B22B2-EE05-1623-1E77-F4F83D0EAE08}"/>
              </a:ext>
            </a:extLst>
          </p:cNvPr>
          <p:cNvSpPr/>
          <p:nvPr/>
        </p:nvSpPr>
        <p:spPr>
          <a:xfrm>
            <a:off x="1079370" y="623863"/>
            <a:ext cx="22797831" cy="99196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would have happened in the </a:t>
            </a:r>
            <a:r>
              <a:rPr lang="en-US" sz="5400" dirty="0" err="1"/>
              <a:t>i-th</a:t>
            </a:r>
            <a:r>
              <a:rPr lang="en-US" sz="5400" dirty="0"/>
              <a:t> iteration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564825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6C3C651-ED07-F597-6A10-89FCD78ED6CE}"/>
              </a:ext>
            </a:extLst>
          </p:cNvPr>
          <p:cNvSpPr/>
          <p:nvPr/>
        </p:nvSpPr>
        <p:spPr>
          <a:xfrm rot="16200000">
            <a:off x="4777611" y="4824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689F31-6517-27E0-35F0-CE2140DB62FE}"/>
                  </a:ext>
                </a:extLst>
              </p:cNvPr>
              <p:cNvSpPr/>
              <p:nvPr/>
            </p:nvSpPr>
            <p:spPr>
              <a:xfrm>
                <a:off x="5204672" y="10788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689F31-6517-27E0-35F0-CE2140DB6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72" y="10788679"/>
                <a:ext cx="1462358" cy="688274"/>
              </a:xfrm>
              <a:prstGeom prst="roundRect">
                <a:avLst/>
              </a:prstGeom>
              <a:blipFill>
                <a:blip r:embed="rId2"/>
                <a:stretch>
                  <a:fillRect l="-794" b="-303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ource">
            <a:extLst>
              <a:ext uri="{FF2B5EF4-FFF2-40B4-BE49-F238E27FC236}">
                <a16:creationId xmlns:a16="http://schemas.microsoft.com/office/drawing/2014/main" id="{0FFEC7BE-1113-4B3F-5590-509C3DF0BF6B}"/>
              </a:ext>
            </a:extLst>
          </p:cNvPr>
          <p:cNvSpPr/>
          <p:nvPr/>
        </p:nvSpPr>
        <p:spPr>
          <a:xfrm>
            <a:off x="176530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" name="!!p1">
            <a:extLst>
              <a:ext uri="{FF2B5EF4-FFF2-40B4-BE49-F238E27FC236}">
                <a16:creationId xmlns:a16="http://schemas.microsoft.com/office/drawing/2014/main" id="{BD8A6463-A3EA-76B4-DC08-513737443B26}"/>
              </a:ext>
            </a:extLst>
          </p:cNvPr>
          <p:cNvSpPr/>
          <p:nvPr/>
        </p:nvSpPr>
        <p:spPr>
          <a:xfrm>
            <a:off x="320562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7" name="!!p4">
            <a:extLst>
              <a:ext uri="{FF2B5EF4-FFF2-40B4-BE49-F238E27FC236}">
                <a16:creationId xmlns:a16="http://schemas.microsoft.com/office/drawing/2014/main" id="{1AF5F123-B3CF-8157-5640-9EEB5FC5D3A3}"/>
              </a:ext>
            </a:extLst>
          </p:cNvPr>
          <p:cNvSpPr/>
          <p:nvPr/>
        </p:nvSpPr>
        <p:spPr>
          <a:xfrm>
            <a:off x="4483102" y="9212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9F655D-1545-5D58-6402-DDB0E470D264}"/>
              </a:ext>
            </a:extLst>
          </p:cNvPr>
          <p:cNvSpPr/>
          <p:nvPr/>
        </p:nvSpPr>
        <p:spPr>
          <a:xfrm rot="16200000">
            <a:off x="4777611" y="-1150007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D0143-01CA-A339-48F4-416004E5CB6F}"/>
                  </a:ext>
                </a:extLst>
              </p:cNvPr>
              <p:cNvSpPr/>
              <p:nvPr/>
            </p:nvSpPr>
            <p:spPr>
              <a:xfrm>
                <a:off x="5204672" y="481459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7ED0143-01CA-A339-48F4-416004E5C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72" y="481459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sink">
            <a:extLst>
              <a:ext uri="{FF2B5EF4-FFF2-40B4-BE49-F238E27FC236}">
                <a16:creationId xmlns:a16="http://schemas.microsoft.com/office/drawing/2014/main" id="{86A876D6-D878-5CF3-B037-E71D9053BEC5}"/>
              </a:ext>
            </a:extLst>
          </p:cNvPr>
          <p:cNvSpPr/>
          <p:nvPr/>
        </p:nvSpPr>
        <p:spPr>
          <a:xfrm>
            <a:off x="5735934" y="348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6" name="!!p4">
            <a:extLst>
              <a:ext uri="{FF2B5EF4-FFF2-40B4-BE49-F238E27FC236}">
                <a16:creationId xmlns:a16="http://schemas.microsoft.com/office/drawing/2014/main" id="{942898E8-1BB4-C0A1-ABCD-0B8C1B29B77C}"/>
              </a:ext>
            </a:extLst>
          </p:cNvPr>
          <p:cNvSpPr/>
          <p:nvPr/>
        </p:nvSpPr>
        <p:spPr>
          <a:xfrm>
            <a:off x="7138397" y="3493405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17" name="!!source">
            <a:extLst>
              <a:ext uri="{FF2B5EF4-FFF2-40B4-BE49-F238E27FC236}">
                <a16:creationId xmlns:a16="http://schemas.microsoft.com/office/drawing/2014/main" id="{40C9955D-FF00-DF2F-A488-9EF271E068FB}"/>
              </a:ext>
            </a:extLst>
          </p:cNvPr>
          <p:cNvSpPr/>
          <p:nvPr/>
        </p:nvSpPr>
        <p:spPr>
          <a:xfrm>
            <a:off x="2004846" y="348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A504DA-1EDA-1291-9306-7A8C512B438D}"/>
              </a:ext>
            </a:extLst>
          </p:cNvPr>
          <p:cNvCxnSpPr>
            <a:cxnSpLocks/>
          </p:cNvCxnSpPr>
          <p:nvPr/>
        </p:nvCxnSpPr>
        <p:spPr>
          <a:xfrm>
            <a:off x="673768" y="6858000"/>
            <a:ext cx="9956003" cy="0"/>
          </a:xfrm>
          <a:prstGeom prst="line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Candy: A problem on leetcode">
            <a:extLst>
              <a:ext uri="{FF2B5EF4-FFF2-40B4-BE49-F238E27FC236}">
                <a16:creationId xmlns:a16="http://schemas.microsoft.com/office/drawing/2014/main" id="{0B9E886F-203C-86EF-4E12-469CA710A216}"/>
              </a:ext>
            </a:extLst>
          </p:cNvPr>
          <p:cNvSpPr/>
          <p:nvPr/>
        </p:nvSpPr>
        <p:spPr>
          <a:xfrm>
            <a:off x="1079370" y="623863"/>
            <a:ext cx="22797831" cy="99196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would have happened in the </a:t>
            </a:r>
            <a:r>
              <a:rPr lang="en-US" sz="5400" dirty="0" err="1"/>
              <a:t>i-th</a:t>
            </a:r>
            <a:r>
              <a:rPr lang="en-US" sz="5400" dirty="0"/>
              <a:t> iteration</a:t>
            </a:r>
            <a:endParaRPr sz="5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E676D8-EFE8-D93D-1CE1-326D55907B23}"/>
              </a:ext>
            </a:extLst>
          </p:cNvPr>
          <p:cNvSpPr/>
          <p:nvPr/>
        </p:nvSpPr>
        <p:spPr>
          <a:xfrm rot="16200000">
            <a:off x="16702911" y="-1289357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334380A-E674-54EB-F39C-D0F8492445EB}"/>
                  </a:ext>
                </a:extLst>
              </p:cNvPr>
              <p:cNvSpPr/>
              <p:nvPr/>
            </p:nvSpPr>
            <p:spPr>
              <a:xfrm>
                <a:off x="17225222" y="5026695"/>
                <a:ext cx="1462358" cy="6583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334380A-E674-54EB-F39C-D0F849244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222" y="5026695"/>
                <a:ext cx="1462358" cy="658336"/>
              </a:xfrm>
              <a:prstGeom prst="roundRect">
                <a:avLst/>
              </a:prstGeom>
              <a:blipFill>
                <a:blip r:embed="rId4"/>
                <a:stretch>
                  <a:fillRect b="-4762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FFDFF4-C633-1356-9E6B-7563FB3A09AE}"/>
              </a:ext>
            </a:extLst>
          </p:cNvPr>
          <p:cNvCxnSpPr>
            <a:cxnSpLocks/>
          </p:cNvCxnSpPr>
          <p:nvPr/>
        </p:nvCxnSpPr>
        <p:spPr>
          <a:xfrm>
            <a:off x="13004671" y="6858000"/>
            <a:ext cx="9956003" cy="0"/>
          </a:xfrm>
          <a:prstGeom prst="line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3C43CAB-ABCF-997D-0425-3469097DDDD6}"/>
              </a:ext>
            </a:extLst>
          </p:cNvPr>
          <p:cNvSpPr/>
          <p:nvPr/>
        </p:nvSpPr>
        <p:spPr>
          <a:xfrm>
            <a:off x="649955" y="12223806"/>
            <a:ext cx="23084087" cy="99196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Assume that vu is in G</a:t>
            </a:r>
          </a:p>
        </p:txBody>
      </p:sp>
      <p:sp>
        <p:nvSpPr>
          <p:cNvPr id="28" name="!!sink">
            <a:extLst>
              <a:ext uri="{FF2B5EF4-FFF2-40B4-BE49-F238E27FC236}">
                <a16:creationId xmlns:a16="http://schemas.microsoft.com/office/drawing/2014/main" id="{A575F769-586F-762A-28D0-8E92CB930847}"/>
              </a:ext>
            </a:extLst>
          </p:cNvPr>
          <p:cNvSpPr/>
          <p:nvPr/>
        </p:nvSpPr>
        <p:spPr>
          <a:xfrm>
            <a:off x="17035326" y="321584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66278F2B-31F9-C141-1CDE-D2F5F42433D3}"/>
              </a:ext>
            </a:extLst>
          </p:cNvPr>
          <p:cNvSpPr/>
          <p:nvPr/>
        </p:nvSpPr>
        <p:spPr>
          <a:xfrm>
            <a:off x="19016191" y="3238000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0" name="!!e5">
            <a:extLst>
              <a:ext uri="{FF2B5EF4-FFF2-40B4-BE49-F238E27FC236}">
                <a16:creationId xmlns:a16="http://schemas.microsoft.com/office/drawing/2014/main" id="{F14815C0-068C-8701-93F5-770FF436B6A9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17575326" y="3485843"/>
            <a:ext cx="1440865" cy="22157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!!f1">
            <a:extLst>
              <a:ext uri="{FF2B5EF4-FFF2-40B4-BE49-F238E27FC236}">
                <a16:creationId xmlns:a16="http://schemas.microsoft.com/office/drawing/2014/main" id="{5706E386-7005-881B-B21E-83100BF34A5D}"/>
              </a:ext>
            </a:extLst>
          </p:cNvPr>
          <p:cNvSpPr/>
          <p:nvPr/>
        </p:nvSpPr>
        <p:spPr>
          <a:xfrm>
            <a:off x="16809196" y="3971893"/>
            <a:ext cx="1254140" cy="52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4" name="!!w4">
            <a:extLst>
              <a:ext uri="{FF2B5EF4-FFF2-40B4-BE49-F238E27FC236}">
                <a16:creationId xmlns:a16="http://schemas.microsoft.com/office/drawing/2014/main" id="{8EC5EE20-867C-CB0D-F222-F7ABE5669B37}"/>
              </a:ext>
            </a:extLst>
          </p:cNvPr>
          <p:cNvSpPr/>
          <p:nvPr/>
        </p:nvSpPr>
        <p:spPr>
          <a:xfrm>
            <a:off x="17941659" y="3971892"/>
            <a:ext cx="1491841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A2CD0CE-C75A-FCCA-889F-5439E32F0A83}"/>
              </a:ext>
            </a:extLst>
          </p:cNvPr>
          <p:cNvSpPr/>
          <p:nvPr/>
        </p:nvSpPr>
        <p:spPr>
          <a:xfrm rot="16200000">
            <a:off x="16766538" y="4824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A492085-6837-47DC-16F7-88996983225C}"/>
                  </a:ext>
                </a:extLst>
              </p:cNvPr>
              <p:cNvSpPr/>
              <p:nvPr/>
            </p:nvSpPr>
            <p:spPr>
              <a:xfrm>
                <a:off x="17288849" y="11140125"/>
                <a:ext cx="1462358" cy="6583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A492085-6837-47DC-16F7-889969832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849" y="11140125"/>
                <a:ext cx="1462358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!!sink">
            <a:extLst>
              <a:ext uri="{FF2B5EF4-FFF2-40B4-BE49-F238E27FC236}">
                <a16:creationId xmlns:a16="http://schemas.microsoft.com/office/drawing/2014/main" id="{92F03932-4079-B68A-F978-9CBF47F28B96}"/>
              </a:ext>
            </a:extLst>
          </p:cNvPr>
          <p:cNvSpPr/>
          <p:nvPr/>
        </p:nvSpPr>
        <p:spPr>
          <a:xfrm>
            <a:off x="17035326" y="9119977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38" name="!!p4">
            <a:extLst>
              <a:ext uri="{FF2B5EF4-FFF2-40B4-BE49-F238E27FC236}">
                <a16:creationId xmlns:a16="http://schemas.microsoft.com/office/drawing/2014/main" id="{6842FEAC-60A4-70FA-06C1-04F5067673C5}"/>
              </a:ext>
            </a:extLst>
          </p:cNvPr>
          <p:cNvSpPr/>
          <p:nvPr/>
        </p:nvSpPr>
        <p:spPr>
          <a:xfrm>
            <a:off x="19016191" y="912733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9" name="!!e5">
            <a:extLst>
              <a:ext uri="{FF2B5EF4-FFF2-40B4-BE49-F238E27FC236}">
                <a16:creationId xmlns:a16="http://schemas.microsoft.com/office/drawing/2014/main" id="{377366B7-3B92-8141-356D-8A4041FE35E0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>
            <a:off x="17575326" y="9389977"/>
            <a:ext cx="1440865" cy="7359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!!f1">
            <a:extLst>
              <a:ext uri="{FF2B5EF4-FFF2-40B4-BE49-F238E27FC236}">
                <a16:creationId xmlns:a16="http://schemas.microsoft.com/office/drawing/2014/main" id="{6E8E282C-C4A6-FDD7-04EB-3911B7391CC3}"/>
              </a:ext>
            </a:extLst>
          </p:cNvPr>
          <p:cNvSpPr/>
          <p:nvPr/>
        </p:nvSpPr>
        <p:spPr>
          <a:xfrm>
            <a:off x="16483689" y="10085322"/>
            <a:ext cx="1643274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&gt;0</a:t>
            </a: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933C759C-CA54-ABE1-EE73-8D920A2813D8}"/>
              </a:ext>
            </a:extLst>
          </p:cNvPr>
          <p:cNvSpPr/>
          <p:nvPr/>
        </p:nvSpPr>
        <p:spPr>
          <a:xfrm>
            <a:off x="18005286" y="10085322"/>
            <a:ext cx="1491841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</a:t>
            </a:r>
            <a:r>
              <a:rPr lang="en-US" sz="2400" dirty="0" err="1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uv</a:t>
            </a: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" name="!!e5">
            <a:extLst>
              <a:ext uri="{FF2B5EF4-FFF2-40B4-BE49-F238E27FC236}">
                <a16:creationId xmlns:a16="http://schemas.microsoft.com/office/drawing/2014/main" id="{AF2D47F0-C1FC-6C4B-2F3A-C47FB824401A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6275934" y="3755843"/>
            <a:ext cx="862463" cy="7562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!!sink">
            <a:extLst>
              <a:ext uri="{FF2B5EF4-FFF2-40B4-BE49-F238E27FC236}">
                <a16:creationId xmlns:a16="http://schemas.microsoft.com/office/drawing/2014/main" id="{6CC61994-BF62-F1E6-B92E-C678619281C6}"/>
              </a:ext>
            </a:extLst>
          </p:cNvPr>
          <p:cNvSpPr/>
          <p:nvPr/>
        </p:nvSpPr>
        <p:spPr>
          <a:xfrm>
            <a:off x="6359125" y="9200321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4695565F-8923-DE2C-01DD-36C3EACD58D2}"/>
              </a:ext>
            </a:extLst>
          </p:cNvPr>
          <p:cNvSpPr/>
          <p:nvPr/>
        </p:nvSpPr>
        <p:spPr>
          <a:xfrm>
            <a:off x="5081645" y="8888654"/>
            <a:ext cx="1253077" cy="1421235"/>
          </a:xfrm>
          <a:prstGeom prst="arc">
            <a:avLst>
              <a:gd name="adj1" fmla="val 11384018"/>
              <a:gd name="adj2" fmla="val 20859644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C959F3E-25B2-A25A-FFE0-8AE7AE47DC94}"/>
              </a:ext>
            </a:extLst>
          </p:cNvPr>
          <p:cNvSpPr/>
          <p:nvPr/>
        </p:nvSpPr>
        <p:spPr>
          <a:xfrm>
            <a:off x="673768" y="5944670"/>
            <a:ext cx="12731823" cy="3164359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must have found a path in the residual graph in the 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i-th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iteration and vu is a forward edge on this path</a:t>
            </a:r>
          </a:p>
        </p:txBody>
      </p:sp>
    </p:spTree>
    <p:extLst>
      <p:ext uri="{BB962C8B-B14F-4D97-AF65-F5344CB8AC3E}">
        <p14:creationId xmlns:p14="http://schemas.microsoft.com/office/powerpoint/2010/main" val="2758916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4">
            <a:extLst>
              <a:ext uri="{FF2B5EF4-FFF2-40B4-BE49-F238E27FC236}">
                <a16:creationId xmlns:a16="http://schemas.microsoft.com/office/drawing/2014/main" id="{5D50E92D-E2FB-CD9A-4A4D-A86D3162743E}"/>
              </a:ext>
            </a:extLst>
          </p:cNvPr>
          <p:cNvSpPr/>
          <p:nvPr/>
        </p:nvSpPr>
        <p:spPr>
          <a:xfrm>
            <a:off x="650240" y="383686"/>
            <a:ext cx="23084087" cy="183119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After each iteration of the while loop, at least one edge disappears from the residual graph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F489AF-89E9-EB21-D5B4-7ACD1D92B582}"/>
              </a:ext>
            </a:extLst>
          </p:cNvPr>
          <p:cNvSpPr/>
          <p:nvPr/>
        </p:nvSpPr>
        <p:spPr>
          <a:xfrm>
            <a:off x="650240" y="2649366"/>
            <a:ext cx="23084087" cy="484871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An edge may disappear from the residual graph at iteration 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and reappear again at iteration j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If 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uv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reappears in the 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i-th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iteration, then in i-1-th iteration, vu lies on the path found in the residual graph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How many times can an edge appear and disappear?</a:t>
            </a:r>
          </a:p>
        </p:txBody>
      </p:sp>
      <p:sp>
        <p:nvSpPr>
          <p:cNvPr id="4" name="!!box1">
            <a:extLst>
              <a:ext uri="{FF2B5EF4-FFF2-40B4-BE49-F238E27FC236}">
                <a16:creationId xmlns:a16="http://schemas.microsoft.com/office/drawing/2014/main" id="{2FE73448-1CED-D503-4BA5-735D53FA5D48}"/>
              </a:ext>
            </a:extLst>
          </p:cNvPr>
          <p:cNvSpPr/>
          <p:nvPr/>
        </p:nvSpPr>
        <p:spPr>
          <a:xfrm>
            <a:off x="649956" y="7932566"/>
            <a:ext cx="23084087" cy="143495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Surprising Lemma: An edge can appear or disappear only O(n) time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E9872F2-E592-8BD4-DC00-3F2B7062A37E}"/>
              </a:ext>
            </a:extLst>
          </p:cNvPr>
          <p:cNvSpPr/>
          <p:nvPr/>
        </p:nvSpPr>
        <p:spPr>
          <a:xfrm>
            <a:off x="649955" y="10310006"/>
            <a:ext cx="23084087" cy="290576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will prove this lemma later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us first see its implications</a:t>
            </a:r>
          </a:p>
        </p:txBody>
      </p:sp>
    </p:spTree>
    <p:extLst>
      <p:ext uri="{BB962C8B-B14F-4D97-AF65-F5344CB8AC3E}">
        <p14:creationId xmlns:p14="http://schemas.microsoft.com/office/powerpoint/2010/main" val="2963366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822D839C-712A-AD2D-5C70-A33716072055}"/>
              </a:ext>
            </a:extLst>
          </p:cNvPr>
          <p:cNvSpPr/>
          <p:nvPr/>
        </p:nvSpPr>
        <p:spPr>
          <a:xfrm>
            <a:off x="10810524" y="501686"/>
            <a:ext cx="12923803" cy="213991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Surprising Lemma: An edge can appear or disappear only O(n) time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7CDA519A-8AF5-6809-E033-974469F73E82}"/>
              </a:ext>
            </a:extLst>
          </p:cNvPr>
          <p:cNvSpPr/>
          <p:nvPr/>
        </p:nvSpPr>
        <p:spPr>
          <a:xfrm>
            <a:off x="10810524" y="3258442"/>
            <a:ext cx="1292380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many times will this while loop run?</a:t>
            </a:r>
            <a:endParaRPr sz="66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6A1D82-CFD5-8DFA-09D4-E07B7D4A4C21}"/>
              </a:ext>
            </a:extLst>
          </p:cNvPr>
          <p:cNvSpPr/>
          <p:nvPr/>
        </p:nvSpPr>
        <p:spPr>
          <a:xfrm>
            <a:off x="649955" y="7945120"/>
            <a:ext cx="23084087" cy="526919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In each iteration of the while loop, at least one edge will disappear.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the number of times an edge can disappear is O(n)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This implies the number of times all edges can disappear is O(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mn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The while loop runs O(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mn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B7034D1B-7D92-E036-C2FC-9CFBE7AC4CC6}"/>
                  </a:ext>
                </a:extLst>
              </p:cNvPr>
              <p:cNvSpPr/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</a:t>
                </a:r>
                <a:r>
                  <a:rPr lang="en-US" sz="32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shortest edge length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B7034D1B-7D92-E036-C2FC-9CFBE7AC4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893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3027680"/>
            <a:ext cx="22731560" cy="725424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Running Time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888018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1B66A19-4233-B4E0-8C72-67C57FC40EB3}"/>
              </a:ext>
            </a:extLst>
          </p:cNvPr>
          <p:cNvSpPr/>
          <p:nvPr/>
        </p:nvSpPr>
        <p:spPr>
          <a:xfrm>
            <a:off x="744279" y="383686"/>
            <a:ext cx="22990048" cy="122265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Till now all our algorithms for max flow are 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  <a:sym typeface="Helvetica Neue Medium"/>
              </a:rPr>
              <a:t>pseudopolynomial</a:t>
            </a:r>
            <a:endParaRPr lang="en-US" sz="8000" dirty="0">
              <a:solidFill>
                <a:schemeClr val="tx1"/>
              </a:solidFill>
              <a:latin typeface="Bradley Hand" pitchFamily="2" charset="77"/>
              <a:sym typeface="Helvetica Neue Medium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That is, the running time depends on the value of the maximum capacity edge in the graph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Can we design an algorithm which does not depend on the capacity of edges in the graph?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Such an algorithm is called strongly polynomial algorithm</a:t>
            </a:r>
          </a:p>
        </p:txBody>
      </p:sp>
    </p:spTree>
    <p:extLst>
      <p:ext uri="{BB962C8B-B14F-4D97-AF65-F5344CB8AC3E}">
        <p14:creationId xmlns:p14="http://schemas.microsoft.com/office/powerpoint/2010/main" val="2744603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822D839C-712A-AD2D-5C70-A33716072055}"/>
              </a:ext>
            </a:extLst>
          </p:cNvPr>
          <p:cNvSpPr/>
          <p:nvPr/>
        </p:nvSpPr>
        <p:spPr>
          <a:xfrm>
            <a:off x="10810524" y="501686"/>
            <a:ext cx="12923803" cy="213991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Surprising Lemma: An edge can appear or disappear only O(n) time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7CDA519A-8AF5-6809-E033-974469F73E82}"/>
              </a:ext>
            </a:extLst>
          </p:cNvPr>
          <p:cNvSpPr/>
          <p:nvPr/>
        </p:nvSpPr>
        <p:spPr>
          <a:xfrm>
            <a:off x="10810524" y="3258442"/>
            <a:ext cx="1292380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many times will this while loop run?</a:t>
            </a:r>
            <a:endParaRPr sz="66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6A1D82-CFD5-8DFA-09D4-E07B7D4A4C21}"/>
              </a:ext>
            </a:extLst>
          </p:cNvPr>
          <p:cNvSpPr/>
          <p:nvPr/>
        </p:nvSpPr>
        <p:spPr>
          <a:xfrm>
            <a:off x="10810523" y="5989835"/>
            <a:ext cx="12923803" cy="117856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O(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mn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F9E728A-0036-F8D9-9A16-6F4BF580178E}"/>
                  </a:ext>
                </a:extLst>
              </p:cNvPr>
              <p:cNvSpPr/>
              <p:nvPr/>
            </p:nvSpPr>
            <p:spPr>
              <a:xfrm>
                <a:off x="10810523" y="7680342"/>
                <a:ext cx="12923803" cy="5533971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Each iteration of the while loop takes O(m) time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Thus, the total time of the algorithm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𝑚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𝑛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– which is strongly polynomial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F9E728A-0036-F8D9-9A16-6F4BF5801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523" y="7680342"/>
                <a:ext cx="12923803" cy="553397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41DF32B4-7C0A-8CA6-9FC0-1C1EB75A3A75}"/>
                  </a:ext>
                </a:extLst>
              </p:cNvPr>
              <p:cNvSpPr/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</a:t>
                </a:r>
                <a:r>
                  <a:rPr lang="en-US" sz="32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shortest edge length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41DF32B4-7C0A-8CA6-9FC0-1C1EB75A3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647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822D839C-712A-AD2D-5C70-A33716072055}"/>
              </a:ext>
            </a:extLst>
          </p:cNvPr>
          <p:cNvSpPr/>
          <p:nvPr/>
        </p:nvSpPr>
        <p:spPr>
          <a:xfrm>
            <a:off x="670276" y="440727"/>
            <a:ext cx="23043447" cy="104263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An edge can appear or disappear only O(n)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FE1002E-4CBD-5A75-0B18-1FFE40F13FE2}"/>
                  </a:ext>
                </a:extLst>
              </p:cNvPr>
              <p:cNvSpPr/>
              <p:nvPr/>
            </p:nvSpPr>
            <p:spPr>
              <a:xfrm>
                <a:off x="649673" y="2031383"/>
                <a:ext cx="23064050" cy="3333098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denote the residual graph in the </a:t>
                </a:r>
                <a:r>
                  <a:rPr lang="en-US" sz="54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i-th</a:t>
                </a: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iteration of the while loop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Initially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0</m:t>
                        </m:r>
                      </m:sup>
                    </m:sSubSup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𝐺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to be the edge distance from s to 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FE1002E-4CBD-5A75-0B18-1FFE40F13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2031383"/>
                <a:ext cx="23064050" cy="33330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box2">
            <a:extLst>
              <a:ext uri="{FF2B5EF4-FFF2-40B4-BE49-F238E27FC236}">
                <a16:creationId xmlns:a16="http://schemas.microsoft.com/office/drawing/2014/main" id="{F3BDC1FE-8022-DA1A-0BEA-4176A4CC7E72}"/>
              </a:ext>
            </a:extLst>
          </p:cNvPr>
          <p:cNvSpPr/>
          <p:nvPr/>
        </p:nvSpPr>
        <p:spPr>
          <a:xfrm>
            <a:off x="670276" y="6120167"/>
            <a:ext cx="23043447" cy="104263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Level of each vertex is monotonically increasing</a:t>
            </a:r>
          </a:p>
        </p:txBody>
      </p:sp>
    </p:spTree>
    <p:extLst>
      <p:ext uri="{BB962C8B-B14F-4D97-AF65-F5344CB8AC3E}">
        <p14:creationId xmlns:p14="http://schemas.microsoft.com/office/powerpoint/2010/main" val="1059210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822D839C-712A-AD2D-5C70-A33716072055}"/>
              </a:ext>
            </a:extLst>
          </p:cNvPr>
          <p:cNvSpPr/>
          <p:nvPr/>
        </p:nvSpPr>
        <p:spPr>
          <a:xfrm>
            <a:off x="670276" y="440727"/>
            <a:ext cx="23043447" cy="104263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An edge can appear or disappear only O(n)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FE1002E-4CBD-5A75-0B18-1FFE40F13FE2}"/>
                  </a:ext>
                </a:extLst>
              </p:cNvPr>
              <p:cNvSpPr/>
              <p:nvPr/>
            </p:nvSpPr>
            <p:spPr>
              <a:xfrm>
                <a:off x="649673" y="2031383"/>
                <a:ext cx="23064050" cy="3333098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denote the residual graph in the </a:t>
                </a:r>
                <a:r>
                  <a:rPr lang="en-US" sz="54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i-th</a:t>
                </a: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iteration of the while loop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Initially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0</m:t>
                        </m:r>
                      </m:sup>
                    </m:sSubSup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𝐺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to be the edge distance from s to 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FE1002E-4CBD-5A75-0B18-1FFE40F13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2031383"/>
                <a:ext cx="23064050" cy="33330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61201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6120167"/>
                <a:ext cx="23043447" cy="104263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C8B6A22-E075-BF46-0CCD-8BF81082532A}"/>
              </a:ext>
            </a:extLst>
          </p:cNvPr>
          <p:cNvSpPr/>
          <p:nvPr/>
        </p:nvSpPr>
        <p:spPr>
          <a:xfrm>
            <a:off x="670276" y="7918486"/>
            <a:ext cx="23064050" cy="435479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Thus, the levels either remain same or they increase.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Can you guess when can the level increase?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Intuitively, it should happen when v is a part of a path through which we push a flow in our algorithm</a:t>
            </a:r>
          </a:p>
        </p:txBody>
      </p:sp>
    </p:spTree>
    <p:extLst>
      <p:ext uri="{BB962C8B-B14F-4D97-AF65-F5344CB8AC3E}">
        <p14:creationId xmlns:p14="http://schemas.microsoft.com/office/powerpoint/2010/main" val="2611110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822D839C-712A-AD2D-5C70-A33716072055}"/>
              </a:ext>
            </a:extLst>
          </p:cNvPr>
          <p:cNvSpPr/>
          <p:nvPr/>
        </p:nvSpPr>
        <p:spPr>
          <a:xfrm>
            <a:off x="670276" y="440727"/>
            <a:ext cx="23043447" cy="104263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An edge can appear or disappear only O(n)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FE1002E-4CBD-5A75-0B18-1FFE40F13FE2}"/>
                  </a:ext>
                </a:extLst>
              </p:cNvPr>
              <p:cNvSpPr/>
              <p:nvPr/>
            </p:nvSpPr>
            <p:spPr>
              <a:xfrm>
                <a:off x="649673" y="2031383"/>
                <a:ext cx="23064050" cy="3333098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denote the residual graph in the </a:t>
                </a:r>
                <a:r>
                  <a:rPr lang="en-US" sz="54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i-th</a:t>
                </a: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iteration of the while loop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Initially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0</m:t>
                        </m:r>
                      </m:sup>
                    </m:sSubSup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𝐺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to be the edge distance from s to 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FE1002E-4CBD-5A75-0B18-1FFE40F13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2031383"/>
                <a:ext cx="23064050" cy="33330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61201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6120167"/>
                <a:ext cx="23043447" cy="104263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C8B6A22-E075-BF46-0CCD-8BF81082532A}"/>
              </a:ext>
            </a:extLst>
          </p:cNvPr>
          <p:cNvSpPr/>
          <p:nvPr/>
        </p:nvSpPr>
        <p:spPr>
          <a:xfrm>
            <a:off x="670276" y="7918486"/>
            <a:ext cx="23064050" cy="435479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will prove this lemma later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us first see its use</a:t>
            </a:r>
          </a:p>
        </p:txBody>
      </p:sp>
    </p:spTree>
    <p:extLst>
      <p:ext uri="{BB962C8B-B14F-4D97-AF65-F5344CB8AC3E}">
        <p14:creationId xmlns:p14="http://schemas.microsoft.com/office/powerpoint/2010/main" val="1733581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9258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9258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box1">
            <a:extLst>
              <a:ext uri="{FF2B5EF4-FFF2-40B4-BE49-F238E27FC236}">
                <a16:creationId xmlns:a16="http://schemas.microsoft.com/office/drawing/2014/main" id="{44F15D53-10F5-1A10-56C9-79764DAD6852}"/>
              </a:ext>
            </a:extLst>
          </p:cNvPr>
          <p:cNvSpPr/>
          <p:nvPr/>
        </p:nvSpPr>
        <p:spPr>
          <a:xfrm>
            <a:off x="670275" y="2429547"/>
            <a:ext cx="23043447" cy="104263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An edge can appear or disappear only O(n)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3">
                <a:extLst>
                  <a:ext uri="{FF2B5EF4-FFF2-40B4-BE49-F238E27FC236}">
                    <a16:creationId xmlns:a16="http://schemas.microsoft.com/office/drawing/2014/main" id="{74CA1FD9-F7D2-530B-A8B4-FBB2F47B0778}"/>
                  </a:ext>
                </a:extLst>
              </p:cNvPr>
              <p:cNvSpPr/>
              <p:nvPr/>
            </p:nvSpPr>
            <p:spPr>
              <a:xfrm>
                <a:off x="12778740" y="4111643"/>
                <a:ext cx="10934982" cy="91928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assume that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is in graph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but disappears in graph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,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, …, 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−1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p>
                    </m:sSubSup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What must have happened in iteration </a:t>
                </a:r>
                <a:r>
                  <a:rPr lang="en-US" sz="4000" dirty="0" err="1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i</a:t>
                </a: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?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We must have found a path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containing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𝑢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What must have happened in iteration j-1?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We must have found a path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containing vu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</a:t>
                </a:r>
                <a:endParaRPr lang="en-US" sz="4000" b="0" dirty="0">
                  <a:solidFill>
                    <a:srgbClr val="7030A0"/>
                  </a:solidFill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box3">
                <a:extLst>
                  <a:ext uri="{FF2B5EF4-FFF2-40B4-BE49-F238E27FC236}">
                    <a16:creationId xmlns:a16="http://schemas.microsoft.com/office/drawing/2014/main" id="{74CA1FD9-F7D2-530B-A8B4-FBB2F47B0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740" y="4111643"/>
                <a:ext cx="10934982" cy="9192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8F93EC0-DC5D-96FE-B183-83594309FB69}"/>
              </a:ext>
            </a:extLst>
          </p:cNvPr>
          <p:cNvSpPr/>
          <p:nvPr/>
        </p:nvSpPr>
        <p:spPr>
          <a:xfrm rot="16200000">
            <a:off x="5236528" y="-313728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E44E8C8-7499-145F-451C-30517F80D41E}"/>
                  </a:ext>
                </a:extLst>
              </p:cNvPr>
              <p:cNvSpPr/>
              <p:nvPr/>
            </p:nvSpPr>
            <p:spPr>
              <a:xfrm>
                <a:off x="10714947" y="4058323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E44E8C8-7499-145F-451C-30517F80D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4058323"/>
                <a:ext cx="1462358" cy="688274"/>
              </a:xfrm>
              <a:prstGeom prst="roundRect">
                <a:avLst/>
              </a:prstGeom>
              <a:blipFill>
                <a:blip r:embed="rId4"/>
                <a:stretch>
                  <a:fillRect b="-303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!!source">
            <a:extLst>
              <a:ext uri="{FF2B5EF4-FFF2-40B4-BE49-F238E27FC236}">
                <a16:creationId xmlns:a16="http://schemas.microsoft.com/office/drawing/2014/main" id="{12F883CF-274D-24C5-7F26-D72D3ADED70C}"/>
              </a:ext>
            </a:extLst>
          </p:cNvPr>
          <p:cNvSpPr/>
          <p:nvPr/>
        </p:nvSpPr>
        <p:spPr>
          <a:xfrm>
            <a:off x="2329312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0" name="!!sink">
            <a:extLst>
              <a:ext uri="{FF2B5EF4-FFF2-40B4-BE49-F238E27FC236}">
                <a16:creationId xmlns:a16="http://schemas.microsoft.com/office/drawing/2014/main" id="{4F833865-45D5-EB9F-305D-5B7122750752}"/>
              </a:ext>
            </a:extLst>
          </p:cNvPr>
          <p:cNvSpPr/>
          <p:nvPr/>
        </p:nvSpPr>
        <p:spPr>
          <a:xfrm>
            <a:off x="6302966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1" name="!!p4">
            <a:extLst>
              <a:ext uri="{FF2B5EF4-FFF2-40B4-BE49-F238E27FC236}">
                <a16:creationId xmlns:a16="http://schemas.microsoft.com/office/drawing/2014/main" id="{74E3D398-45DC-41C0-5B40-69E285BD04D8}"/>
              </a:ext>
            </a:extLst>
          </p:cNvPr>
          <p:cNvSpPr/>
          <p:nvPr/>
        </p:nvSpPr>
        <p:spPr>
          <a:xfrm>
            <a:off x="5047112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C4CAB499-DD29-2F9C-9E58-CF4F9FB48917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5587112" y="4461472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F5315FC-20A4-9100-7D71-EBBDAA583048}"/>
              </a:ext>
            </a:extLst>
          </p:cNvPr>
          <p:cNvSpPr/>
          <p:nvPr/>
        </p:nvSpPr>
        <p:spPr>
          <a:xfrm rot="16200000">
            <a:off x="5054957" y="7482779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DB0AB1F-622E-ABFD-5BC5-BCFF9FCEF94F}"/>
                  </a:ext>
                </a:extLst>
              </p:cNvPr>
              <p:cNvSpPr/>
              <p:nvPr/>
            </p:nvSpPr>
            <p:spPr>
              <a:xfrm>
                <a:off x="10714947" y="11869574"/>
                <a:ext cx="1462358" cy="77680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DB0AB1F-622E-ABFD-5BC5-BCFF9FCEF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11869574"/>
                <a:ext cx="1462358" cy="776808"/>
              </a:xfrm>
              <a:prstGeom prst="roundRect">
                <a:avLst/>
              </a:prstGeom>
              <a:blipFill>
                <a:blip r:embed="rId5"/>
                <a:stretch>
                  <a:fillRect b="-137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!!source">
            <a:extLst>
              <a:ext uri="{FF2B5EF4-FFF2-40B4-BE49-F238E27FC236}">
                <a16:creationId xmlns:a16="http://schemas.microsoft.com/office/drawing/2014/main" id="{481BED24-EF54-A716-84E4-ED3F09F9657C}"/>
              </a:ext>
            </a:extLst>
          </p:cNvPr>
          <p:cNvSpPr/>
          <p:nvPr/>
        </p:nvSpPr>
        <p:spPr>
          <a:xfrm>
            <a:off x="2147741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8" name="!!sink">
            <a:extLst>
              <a:ext uri="{FF2B5EF4-FFF2-40B4-BE49-F238E27FC236}">
                <a16:creationId xmlns:a16="http://schemas.microsoft.com/office/drawing/2014/main" id="{4873A557-8D4C-45DF-E2D0-A852A6FF2221}"/>
              </a:ext>
            </a:extLst>
          </p:cNvPr>
          <p:cNvSpPr/>
          <p:nvPr/>
        </p:nvSpPr>
        <p:spPr>
          <a:xfrm>
            <a:off x="6121395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39" name="!!p4">
            <a:extLst>
              <a:ext uri="{FF2B5EF4-FFF2-40B4-BE49-F238E27FC236}">
                <a16:creationId xmlns:a16="http://schemas.microsoft.com/office/drawing/2014/main" id="{DDE5EF14-1F51-FA61-4247-9CC8EAB31088}"/>
              </a:ext>
            </a:extLst>
          </p:cNvPr>
          <p:cNvSpPr/>
          <p:nvPr/>
        </p:nvSpPr>
        <p:spPr>
          <a:xfrm>
            <a:off x="4865541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40" name="!!e5">
            <a:extLst>
              <a:ext uri="{FF2B5EF4-FFF2-40B4-BE49-F238E27FC236}">
                <a16:creationId xmlns:a16="http://schemas.microsoft.com/office/drawing/2014/main" id="{FB0DD927-1ED7-64A3-EEA3-54F31D7B4DF9}"/>
              </a:ext>
            </a:extLst>
          </p:cNvPr>
          <p:cNvCxnSpPr>
            <a:cxnSpLocks/>
            <a:stCxn id="39" idx="6"/>
            <a:endCxn id="38" idx="2"/>
          </p:cNvCxnSpPr>
          <p:nvPr/>
        </p:nvCxnSpPr>
        <p:spPr>
          <a:xfrm>
            <a:off x="5405541" y="12257979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F94FCDF1-169B-4A00-7AE7-71FD02C05F01}"/>
              </a:ext>
            </a:extLst>
          </p:cNvPr>
          <p:cNvSpPr/>
          <p:nvPr/>
        </p:nvSpPr>
        <p:spPr>
          <a:xfrm rot="16200000">
            <a:off x="5054957" y="1777969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AAD01B0-2576-A356-FC0C-DD9BD8E9DB66}"/>
                  </a:ext>
                </a:extLst>
              </p:cNvPr>
              <p:cNvSpPr/>
              <p:nvPr/>
            </p:nvSpPr>
            <p:spPr>
              <a:xfrm>
                <a:off x="10714947" y="6169726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AAD01B0-2576-A356-FC0C-DD9BD8E9D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6169726"/>
                <a:ext cx="1462358" cy="688274"/>
              </a:xfrm>
              <a:prstGeom prst="roundRect">
                <a:avLst/>
              </a:prstGeom>
              <a:blipFill>
                <a:blip r:embed="rId6"/>
                <a:stretch>
                  <a:fillRect l="-794" b="-454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source">
            <a:extLst>
              <a:ext uri="{FF2B5EF4-FFF2-40B4-BE49-F238E27FC236}">
                <a16:creationId xmlns:a16="http://schemas.microsoft.com/office/drawing/2014/main" id="{E4793531-BF74-8F1A-8636-B7ECC70B2CE9}"/>
              </a:ext>
            </a:extLst>
          </p:cNvPr>
          <p:cNvSpPr/>
          <p:nvPr/>
        </p:nvSpPr>
        <p:spPr>
          <a:xfrm>
            <a:off x="2147741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4" name="!!sink">
            <a:extLst>
              <a:ext uri="{FF2B5EF4-FFF2-40B4-BE49-F238E27FC236}">
                <a16:creationId xmlns:a16="http://schemas.microsoft.com/office/drawing/2014/main" id="{5D8DC85E-A0AB-3FBD-B397-C30E7250C9A2}"/>
              </a:ext>
            </a:extLst>
          </p:cNvPr>
          <p:cNvSpPr/>
          <p:nvPr/>
        </p:nvSpPr>
        <p:spPr>
          <a:xfrm>
            <a:off x="6121395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45" name="!!p4">
            <a:extLst>
              <a:ext uri="{FF2B5EF4-FFF2-40B4-BE49-F238E27FC236}">
                <a16:creationId xmlns:a16="http://schemas.microsoft.com/office/drawing/2014/main" id="{FF09B13E-1553-A366-29E9-B48AEDB95BA2}"/>
              </a:ext>
            </a:extLst>
          </p:cNvPr>
          <p:cNvSpPr/>
          <p:nvPr/>
        </p:nvSpPr>
        <p:spPr>
          <a:xfrm>
            <a:off x="4865541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B5E0847-C15C-F060-E530-F221EDA930AA}"/>
              </a:ext>
            </a:extLst>
          </p:cNvPr>
          <p:cNvSpPr/>
          <p:nvPr/>
        </p:nvSpPr>
        <p:spPr>
          <a:xfrm rot="16200000">
            <a:off x="5236527" y="5444248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0BF759B-A766-D1BC-D1F2-1D550FBDBAFF}"/>
                  </a:ext>
                </a:extLst>
              </p:cNvPr>
              <p:cNvSpPr/>
              <p:nvPr/>
            </p:nvSpPr>
            <p:spPr>
              <a:xfrm>
                <a:off x="10714947" y="9831044"/>
                <a:ext cx="1462358" cy="77680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𝑗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0BF759B-A766-D1BC-D1F2-1D550FBDB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9831044"/>
                <a:ext cx="1462358" cy="776808"/>
              </a:xfrm>
              <a:prstGeom prst="roundRect">
                <a:avLst/>
              </a:prstGeom>
              <a:blipFill>
                <a:blip r:embed="rId7"/>
                <a:stretch>
                  <a:fillRect l="-2381" b="-1389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!!source">
            <a:extLst>
              <a:ext uri="{FF2B5EF4-FFF2-40B4-BE49-F238E27FC236}">
                <a16:creationId xmlns:a16="http://schemas.microsoft.com/office/drawing/2014/main" id="{A7CAEE65-FFC5-26A8-4C1F-4E09DABEB28A}"/>
              </a:ext>
            </a:extLst>
          </p:cNvPr>
          <p:cNvSpPr/>
          <p:nvPr/>
        </p:nvSpPr>
        <p:spPr>
          <a:xfrm>
            <a:off x="2329311" y="994944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0" name="!!sink">
            <a:extLst>
              <a:ext uri="{FF2B5EF4-FFF2-40B4-BE49-F238E27FC236}">
                <a16:creationId xmlns:a16="http://schemas.microsoft.com/office/drawing/2014/main" id="{92319484-1A72-B11C-2BFF-1B1DA6BEE527}"/>
              </a:ext>
            </a:extLst>
          </p:cNvPr>
          <p:cNvSpPr/>
          <p:nvPr/>
        </p:nvSpPr>
        <p:spPr>
          <a:xfrm>
            <a:off x="6302965" y="994944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51" name="!!p4">
            <a:extLst>
              <a:ext uri="{FF2B5EF4-FFF2-40B4-BE49-F238E27FC236}">
                <a16:creationId xmlns:a16="http://schemas.microsoft.com/office/drawing/2014/main" id="{D8986BBC-0E81-E681-4993-3008F1EBBFE0}"/>
              </a:ext>
            </a:extLst>
          </p:cNvPr>
          <p:cNvSpPr/>
          <p:nvPr/>
        </p:nvSpPr>
        <p:spPr>
          <a:xfrm>
            <a:off x="5047111" y="994944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F3B9024-CE73-9CAE-E1BD-AC0F3D45C77F}"/>
                  </a:ext>
                </a:extLst>
              </p:cNvPr>
              <p:cNvSpPr txBox="1"/>
              <p:nvPr/>
            </p:nvSpPr>
            <p:spPr>
              <a:xfrm rot="5400000">
                <a:off x="5068159" y="8224666"/>
                <a:ext cx="1158972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8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F3B9024-CE73-9CAE-E1BD-AC0F3D45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068159" y="8224666"/>
                <a:ext cx="1158972" cy="1210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043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9258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9258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box1">
            <a:extLst>
              <a:ext uri="{FF2B5EF4-FFF2-40B4-BE49-F238E27FC236}">
                <a16:creationId xmlns:a16="http://schemas.microsoft.com/office/drawing/2014/main" id="{44F15D53-10F5-1A10-56C9-79764DAD6852}"/>
              </a:ext>
            </a:extLst>
          </p:cNvPr>
          <p:cNvSpPr/>
          <p:nvPr/>
        </p:nvSpPr>
        <p:spPr>
          <a:xfrm>
            <a:off x="670275" y="2429547"/>
            <a:ext cx="23043447" cy="104263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An edge can appear or disappear only O(n)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3">
                <a:extLst>
                  <a:ext uri="{FF2B5EF4-FFF2-40B4-BE49-F238E27FC236}">
                    <a16:creationId xmlns:a16="http://schemas.microsoft.com/office/drawing/2014/main" id="{74CA1FD9-F7D2-530B-A8B4-FBB2F47B0778}"/>
                  </a:ext>
                </a:extLst>
              </p:cNvPr>
              <p:cNvSpPr/>
              <p:nvPr/>
            </p:nvSpPr>
            <p:spPr>
              <a:xfrm>
                <a:off x="12778740" y="4111643"/>
                <a:ext cx="10934982" cy="91928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assume that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is in graph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but disappears in graph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,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, …, 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−1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p>
                    </m:sSubSup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What must have happened in iteration </a:t>
                </a:r>
                <a:r>
                  <a:rPr lang="en-US" sz="4000" dirty="0" err="1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i</a:t>
                </a: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?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We must have found a path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containing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𝑢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What must have happened in iteration j-1?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We must have found a path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containing vu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</a:t>
                </a:r>
                <a:endParaRPr lang="en-US" sz="4000" b="0" dirty="0">
                  <a:solidFill>
                    <a:srgbClr val="7030A0"/>
                  </a:solidFill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box3">
                <a:extLst>
                  <a:ext uri="{FF2B5EF4-FFF2-40B4-BE49-F238E27FC236}">
                    <a16:creationId xmlns:a16="http://schemas.microsoft.com/office/drawing/2014/main" id="{74CA1FD9-F7D2-530B-A8B4-FBB2F47B0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740" y="4111643"/>
                <a:ext cx="10934982" cy="9192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8F93EC0-DC5D-96FE-B183-83594309FB69}"/>
              </a:ext>
            </a:extLst>
          </p:cNvPr>
          <p:cNvSpPr/>
          <p:nvPr/>
        </p:nvSpPr>
        <p:spPr>
          <a:xfrm rot="16200000">
            <a:off x="5236528" y="-313728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E44E8C8-7499-145F-451C-30517F80D41E}"/>
                  </a:ext>
                </a:extLst>
              </p:cNvPr>
              <p:cNvSpPr/>
              <p:nvPr/>
            </p:nvSpPr>
            <p:spPr>
              <a:xfrm>
                <a:off x="10714947" y="4058323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E44E8C8-7499-145F-451C-30517F80D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4058323"/>
                <a:ext cx="1462358" cy="688274"/>
              </a:xfrm>
              <a:prstGeom prst="roundRect">
                <a:avLst/>
              </a:prstGeom>
              <a:blipFill>
                <a:blip r:embed="rId4"/>
                <a:stretch>
                  <a:fillRect b="-303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!!source">
            <a:extLst>
              <a:ext uri="{FF2B5EF4-FFF2-40B4-BE49-F238E27FC236}">
                <a16:creationId xmlns:a16="http://schemas.microsoft.com/office/drawing/2014/main" id="{12F883CF-274D-24C5-7F26-D72D3ADED70C}"/>
              </a:ext>
            </a:extLst>
          </p:cNvPr>
          <p:cNvSpPr/>
          <p:nvPr/>
        </p:nvSpPr>
        <p:spPr>
          <a:xfrm>
            <a:off x="2329312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0" name="!!sink">
            <a:extLst>
              <a:ext uri="{FF2B5EF4-FFF2-40B4-BE49-F238E27FC236}">
                <a16:creationId xmlns:a16="http://schemas.microsoft.com/office/drawing/2014/main" id="{4F833865-45D5-EB9F-305D-5B7122750752}"/>
              </a:ext>
            </a:extLst>
          </p:cNvPr>
          <p:cNvSpPr/>
          <p:nvPr/>
        </p:nvSpPr>
        <p:spPr>
          <a:xfrm>
            <a:off x="6302966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1" name="!!p4">
            <a:extLst>
              <a:ext uri="{FF2B5EF4-FFF2-40B4-BE49-F238E27FC236}">
                <a16:creationId xmlns:a16="http://schemas.microsoft.com/office/drawing/2014/main" id="{74E3D398-45DC-41C0-5B40-69E285BD04D8}"/>
              </a:ext>
            </a:extLst>
          </p:cNvPr>
          <p:cNvSpPr/>
          <p:nvPr/>
        </p:nvSpPr>
        <p:spPr>
          <a:xfrm>
            <a:off x="5047112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C4CAB499-DD29-2F9C-9E58-CF4F9FB48917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5587112" y="4461472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F5315FC-20A4-9100-7D71-EBBDAA583048}"/>
              </a:ext>
            </a:extLst>
          </p:cNvPr>
          <p:cNvSpPr/>
          <p:nvPr/>
        </p:nvSpPr>
        <p:spPr>
          <a:xfrm rot="16200000">
            <a:off x="5054957" y="7482779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DB0AB1F-622E-ABFD-5BC5-BCFF9FCEF94F}"/>
                  </a:ext>
                </a:extLst>
              </p:cNvPr>
              <p:cNvSpPr/>
              <p:nvPr/>
            </p:nvSpPr>
            <p:spPr>
              <a:xfrm>
                <a:off x="10714947" y="11869574"/>
                <a:ext cx="1462358" cy="77680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DB0AB1F-622E-ABFD-5BC5-BCFF9FCEF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11869574"/>
                <a:ext cx="1462358" cy="776808"/>
              </a:xfrm>
              <a:prstGeom prst="roundRect">
                <a:avLst/>
              </a:prstGeom>
              <a:blipFill>
                <a:blip r:embed="rId5"/>
                <a:stretch>
                  <a:fillRect b="-137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!!source">
            <a:extLst>
              <a:ext uri="{FF2B5EF4-FFF2-40B4-BE49-F238E27FC236}">
                <a16:creationId xmlns:a16="http://schemas.microsoft.com/office/drawing/2014/main" id="{481BED24-EF54-A716-84E4-ED3F09F9657C}"/>
              </a:ext>
            </a:extLst>
          </p:cNvPr>
          <p:cNvSpPr/>
          <p:nvPr/>
        </p:nvSpPr>
        <p:spPr>
          <a:xfrm>
            <a:off x="2147741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8" name="!!sink">
            <a:extLst>
              <a:ext uri="{FF2B5EF4-FFF2-40B4-BE49-F238E27FC236}">
                <a16:creationId xmlns:a16="http://schemas.microsoft.com/office/drawing/2014/main" id="{4873A557-8D4C-45DF-E2D0-A852A6FF2221}"/>
              </a:ext>
            </a:extLst>
          </p:cNvPr>
          <p:cNvSpPr/>
          <p:nvPr/>
        </p:nvSpPr>
        <p:spPr>
          <a:xfrm>
            <a:off x="6121395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39" name="!!p4">
            <a:extLst>
              <a:ext uri="{FF2B5EF4-FFF2-40B4-BE49-F238E27FC236}">
                <a16:creationId xmlns:a16="http://schemas.microsoft.com/office/drawing/2014/main" id="{DDE5EF14-1F51-FA61-4247-9CC8EAB31088}"/>
              </a:ext>
            </a:extLst>
          </p:cNvPr>
          <p:cNvSpPr/>
          <p:nvPr/>
        </p:nvSpPr>
        <p:spPr>
          <a:xfrm>
            <a:off x="4865541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40" name="!!e5">
            <a:extLst>
              <a:ext uri="{FF2B5EF4-FFF2-40B4-BE49-F238E27FC236}">
                <a16:creationId xmlns:a16="http://schemas.microsoft.com/office/drawing/2014/main" id="{FB0DD927-1ED7-64A3-EEA3-54F31D7B4DF9}"/>
              </a:ext>
            </a:extLst>
          </p:cNvPr>
          <p:cNvCxnSpPr>
            <a:cxnSpLocks/>
            <a:stCxn id="39" idx="6"/>
            <a:endCxn id="38" idx="2"/>
          </p:cNvCxnSpPr>
          <p:nvPr/>
        </p:nvCxnSpPr>
        <p:spPr>
          <a:xfrm>
            <a:off x="5405541" y="12257979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F94FCDF1-169B-4A00-7AE7-71FD02C05F01}"/>
              </a:ext>
            </a:extLst>
          </p:cNvPr>
          <p:cNvSpPr/>
          <p:nvPr/>
        </p:nvSpPr>
        <p:spPr>
          <a:xfrm rot="16200000">
            <a:off x="5054957" y="1777969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AAD01B0-2576-A356-FC0C-DD9BD8E9DB66}"/>
                  </a:ext>
                </a:extLst>
              </p:cNvPr>
              <p:cNvSpPr/>
              <p:nvPr/>
            </p:nvSpPr>
            <p:spPr>
              <a:xfrm>
                <a:off x="10714947" y="6169726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AAD01B0-2576-A356-FC0C-DD9BD8E9D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6169726"/>
                <a:ext cx="1462358" cy="688274"/>
              </a:xfrm>
              <a:prstGeom prst="roundRect">
                <a:avLst/>
              </a:prstGeom>
              <a:blipFill>
                <a:blip r:embed="rId6"/>
                <a:stretch>
                  <a:fillRect l="-794" b="-454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source">
            <a:extLst>
              <a:ext uri="{FF2B5EF4-FFF2-40B4-BE49-F238E27FC236}">
                <a16:creationId xmlns:a16="http://schemas.microsoft.com/office/drawing/2014/main" id="{E4793531-BF74-8F1A-8636-B7ECC70B2CE9}"/>
              </a:ext>
            </a:extLst>
          </p:cNvPr>
          <p:cNvSpPr/>
          <p:nvPr/>
        </p:nvSpPr>
        <p:spPr>
          <a:xfrm>
            <a:off x="2147741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4" name="!!sink">
            <a:extLst>
              <a:ext uri="{FF2B5EF4-FFF2-40B4-BE49-F238E27FC236}">
                <a16:creationId xmlns:a16="http://schemas.microsoft.com/office/drawing/2014/main" id="{5D8DC85E-A0AB-3FBD-B397-C30E7250C9A2}"/>
              </a:ext>
            </a:extLst>
          </p:cNvPr>
          <p:cNvSpPr/>
          <p:nvPr/>
        </p:nvSpPr>
        <p:spPr>
          <a:xfrm>
            <a:off x="6121395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45" name="!!p4">
            <a:extLst>
              <a:ext uri="{FF2B5EF4-FFF2-40B4-BE49-F238E27FC236}">
                <a16:creationId xmlns:a16="http://schemas.microsoft.com/office/drawing/2014/main" id="{FF09B13E-1553-A366-29E9-B48AEDB95BA2}"/>
              </a:ext>
            </a:extLst>
          </p:cNvPr>
          <p:cNvSpPr/>
          <p:nvPr/>
        </p:nvSpPr>
        <p:spPr>
          <a:xfrm>
            <a:off x="4865541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B5E0847-C15C-F060-E530-F221EDA930AA}"/>
              </a:ext>
            </a:extLst>
          </p:cNvPr>
          <p:cNvSpPr/>
          <p:nvPr/>
        </p:nvSpPr>
        <p:spPr>
          <a:xfrm rot="16200000">
            <a:off x="5236527" y="5444248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0BF759B-A766-D1BC-D1F2-1D550FBDBAFF}"/>
                  </a:ext>
                </a:extLst>
              </p:cNvPr>
              <p:cNvSpPr/>
              <p:nvPr/>
            </p:nvSpPr>
            <p:spPr>
              <a:xfrm>
                <a:off x="10714947" y="9831044"/>
                <a:ext cx="1462358" cy="77680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𝑗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0BF759B-A766-D1BC-D1F2-1D550FBDB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9831044"/>
                <a:ext cx="1462358" cy="776808"/>
              </a:xfrm>
              <a:prstGeom prst="roundRect">
                <a:avLst/>
              </a:prstGeom>
              <a:blipFill>
                <a:blip r:embed="rId7"/>
                <a:stretch>
                  <a:fillRect l="-2381" b="-1389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!!source">
            <a:extLst>
              <a:ext uri="{FF2B5EF4-FFF2-40B4-BE49-F238E27FC236}">
                <a16:creationId xmlns:a16="http://schemas.microsoft.com/office/drawing/2014/main" id="{A7CAEE65-FFC5-26A8-4C1F-4E09DABEB28A}"/>
              </a:ext>
            </a:extLst>
          </p:cNvPr>
          <p:cNvSpPr/>
          <p:nvPr/>
        </p:nvSpPr>
        <p:spPr>
          <a:xfrm>
            <a:off x="2329311" y="994944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0" name="!!sink">
            <a:extLst>
              <a:ext uri="{FF2B5EF4-FFF2-40B4-BE49-F238E27FC236}">
                <a16:creationId xmlns:a16="http://schemas.microsoft.com/office/drawing/2014/main" id="{92319484-1A72-B11C-2BFF-1B1DA6BEE527}"/>
              </a:ext>
            </a:extLst>
          </p:cNvPr>
          <p:cNvSpPr/>
          <p:nvPr/>
        </p:nvSpPr>
        <p:spPr>
          <a:xfrm>
            <a:off x="6302965" y="994944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51" name="!!p4">
            <a:extLst>
              <a:ext uri="{FF2B5EF4-FFF2-40B4-BE49-F238E27FC236}">
                <a16:creationId xmlns:a16="http://schemas.microsoft.com/office/drawing/2014/main" id="{D8986BBC-0E81-E681-4993-3008F1EBBFE0}"/>
              </a:ext>
            </a:extLst>
          </p:cNvPr>
          <p:cNvSpPr/>
          <p:nvPr/>
        </p:nvSpPr>
        <p:spPr>
          <a:xfrm>
            <a:off x="7420394" y="995479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F3B9024-CE73-9CAE-E1BD-AC0F3D45C77F}"/>
                  </a:ext>
                </a:extLst>
              </p:cNvPr>
              <p:cNvSpPr txBox="1"/>
              <p:nvPr/>
            </p:nvSpPr>
            <p:spPr>
              <a:xfrm rot="5400000">
                <a:off x="5068159" y="8224666"/>
                <a:ext cx="1158972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8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F3B9024-CE73-9CAE-E1BD-AC0F3D45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068159" y="8224666"/>
                <a:ext cx="1158972" cy="1210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e6">
            <a:extLst>
              <a:ext uri="{FF2B5EF4-FFF2-40B4-BE49-F238E27FC236}">
                <a16:creationId xmlns:a16="http://schemas.microsoft.com/office/drawing/2014/main" id="{27B1E220-8B56-0F62-55CD-F2E27B442112}"/>
              </a:ext>
            </a:extLst>
          </p:cNvPr>
          <p:cNvCxnSpPr>
            <a:cxnSpLocks/>
            <a:stCxn id="50" idx="6"/>
            <a:endCxn id="51" idx="2"/>
          </p:cNvCxnSpPr>
          <p:nvPr/>
        </p:nvCxnSpPr>
        <p:spPr>
          <a:xfrm>
            <a:off x="6842965" y="10219448"/>
            <a:ext cx="577429" cy="5348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64422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9258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 1: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9258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box1">
            <a:extLst>
              <a:ext uri="{FF2B5EF4-FFF2-40B4-BE49-F238E27FC236}">
                <a16:creationId xmlns:a16="http://schemas.microsoft.com/office/drawing/2014/main" id="{44F15D53-10F5-1A10-56C9-79764DAD6852}"/>
              </a:ext>
            </a:extLst>
          </p:cNvPr>
          <p:cNvSpPr/>
          <p:nvPr/>
        </p:nvSpPr>
        <p:spPr>
          <a:xfrm>
            <a:off x="670275" y="2429547"/>
            <a:ext cx="23043447" cy="104263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An edge can appear or disappear only O(n)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3">
                <a:extLst>
                  <a:ext uri="{FF2B5EF4-FFF2-40B4-BE49-F238E27FC236}">
                    <a16:creationId xmlns:a16="http://schemas.microsoft.com/office/drawing/2014/main" id="{74CA1FD9-F7D2-530B-A8B4-FBB2F47B0778}"/>
                  </a:ext>
                </a:extLst>
              </p:cNvPr>
              <p:cNvSpPr/>
              <p:nvPr/>
            </p:nvSpPr>
            <p:spPr>
              <a:xfrm>
                <a:off x="12778740" y="4111643"/>
                <a:ext cx="10934982" cy="91928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𝑢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𝑢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   (Using Lemma 1)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	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	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(Using Lemma 1)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	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+1</m:t>
                    </m:r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	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+2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</a:t>
                </a:r>
                <a:endParaRPr lang="en-US" sz="4000" b="0" dirty="0">
                  <a:solidFill>
                    <a:srgbClr val="7030A0"/>
                  </a:solidFill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box3">
                <a:extLst>
                  <a:ext uri="{FF2B5EF4-FFF2-40B4-BE49-F238E27FC236}">
                    <a16:creationId xmlns:a16="http://schemas.microsoft.com/office/drawing/2014/main" id="{74CA1FD9-F7D2-530B-A8B4-FBB2F47B0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740" y="4111643"/>
                <a:ext cx="10934982" cy="9192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8F93EC0-DC5D-96FE-B183-83594309FB69}"/>
              </a:ext>
            </a:extLst>
          </p:cNvPr>
          <p:cNvSpPr/>
          <p:nvPr/>
        </p:nvSpPr>
        <p:spPr>
          <a:xfrm rot="16200000">
            <a:off x="5236528" y="-313728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E44E8C8-7499-145F-451C-30517F80D41E}"/>
                  </a:ext>
                </a:extLst>
              </p:cNvPr>
              <p:cNvSpPr/>
              <p:nvPr/>
            </p:nvSpPr>
            <p:spPr>
              <a:xfrm>
                <a:off x="10714947" y="4058323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E44E8C8-7499-145F-451C-30517F80D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4058323"/>
                <a:ext cx="1462358" cy="688274"/>
              </a:xfrm>
              <a:prstGeom prst="roundRect">
                <a:avLst/>
              </a:prstGeom>
              <a:blipFill>
                <a:blip r:embed="rId4"/>
                <a:stretch>
                  <a:fillRect b="-303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!!source">
            <a:extLst>
              <a:ext uri="{FF2B5EF4-FFF2-40B4-BE49-F238E27FC236}">
                <a16:creationId xmlns:a16="http://schemas.microsoft.com/office/drawing/2014/main" id="{12F883CF-274D-24C5-7F26-D72D3ADED70C}"/>
              </a:ext>
            </a:extLst>
          </p:cNvPr>
          <p:cNvSpPr/>
          <p:nvPr/>
        </p:nvSpPr>
        <p:spPr>
          <a:xfrm>
            <a:off x="2329312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0" name="!!sink">
            <a:extLst>
              <a:ext uri="{FF2B5EF4-FFF2-40B4-BE49-F238E27FC236}">
                <a16:creationId xmlns:a16="http://schemas.microsoft.com/office/drawing/2014/main" id="{4F833865-45D5-EB9F-305D-5B7122750752}"/>
              </a:ext>
            </a:extLst>
          </p:cNvPr>
          <p:cNvSpPr/>
          <p:nvPr/>
        </p:nvSpPr>
        <p:spPr>
          <a:xfrm>
            <a:off x="6302966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1" name="!!p4">
            <a:extLst>
              <a:ext uri="{FF2B5EF4-FFF2-40B4-BE49-F238E27FC236}">
                <a16:creationId xmlns:a16="http://schemas.microsoft.com/office/drawing/2014/main" id="{74E3D398-45DC-41C0-5B40-69E285BD04D8}"/>
              </a:ext>
            </a:extLst>
          </p:cNvPr>
          <p:cNvSpPr/>
          <p:nvPr/>
        </p:nvSpPr>
        <p:spPr>
          <a:xfrm>
            <a:off x="5047112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C4CAB499-DD29-2F9C-9E58-CF4F9FB48917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5587112" y="4461472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F5315FC-20A4-9100-7D71-EBBDAA583048}"/>
              </a:ext>
            </a:extLst>
          </p:cNvPr>
          <p:cNvSpPr/>
          <p:nvPr/>
        </p:nvSpPr>
        <p:spPr>
          <a:xfrm rot="16200000">
            <a:off x="5054957" y="7482779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DB0AB1F-622E-ABFD-5BC5-BCFF9FCEF94F}"/>
                  </a:ext>
                </a:extLst>
              </p:cNvPr>
              <p:cNvSpPr/>
              <p:nvPr/>
            </p:nvSpPr>
            <p:spPr>
              <a:xfrm>
                <a:off x="10714947" y="11869574"/>
                <a:ext cx="1462358" cy="77680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DB0AB1F-622E-ABFD-5BC5-BCFF9FCEF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11869574"/>
                <a:ext cx="1462358" cy="776808"/>
              </a:xfrm>
              <a:prstGeom prst="roundRect">
                <a:avLst/>
              </a:prstGeom>
              <a:blipFill>
                <a:blip r:embed="rId5"/>
                <a:stretch>
                  <a:fillRect b="-137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!!source">
            <a:extLst>
              <a:ext uri="{FF2B5EF4-FFF2-40B4-BE49-F238E27FC236}">
                <a16:creationId xmlns:a16="http://schemas.microsoft.com/office/drawing/2014/main" id="{481BED24-EF54-A716-84E4-ED3F09F9657C}"/>
              </a:ext>
            </a:extLst>
          </p:cNvPr>
          <p:cNvSpPr/>
          <p:nvPr/>
        </p:nvSpPr>
        <p:spPr>
          <a:xfrm>
            <a:off x="2147741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8" name="!!sink">
            <a:extLst>
              <a:ext uri="{FF2B5EF4-FFF2-40B4-BE49-F238E27FC236}">
                <a16:creationId xmlns:a16="http://schemas.microsoft.com/office/drawing/2014/main" id="{4873A557-8D4C-45DF-E2D0-A852A6FF2221}"/>
              </a:ext>
            </a:extLst>
          </p:cNvPr>
          <p:cNvSpPr/>
          <p:nvPr/>
        </p:nvSpPr>
        <p:spPr>
          <a:xfrm>
            <a:off x="6121395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39" name="!!p4">
            <a:extLst>
              <a:ext uri="{FF2B5EF4-FFF2-40B4-BE49-F238E27FC236}">
                <a16:creationId xmlns:a16="http://schemas.microsoft.com/office/drawing/2014/main" id="{DDE5EF14-1F51-FA61-4247-9CC8EAB31088}"/>
              </a:ext>
            </a:extLst>
          </p:cNvPr>
          <p:cNvSpPr/>
          <p:nvPr/>
        </p:nvSpPr>
        <p:spPr>
          <a:xfrm>
            <a:off x="4865541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40" name="!!e5">
            <a:extLst>
              <a:ext uri="{FF2B5EF4-FFF2-40B4-BE49-F238E27FC236}">
                <a16:creationId xmlns:a16="http://schemas.microsoft.com/office/drawing/2014/main" id="{FB0DD927-1ED7-64A3-EEA3-54F31D7B4DF9}"/>
              </a:ext>
            </a:extLst>
          </p:cNvPr>
          <p:cNvCxnSpPr>
            <a:cxnSpLocks/>
            <a:stCxn id="39" idx="6"/>
            <a:endCxn id="38" idx="2"/>
          </p:cNvCxnSpPr>
          <p:nvPr/>
        </p:nvCxnSpPr>
        <p:spPr>
          <a:xfrm>
            <a:off x="5405541" y="12257979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F94FCDF1-169B-4A00-7AE7-71FD02C05F01}"/>
              </a:ext>
            </a:extLst>
          </p:cNvPr>
          <p:cNvSpPr/>
          <p:nvPr/>
        </p:nvSpPr>
        <p:spPr>
          <a:xfrm rot="16200000">
            <a:off x="5054957" y="1777969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AAD01B0-2576-A356-FC0C-DD9BD8E9DB66}"/>
                  </a:ext>
                </a:extLst>
              </p:cNvPr>
              <p:cNvSpPr/>
              <p:nvPr/>
            </p:nvSpPr>
            <p:spPr>
              <a:xfrm>
                <a:off x="10714947" y="6169726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AAD01B0-2576-A356-FC0C-DD9BD8E9D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6169726"/>
                <a:ext cx="1462358" cy="688274"/>
              </a:xfrm>
              <a:prstGeom prst="roundRect">
                <a:avLst/>
              </a:prstGeom>
              <a:blipFill>
                <a:blip r:embed="rId6"/>
                <a:stretch>
                  <a:fillRect l="-794" b="-454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source">
            <a:extLst>
              <a:ext uri="{FF2B5EF4-FFF2-40B4-BE49-F238E27FC236}">
                <a16:creationId xmlns:a16="http://schemas.microsoft.com/office/drawing/2014/main" id="{E4793531-BF74-8F1A-8636-B7ECC70B2CE9}"/>
              </a:ext>
            </a:extLst>
          </p:cNvPr>
          <p:cNvSpPr/>
          <p:nvPr/>
        </p:nvSpPr>
        <p:spPr>
          <a:xfrm>
            <a:off x="2147741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4" name="!!sink">
            <a:extLst>
              <a:ext uri="{FF2B5EF4-FFF2-40B4-BE49-F238E27FC236}">
                <a16:creationId xmlns:a16="http://schemas.microsoft.com/office/drawing/2014/main" id="{5D8DC85E-A0AB-3FBD-B397-C30E7250C9A2}"/>
              </a:ext>
            </a:extLst>
          </p:cNvPr>
          <p:cNvSpPr/>
          <p:nvPr/>
        </p:nvSpPr>
        <p:spPr>
          <a:xfrm>
            <a:off x="6121395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45" name="!!p4">
            <a:extLst>
              <a:ext uri="{FF2B5EF4-FFF2-40B4-BE49-F238E27FC236}">
                <a16:creationId xmlns:a16="http://schemas.microsoft.com/office/drawing/2014/main" id="{FF09B13E-1553-A366-29E9-B48AEDB95BA2}"/>
              </a:ext>
            </a:extLst>
          </p:cNvPr>
          <p:cNvSpPr/>
          <p:nvPr/>
        </p:nvSpPr>
        <p:spPr>
          <a:xfrm>
            <a:off x="4865541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B5E0847-C15C-F060-E530-F221EDA930AA}"/>
              </a:ext>
            </a:extLst>
          </p:cNvPr>
          <p:cNvSpPr/>
          <p:nvPr/>
        </p:nvSpPr>
        <p:spPr>
          <a:xfrm rot="16200000">
            <a:off x="5236527" y="5444248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0BF759B-A766-D1BC-D1F2-1D550FBDBAFF}"/>
                  </a:ext>
                </a:extLst>
              </p:cNvPr>
              <p:cNvSpPr/>
              <p:nvPr/>
            </p:nvSpPr>
            <p:spPr>
              <a:xfrm>
                <a:off x="10714947" y="9831044"/>
                <a:ext cx="1462358" cy="77680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𝑗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0BF759B-A766-D1BC-D1F2-1D550FBDB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9831044"/>
                <a:ext cx="1462358" cy="776808"/>
              </a:xfrm>
              <a:prstGeom prst="roundRect">
                <a:avLst/>
              </a:prstGeom>
              <a:blipFill>
                <a:blip r:embed="rId7"/>
                <a:stretch>
                  <a:fillRect l="-2381" b="-1389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!!source">
            <a:extLst>
              <a:ext uri="{FF2B5EF4-FFF2-40B4-BE49-F238E27FC236}">
                <a16:creationId xmlns:a16="http://schemas.microsoft.com/office/drawing/2014/main" id="{A7CAEE65-FFC5-26A8-4C1F-4E09DABEB28A}"/>
              </a:ext>
            </a:extLst>
          </p:cNvPr>
          <p:cNvSpPr/>
          <p:nvPr/>
        </p:nvSpPr>
        <p:spPr>
          <a:xfrm>
            <a:off x="2329311" y="994944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0" name="!!sink">
            <a:extLst>
              <a:ext uri="{FF2B5EF4-FFF2-40B4-BE49-F238E27FC236}">
                <a16:creationId xmlns:a16="http://schemas.microsoft.com/office/drawing/2014/main" id="{92319484-1A72-B11C-2BFF-1B1DA6BEE527}"/>
              </a:ext>
            </a:extLst>
          </p:cNvPr>
          <p:cNvSpPr/>
          <p:nvPr/>
        </p:nvSpPr>
        <p:spPr>
          <a:xfrm>
            <a:off x="6302965" y="994944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51" name="!!p4">
            <a:extLst>
              <a:ext uri="{FF2B5EF4-FFF2-40B4-BE49-F238E27FC236}">
                <a16:creationId xmlns:a16="http://schemas.microsoft.com/office/drawing/2014/main" id="{D8986BBC-0E81-E681-4993-3008F1EBBFE0}"/>
              </a:ext>
            </a:extLst>
          </p:cNvPr>
          <p:cNvSpPr/>
          <p:nvPr/>
        </p:nvSpPr>
        <p:spPr>
          <a:xfrm>
            <a:off x="7420394" y="995479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F3B9024-CE73-9CAE-E1BD-AC0F3D45C77F}"/>
                  </a:ext>
                </a:extLst>
              </p:cNvPr>
              <p:cNvSpPr txBox="1"/>
              <p:nvPr/>
            </p:nvSpPr>
            <p:spPr>
              <a:xfrm rot="5400000">
                <a:off x="5068159" y="8224666"/>
                <a:ext cx="1158972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8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F3B9024-CE73-9CAE-E1BD-AC0F3D45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068159" y="8224666"/>
                <a:ext cx="1158972" cy="1210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e6">
            <a:extLst>
              <a:ext uri="{FF2B5EF4-FFF2-40B4-BE49-F238E27FC236}">
                <a16:creationId xmlns:a16="http://schemas.microsoft.com/office/drawing/2014/main" id="{27B1E220-8B56-0F62-55CD-F2E27B442112}"/>
              </a:ext>
            </a:extLst>
          </p:cNvPr>
          <p:cNvCxnSpPr>
            <a:cxnSpLocks/>
            <a:stCxn id="50" idx="6"/>
            <a:endCxn id="51" idx="2"/>
          </p:cNvCxnSpPr>
          <p:nvPr/>
        </p:nvCxnSpPr>
        <p:spPr>
          <a:xfrm>
            <a:off x="6842965" y="10219448"/>
            <a:ext cx="577429" cy="5348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49454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9258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 1: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9258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box1">
            <a:extLst>
              <a:ext uri="{FF2B5EF4-FFF2-40B4-BE49-F238E27FC236}">
                <a16:creationId xmlns:a16="http://schemas.microsoft.com/office/drawing/2014/main" id="{44F15D53-10F5-1A10-56C9-79764DAD6852}"/>
              </a:ext>
            </a:extLst>
          </p:cNvPr>
          <p:cNvSpPr/>
          <p:nvPr/>
        </p:nvSpPr>
        <p:spPr>
          <a:xfrm>
            <a:off x="670275" y="2429547"/>
            <a:ext cx="23043447" cy="104263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An edge can appear or disappear only O(n)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3">
                <a:extLst>
                  <a:ext uri="{FF2B5EF4-FFF2-40B4-BE49-F238E27FC236}">
                    <a16:creationId xmlns:a16="http://schemas.microsoft.com/office/drawing/2014/main" id="{74CA1FD9-F7D2-530B-A8B4-FBB2F47B0778}"/>
                  </a:ext>
                </a:extLst>
              </p:cNvPr>
              <p:cNvSpPr/>
              <p:nvPr/>
            </p:nvSpPr>
            <p:spPr>
              <a:xfrm>
                <a:off x="12778740" y="4111643"/>
                <a:ext cx="10934982" cy="91928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𝑢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𝑢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+2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If an edge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disappers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and then reappears, then level of u increases by at least 2.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≥0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and level at any iteration cannot be greater than n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Thus,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can disappear and appear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atmost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n/2 times or O(n) times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</a:t>
                </a:r>
                <a:endParaRPr lang="en-US" sz="4000" b="0" dirty="0">
                  <a:solidFill>
                    <a:srgbClr val="7030A0"/>
                  </a:solidFill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box3">
                <a:extLst>
                  <a:ext uri="{FF2B5EF4-FFF2-40B4-BE49-F238E27FC236}">
                    <a16:creationId xmlns:a16="http://schemas.microsoft.com/office/drawing/2014/main" id="{74CA1FD9-F7D2-530B-A8B4-FBB2F47B0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740" y="4111643"/>
                <a:ext cx="10934982" cy="9192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8F93EC0-DC5D-96FE-B183-83594309FB69}"/>
              </a:ext>
            </a:extLst>
          </p:cNvPr>
          <p:cNvSpPr/>
          <p:nvPr/>
        </p:nvSpPr>
        <p:spPr>
          <a:xfrm rot="16200000">
            <a:off x="5236528" y="-313728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E44E8C8-7499-145F-451C-30517F80D41E}"/>
                  </a:ext>
                </a:extLst>
              </p:cNvPr>
              <p:cNvSpPr/>
              <p:nvPr/>
            </p:nvSpPr>
            <p:spPr>
              <a:xfrm>
                <a:off x="10714947" y="4058323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E44E8C8-7499-145F-451C-30517F80D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4058323"/>
                <a:ext cx="1462358" cy="688274"/>
              </a:xfrm>
              <a:prstGeom prst="roundRect">
                <a:avLst/>
              </a:prstGeom>
              <a:blipFill>
                <a:blip r:embed="rId4"/>
                <a:stretch>
                  <a:fillRect b="-303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!!source">
            <a:extLst>
              <a:ext uri="{FF2B5EF4-FFF2-40B4-BE49-F238E27FC236}">
                <a16:creationId xmlns:a16="http://schemas.microsoft.com/office/drawing/2014/main" id="{12F883CF-274D-24C5-7F26-D72D3ADED70C}"/>
              </a:ext>
            </a:extLst>
          </p:cNvPr>
          <p:cNvSpPr/>
          <p:nvPr/>
        </p:nvSpPr>
        <p:spPr>
          <a:xfrm>
            <a:off x="2329312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0" name="!!sink">
            <a:extLst>
              <a:ext uri="{FF2B5EF4-FFF2-40B4-BE49-F238E27FC236}">
                <a16:creationId xmlns:a16="http://schemas.microsoft.com/office/drawing/2014/main" id="{4F833865-45D5-EB9F-305D-5B7122750752}"/>
              </a:ext>
            </a:extLst>
          </p:cNvPr>
          <p:cNvSpPr/>
          <p:nvPr/>
        </p:nvSpPr>
        <p:spPr>
          <a:xfrm>
            <a:off x="6302966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1" name="!!p4">
            <a:extLst>
              <a:ext uri="{FF2B5EF4-FFF2-40B4-BE49-F238E27FC236}">
                <a16:creationId xmlns:a16="http://schemas.microsoft.com/office/drawing/2014/main" id="{74E3D398-45DC-41C0-5B40-69E285BD04D8}"/>
              </a:ext>
            </a:extLst>
          </p:cNvPr>
          <p:cNvSpPr/>
          <p:nvPr/>
        </p:nvSpPr>
        <p:spPr>
          <a:xfrm>
            <a:off x="5047112" y="4191472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C4CAB499-DD29-2F9C-9E58-CF4F9FB48917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5587112" y="4461472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F5315FC-20A4-9100-7D71-EBBDAA583048}"/>
              </a:ext>
            </a:extLst>
          </p:cNvPr>
          <p:cNvSpPr/>
          <p:nvPr/>
        </p:nvSpPr>
        <p:spPr>
          <a:xfrm rot="16200000">
            <a:off x="5054957" y="7482779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DB0AB1F-622E-ABFD-5BC5-BCFF9FCEF94F}"/>
                  </a:ext>
                </a:extLst>
              </p:cNvPr>
              <p:cNvSpPr/>
              <p:nvPr/>
            </p:nvSpPr>
            <p:spPr>
              <a:xfrm>
                <a:off x="10714947" y="11869574"/>
                <a:ext cx="1462358" cy="77680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DB0AB1F-622E-ABFD-5BC5-BCFF9FCEF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11869574"/>
                <a:ext cx="1462358" cy="776808"/>
              </a:xfrm>
              <a:prstGeom prst="roundRect">
                <a:avLst/>
              </a:prstGeom>
              <a:blipFill>
                <a:blip r:embed="rId5"/>
                <a:stretch>
                  <a:fillRect b="-1370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!!source">
            <a:extLst>
              <a:ext uri="{FF2B5EF4-FFF2-40B4-BE49-F238E27FC236}">
                <a16:creationId xmlns:a16="http://schemas.microsoft.com/office/drawing/2014/main" id="{481BED24-EF54-A716-84E4-ED3F09F9657C}"/>
              </a:ext>
            </a:extLst>
          </p:cNvPr>
          <p:cNvSpPr/>
          <p:nvPr/>
        </p:nvSpPr>
        <p:spPr>
          <a:xfrm>
            <a:off x="2147741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8" name="!!sink">
            <a:extLst>
              <a:ext uri="{FF2B5EF4-FFF2-40B4-BE49-F238E27FC236}">
                <a16:creationId xmlns:a16="http://schemas.microsoft.com/office/drawing/2014/main" id="{4873A557-8D4C-45DF-E2D0-A852A6FF2221}"/>
              </a:ext>
            </a:extLst>
          </p:cNvPr>
          <p:cNvSpPr/>
          <p:nvPr/>
        </p:nvSpPr>
        <p:spPr>
          <a:xfrm>
            <a:off x="6121395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39" name="!!p4">
            <a:extLst>
              <a:ext uri="{FF2B5EF4-FFF2-40B4-BE49-F238E27FC236}">
                <a16:creationId xmlns:a16="http://schemas.microsoft.com/office/drawing/2014/main" id="{DDE5EF14-1F51-FA61-4247-9CC8EAB31088}"/>
              </a:ext>
            </a:extLst>
          </p:cNvPr>
          <p:cNvSpPr/>
          <p:nvPr/>
        </p:nvSpPr>
        <p:spPr>
          <a:xfrm>
            <a:off x="4865541" y="1198797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40" name="!!e5">
            <a:extLst>
              <a:ext uri="{FF2B5EF4-FFF2-40B4-BE49-F238E27FC236}">
                <a16:creationId xmlns:a16="http://schemas.microsoft.com/office/drawing/2014/main" id="{FB0DD927-1ED7-64A3-EEA3-54F31D7B4DF9}"/>
              </a:ext>
            </a:extLst>
          </p:cNvPr>
          <p:cNvCxnSpPr>
            <a:cxnSpLocks/>
            <a:stCxn id="39" idx="6"/>
            <a:endCxn id="38" idx="2"/>
          </p:cNvCxnSpPr>
          <p:nvPr/>
        </p:nvCxnSpPr>
        <p:spPr>
          <a:xfrm>
            <a:off x="5405541" y="12257979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F94FCDF1-169B-4A00-7AE7-71FD02C05F01}"/>
              </a:ext>
            </a:extLst>
          </p:cNvPr>
          <p:cNvSpPr/>
          <p:nvPr/>
        </p:nvSpPr>
        <p:spPr>
          <a:xfrm rot="16200000">
            <a:off x="5054957" y="1777969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AAD01B0-2576-A356-FC0C-DD9BD8E9DB66}"/>
                  </a:ext>
                </a:extLst>
              </p:cNvPr>
              <p:cNvSpPr/>
              <p:nvPr/>
            </p:nvSpPr>
            <p:spPr>
              <a:xfrm>
                <a:off x="10714947" y="6169726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AAD01B0-2576-A356-FC0C-DD9BD8E9D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6169726"/>
                <a:ext cx="1462358" cy="688274"/>
              </a:xfrm>
              <a:prstGeom prst="roundRect">
                <a:avLst/>
              </a:prstGeom>
              <a:blipFill>
                <a:blip r:embed="rId6"/>
                <a:stretch>
                  <a:fillRect l="-794" b="-454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source">
            <a:extLst>
              <a:ext uri="{FF2B5EF4-FFF2-40B4-BE49-F238E27FC236}">
                <a16:creationId xmlns:a16="http://schemas.microsoft.com/office/drawing/2014/main" id="{E4793531-BF74-8F1A-8636-B7ECC70B2CE9}"/>
              </a:ext>
            </a:extLst>
          </p:cNvPr>
          <p:cNvSpPr/>
          <p:nvPr/>
        </p:nvSpPr>
        <p:spPr>
          <a:xfrm>
            <a:off x="2147741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4" name="!!sink">
            <a:extLst>
              <a:ext uri="{FF2B5EF4-FFF2-40B4-BE49-F238E27FC236}">
                <a16:creationId xmlns:a16="http://schemas.microsoft.com/office/drawing/2014/main" id="{5D8DC85E-A0AB-3FBD-B397-C30E7250C9A2}"/>
              </a:ext>
            </a:extLst>
          </p:cNvPr>
          <p:cNvSpPr/>
          <p:nvPr/>
        </p:nvSpPr>
        <p:spPr>
          <a:xfrm>
            <a:off x="6121395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45" name="!!p4">
            <a:extLst>
              <a:ext uri="{FF2B5EF4-FFF2-40B4-BE49-F238E27FC236}">
                <a16:creationId xmlns:a16="http://schemas.microsoft.com/office/drawing/2014/main" id="{FF09B13E-1553-A366-29E9-B48AEDB95BA2}"/>
              </a:ext>
            </a:extLst>
          </p:cNvPr>
          <p:cNvSpPr/>
          <p:nvPr/>
        </p:nvSpPr>
        <p:spPr>
          <a:xfrm>
            <a:off x="4865541" y="6283169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B5E0847-C15C-F060-E530-F221EDA930AA}"/>
              </a:ext>
            </a:extLst>
          </p:cNvPr>
          <p:cNvSpPr/>
          <p:nvPr/>
        </p:nvSpPr>
        <p:spPr>
          <a:xfrm rot="16200000">
            <a:off x="5236527" y="5444248"/>
            <a:ext cx="1064308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0BF759B-A766-D1BC-D1F2-1D550FBDBAFF}"/>
                  </a:ext>
                </a:extLst>
              </p:cNvPr>
              <p:cNvSpPr/>
              <p:nvPr/>
            </p:nvSpPr>
            <p:spPr>
              <a:xfrm>
                <a:off x="10714947" y="9831044"/>
                <a:ext cx="1462358" cy="77680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𝑗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0BF759B-A766-D1BC-D1F2-1D550FBDB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947" y="9831044"/>
                <a:ext cx="1462358" cy="776808"/>
              </a:xfrm>
              <a:prstGeom prst="roundRect">
                <a:avLst/>
              </a:prstGeom>
              <a:blipFill>
                <a:blip r:embed="rId7"/>
                <a:stretch>
                  <a:fillRect l="-2381" b="-1389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!!source">
            <a:extLst>
              <a:ext uri="{FF2B5EF4-FFF2-40B4-BE49-F238E27FC236}">
                <a16:creationId xmlns:a16="http://schemas.microsoft.com/office/drawing/2014/main" id="{A7CAEE65-FFC5-26A8-4C1F-4E09DABEB28A}"/>
              </a:ext>
            </a:extLst>
          </p:cNvPr>
          <p:cNvSpPr/>
          <p:nvPr/>
        </p:nvSpPr>
        <p:spPr>
          <a:xfrm>
            <a:off x="2329311" y="994944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0" name="!!sink">
            <a:extLst>
              <a:ext uri="{FF2B5EF4-FFF2-40B4-BE49-F238E27FC236}">
                <a16:creationId xmlns:a16="http://schemas.microsoft.com/office/drawing/2014/main" id="{92319484-1A72-B11C-2BFF-1B1DA6BEE527}"/>
              </a:ext>
            </a:extLst>
          </p:cNvPr>
          <p:cNvSpPr/>
          <p:nvPr/>
        </p:nvSpPr>
        <p:spPr>
          <a:xfrm>
            <a:off x="6302965" y="994944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51" name="!!p4">
            <a:extLst>
              <a:ext uri="{FF2B5EF4-FFF2-40B4-BE49-F238E27FC236}">
                <a16:creationId xmlns:a16="http://schemas.microsoft.com/office/drawing/2014/main" id="{D8986BBC-0E81-E681-4993-3008F1EBBFE0}"/>
              </a:ext>
            </a:extLst>
          </p:cNvPr>
          <p:cNvSpPr/>
          <p:nvPr/>
        </p:nvSpPr>
        <p:spPr>
          <a:xfrm>
            <a:off x="7420394" y="995479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F3B9024-CE73-9CAE-E1BD-AC0F3D45C77F}"/>
                  </a:ext>
                </a:extLst>
              </p:cNvPr>
              <p:cNvSpPr txBox="1"/>
              <p:nvPr/>
            </p:nvSpPr>
            <p:spPr>
              <a:xfrm rot="5400000">
                <a:off x="5068159" y="8224666"/>
                <a:ext cx="1158972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…</m:t>
                      </m:r>
                    </m:oMath>
                  </m:oMathPara>
                </a14:m>
                <a:endParaRPr kumimoji="0" lang="en-US" sz="8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F3B9024-CE73-9CAE-E1BD-AC0F3D45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068159" y="8224666"/>
                <a:ext cx="1158972" cy="1210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e6">
            <a:extLst>
              <a:ext uri="{FF2B5EF4-FFF2-40B4-BE49-F238E27FC236}">
                <a16:creationId xmlns:a16="http://schemas.microsoft.com/office/drawing/2014/main" id="{27B1E220-8B56-0F62-55CD-F2E27B442112}"/>
              </a:ext>
            </a:extLst>
          </p:cNvPr>
          <p:cNvCxnSpPr>
            <a:cxnSpLocks/>
            <a:stCxn id="50" idx="6"/>
            <a:endCxn id="51" idx="2"/>
          </p:cNvCxnSpPr>
          <p:nvPr/>
        </p:nvCxnSpPr>
        <p:spPr>
          <a:xfrm>
            <a:off x="6842965" y="10219448"/>
            <a:ext cx="577429" cy="5348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4006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box1">
            <a:extLst>
              <a:ext uri="{FF2B5EF4-FFF2-40B4-BE49-F238E27FC236}">
                <a16:creationId xmlns:a16="http://schemas.microsoft.com/office/drawing/2014/main" id="{44F15D53-10F5-1A10-56C9-79764DAD6852}"/>
              </a:ext>
            </a:extLst>
          </p:cNvPr>
          <p:cNvSpPr/>
          <p:nvPr/>
        </p:nvSpPr>
        <p:spPr>
          <a:xfrm>
            <a:off x="670275" y="2429547"/>
            <a:ext cx="23043447" cy="104263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An edge can appear or disappear only O(n) time</a:t>
            </a:r>
          </a:p>
        </p:txBody>
      </p:sp>
      <p:pic>
        <p:nvPicPr>
          <p:cNvPr id="3" name="Graphic 2" descr="Tick with solid fill">
            <a:extLst>
              <a:ext uri="{FF2B5EF4-FFF2-40B4-BE49-F238E27FC236}">
                <a16:creationId xmlns:a16="http://schemas.microsoft.com/office/drawing/2014/main" id="{CE0068C3-2F1C-95C8-DB11-5D2DF89F4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2226" y="3719574"/>
            <a:ext cx="2319130" cy="23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52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92CA09C-795E-0D57-11DD-9D0558BF2D69}"/>
                  </a:ext>
                </a:extLst>
              </p:cNvPr>
              <p:cNvSpPr/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We will prove this using induction two times. The first induction is on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and the second induction is on the distance from the source s.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Notice that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𝑠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for all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</a:t>
                </a: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Thus, the base case is trivially true for s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assume using induction hypothesis that the statement is true till iteration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of our algorithm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We then make a residual graph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p>
                    </m:sSubSup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assume using induction hypothesis that all vertices at a level strictly less than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satisfy the statement of the lemma.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now prove this lemma for v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92CA09C-795E-0D57-11DD-9D0558BF2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75480C5-881A-0811-CDB7-3966F1EFD105}"/>
              </a:ext>
            </a:extLst>
          </p:cNvPr>
          <p:cNvSpPr/>
          <p:nvPr/>
        </p:nvSpPr>
        <p:spPr>
          <a:xfrm rot="16200000">
            <a:off x="18257520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04113991-4EEE-607C-D53F-9B8DE9E32F0D}"/>
                  </a:ext>
                </a:extLst>
              </p:cNvPr>
              <p:cNvSpPr/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04113991-4EEE-607C-D53F-9B8DE9E32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blipFill>
                <a:blip r:embed="rId4"/>
                <a:stretch>
                  <a:fillRect l="-794"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!!source">
            <a:extLst>
              <a:ext uri="{FF2B5EF4-FFF2-40B4-BE49-F238E27FC236}">
                <a16:creationId xmlns:a16="http://schemas.microsoft.com/office/drawing/2014/main" id="{5E613F02-7FE8-D69E-1372-8B481BAA828F}"/>
              </a:ext>
            </a:extLst>
          </p:cNvPr>
          <p:cNvSpPr/>
          <p:nvPr/>
        </p:nvSpPr>
        <p:spPr>
          <a:xfrm>
            <a:off x="152452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0" name="!!p1">
            <a:extLst>
              <a:ext uri="{FF2B5EF4-FFF2-40B4-BE49-F238E27FC236}">
                <a16:creationId xmlns:a16="http://schemas.microsoft.com/office/drawing/2014/main" id="{477EBC91-B8E9-6C8D-D5FE-3D930FEC5718}"/>
              </a:ext>
            </a:extLst>
          </p:cNvPr>
          <p:cNvSpPr/>
          <p:nvPr/>
        </p:nvSpPr>
        <p:spPr>
          <a:xfrm>
            <a:off x="1668553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1" name="!!sink">
            <a:extLst>
              <a:ext uri="{FF2B5EF4-FFF2-40B4-BE49-F238E27FC236}">
                <a16:creationId xmlns:a16="http://schemas.microsoft.com/office/drawing/2014/main" id="{25DF4C6C-0B81-AC9C-3269-688486F26A4A}"/>
              </a:ext>
            </a:extLst>
          </p:cNvPr>
          <p:cNvSpPr/>
          <p:nvPr/>
        </p:nvSpPr>
        <p:spPr>
          <a:xfrm>
            <a:off x="19218865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2" name="!!p4">
            <a:extLst>
              <a:ext uri="{FF2B5EF4-FFF2-40B4-BE49-F238E27FC236}">
                <a16:creationId xmlns:a16="http://schemas.microsoft.com/office/drawing/2014/main" id="{669B24D3-C0A8-9102-A286-BAF0AE549309}"/>
              </a:ext>
            </a:extLst>
          </p:cNvPr>
          <p:cNvSpPr/>
          <p:nvPr/>
        </p:nvSpPr>
        <p:spPr>
          <a:xfrm>
            <a:off x="179630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13" name="!!e5">
            <a:extLst>
              <a:ext uri="{FF2B5EF4-FFF2-40B4-BE49-F238E27FC236}">
                <a16:creationId xmlns:a16="http://schemas.microsoft.com/office/drawing/2014/main" id="{4659DC34-331C-B25C-EF7A-67FE68B44393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15785211" y="11514456"/>
            <a:ext cx="90032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9817F16D-1D23-C973-4B13-B40C056B3ECD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17225531" y="11514456"/>
            <a:ext cx="73748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5">
            <a:extLst>
              <a:ext uri="{FF2B5EF4-FFF2-40B4-BE49-F238E27FC236}">
                <a16:creationId xmlns:a16="http://schemas.microsoft.com/office/drawing/2014/main" id="{427420E7-DE33-0F87-C595-C45579866D04}"/>
              </a:ext>
            </a:extLst>
          </p:cNvPr>
          <p:cNvCxnSpPr>
            <a:cxnSpLocks/>
            <a:stCxn id="12" idx="6"/>
            <a:endCxn id="11" idx="2"/>
          </p:cNvCxnSpPr>
          <p:nvPr/>
        </p:nvCxnSpPr>
        <p:spPr>
          <a:xfrm>
            <a:off x="18503011" y="11514456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Frame 15">
            <a:extLst>
              <a:ext uri="{FF2B5EF4-FFF2-40B4-BE49-F238E27FC236}">
                <a16:creationId xmlns:a16="http://schemas.microsoft.com/office/drawing/2014/main" id="{9A836FF4-3990-3629-8950-688125EBA7E5}"/>
              </a:ext>
            </a:extLst>
          </p:cNvPr>
          <p:cNvSpPr/>
          <p:nvPr/>
        </p:nvSpPr>
        <p:spPr>
          <a:xfrm>
            <a:off x="15077440" y="10413744"/>
            <a:ext cx="3783498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56260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6842A6C8-B068-10DF-4E71-392A3954992E}"/>
                  </a:ext>
                </a:extLst>
              </p:cNvPr>
              <p:cNvSpPr/>
              <p:nvPr/>
            </p:nvSpPr>
            <p:spPr>
              <a:xfrm>
                <a:off x="649673" y="501687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6842A6C8-B068-10DF-4E71-392A39549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501687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box1">
            <a:extLst>
              <a:ext uri="{FF2B5EF4-FFF2-40B4-BE49-F238E27FC236}">
                <a16:creationId xmlns:a16="http://schemas.microsoft.com/office/drawing/2014/main" id="{2B0DFAEF-8487-69C5-6765-D537943B85D0}"/>
              </a:ext>
            </a:extLst>
          </p:cNvPr>
          <p:cNvSpPr/>
          <p:nvPr/>
        </p:nvSpPr>
        <p:spPr>
          <a:xfrm>
            <a:off x="11469757" y="383686"/>
            <a:ext cx="12264570" cy="754774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Fortunately, there is a simple change in this algorithm which makes the algorithm strongly polynomial.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the analysis of this algorithm is not trivial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This algorithm is due to Edmonds-Karp and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Dinits</a:t>
            </a:r>
            <a:r>
              <a:rPr lang="en-IN" sz="6000" dirty="0"/>
              <a:t> 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2995224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C434A24-F52B-84AA-B625-3178BB0552E6}"/>
              </a:ext>
            </a:extLst>
          </p:cNvPr>
          <p:cNvSpPr/>
          <p:nvPr/>
        </p:nvSpPr>
        <p:spPr>
          <a:xfrm rot="16200000">
            <a:off x="18257520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/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l="-794"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!!source">
            <a:extLst>
              <a:ext uri="{FF2B5EF4-FFF2-40B4-BE49-F238E27FC236}">
                <a16:creationId xmlns:a16="http://schemas.microsoft.com/office/drawing/2014/main" id="{7DFE1A27-ADBA-11B8-6C00-EF9BE9F498BC}"/>
              </a:ext>
            </a:extLst>
          </p:cNvPr>
          <p:cNvSpPr/>
          <p:nvPr/>
        </p:nvSpPr>
        <p:spPr>
          <a:xfrm>
            <a:off x="152452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7425E4DD-4A71-E620-2BF6-0F773E298589}"/>
              </a:ext>
            </a:extLst>
          </p:cNvPr>
          <p:cNvSpPr/>
          <p:nvPr/>
        </p:nvSpPr>
        <p:spPr>
          <a:xfrm>
            <a:off x="1668553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6CAF78EE-494B-36AF-0485-FF0B5673222B}"/>
              </a:ext>
            </a:extLst>
          </p:cNvPr>
          <p:cNvSpPr/>
          <p:nvPr/>
        </p:nvSpPr>
        <p:spPr>
          <a:xfrm>
            <a:off x="19218865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0" name="!!p4">
            <a:extLst>
              <a:ext uri="{FF2B5EF4-FFF2-40B4-BE49-F238E27FC236}">
                <a16:creationId xmlns:a16="http://schemas.microsoft.com/office/drawing/2014/main" id="{81B6760F-963E-3ED2-167C-3D2D0E4FD649}"/>
              </a:ext>
            </a:extLst>
          </p:cNvPr>
          <p:cNvSpPr/>
          <p:nvPr/>
        </p:nvSpPr>
        <p:spPr>
          <a:xfrm>
            <a:off x="179630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2D612EAC-13D1-8E11-D47F-3A0DFE8BDEAF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5785211" y="11514456"/>
            <a:ext cx="90032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320E6A27-AEC3-00F8-1070-EDD3CE07B89B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17225531" y="11514456"/>
            <a:ext cx="73748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5">
            <a:extLst>
              <a:ext uri="{FF2B5EF4-FFF2-40B4-BE49-F238E27FC236}">
                <a16:creationId xmlns:a16="http://schemas.microsoft.com/office/drawing/2014/main" id="{8E8F053B-76A2-A50F-725F-2D044471E9B8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>
            <a:off x="18503011" y="11514456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/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look at the shortest edge length path from s to v.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 be the vertex second last vertex on this path.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There are two cases: edge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exists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too 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b="0" dirty="0">
                    <a:solidFill>
                      <a:srgbClr val="7030A0"/>
                    </a:solidFill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sym typeface="Helvetica Neue Medium"/>
                  </a:rPr>
                  <a:t>     </a:t>
                </a: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F564BCFA-E8F4-0FC2-91F8-67EEEB8057B6}"/>
              </a:ext>
            </a:extLst>
          </p:cNvPr>
          <p:cNvSpPr/>
          <p:nvPr/>
        </p:nvSpPr>
        <p:spPr>
          <a:xfrm>
            <a:off x="15077440" y="10413744"/>
            <a:ext cx="3783498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3C3F3C-0753-1F89-3387-7F837164B0DB}"/>
              </a:ext>
            </a:extLst>
          </p:cNvPr>
          <p:cNvSpPr/>
          <p:nvPr/>
        </p:nvSpPr>
        <p:spPr>
          <a:xfrm rot="16200000">
            <a:off x="5427851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/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ame 25">
            <a:extLst>
              <a:ext uri="{FF2B5EF4-FFF2-40B4-BE49-F238E27FC236}">
                <a16:creationId xmlns:a16="http://schemas.microsoft.com/office/drawing/2014/main" id="{D4B005E4-575E-B8D7-76EC-BF5507904696}"/>
              </a:ext>
            </a:extLst>
          </p:cNvPr>
          <p:cNvSpPr/>
          <p:nvPr/>
        </p:nvSpPr>
        <p:spPr>
          <a:xfrm>
            <a:off x="2247771" y="10413744"/>
            <a:ext cx="8478854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ink">
            <a:extLst>
              <a:ext uri="{FF2B5EF4-FFF2-40B4-BE49-F238E27FC236}">
                <a16:creationId xmlns:a16="http://schemas.microsoft.com/office/drawing/2014/main" id="{CB27B601-070E-7C5C-961B-B0569775089E}"/>
              </a:ext>
            </a:extLst>
          </p:cNvPr>
          <p:cNvSpPr/>
          <p:nvPr/>
        </p:nvSpPr>
        <p:spPr>
          <a:xfrm>
            <a:off x="6136528" y="1149463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8" name="!!p4">
            <a:extLst>
              <a:ext uri="{FF2B5EF4-FFF2-40B4-BE49-F238E27FC236}">
                <a16:creationId xmlns:a16="http://schemas.microsoft.com/office/drawing/2014/main" id="{29268D4E-1AB1-FD8E-ED10-AB680997C228}"/>
              </a:ext>
            </a:extLst>
          </p:cNvPr>
          <p:cNvSpPr/>
          <p:nvPr/>
        </p:nvSpPr>
        <p:spPr>
          <a:xfrm>
            <a:off x="4880674" y="1149463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29" name="!!e5">
            <a:extLst>
              <a:ext uri="{FF2B5EF4-FFF2-40B4-BE49-F238E27FC236}">
                <a16:creationId xmlns:a16="http://schemas.microsoft.com/office/drawing/2014/main" id="{FEE73651-2461-B91F-2FE1-5651D2ECE937}"/>
              </a:ext>
            </a:extLst>
          </p:cNvPr>
          <p:cNvCxnSpPr>
            <a:cxnSpLocks/>
            <a:stCxn id="28" idx="6"/>
            <a:endCxn id="27" idx="2"/>
          </p:cNvCxnSpPr>
          <p:nvPr/>
        </p:nvCxnSpPr>
        <p:spPr>
          <a:xfrm>
            <a:off x="5420674" y="11764638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!!source">
            <a:extLst>
              <a:ext uri="{FF2B5EF4-FFF2-40B4-BE49-F238E27FC236}">
                <a16:creationId xmlns:a16="http://schemas.microsoft.com/office/drawing/2014/main" id="{31B5BF5F-89C9-0A81-CD13-C27F7D667F67}"/>
              </a:ext>
            </a:extLst>
          </p:cNvPr>
          <p:cNvSpPr/>
          <p:nvPr/>
        </p:nvSpPr>
        <p:spPr>
          <a:xfrm>
            <a:off x="2655086" y="1149192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!!box1">
                <a:extLst>
                  <a:ext uri="{FF2B5EF4-FFF2-40B4-BE49-F238E27FC236}">
                    <a16:creationId xmlns:a16="http://schemas.microsoft.com/office/drawing/2014/main" id="{D129BC1E-A392-4A7F-5258-C6A4152DA8A2}"/>
                  </a:ext>
                </a:extLst>
              </p:cNvPr>
              <p:cNvSpPr/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≤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𝑢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+1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!!box1">
                <a:extLst>
                  <a:ext uri="{FF2B5EF4-FFF2-40B4-BE49-F238E27FC236}">
                    <a16:creationId xmlns:a16="http://schemas.microsoft.com/office/drawing/2014/main" id="{D129BC1E-A392-4A7F-5258-C6A4152DA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437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C434A24-F52B-84AA-B625-3178BB0552E6}"/>
              </a:ext>
            </a:extLst>
          </p:cNvPr>
          <p:cNvSpPr/>
          <p:nvPr/>
        </p:nvSpPr>
        <p:spPr>
          <a:xfrm rot="16200000">
            <a:off x="18257520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/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l="-794"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!!source">
            <a:extLst>
              <a:ext uri="{FF2B5EF4-FFF2-40B4-BE49-F238E27FC236}">
                <a16:creationId xmlns:a16="http://schemas.microsoft.com/office/drawing/2014/main" id="{7DFE1A27-ADBA-11B8-6C00-EF9BE9F498BC}"/>
              </a:ext>
            </a:extLst>
          </p:cNvPr>
          <p:cNvSpPr/>
          <p:nvPr/>
        </p:nvSpPr>
        <p:spPr>
          <a:xfrm>
            <a:off x="152452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7425E4DD-4A71-E620-2BF6-0F773E298589}"/>
              </a:ext>
            </a:extLst>
          </p:cNvPr>
          <p:cNvSpPr/>
          <p:nvPr/>
        </p:nvSpPr>
        <p:spPr>
          <a:xfrm>
            <a:off x="1668553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6CAF78EE-494B-36AF-0485-FF0B5673222B}"/>
              </a:ext>
            </a:extLst>
          </p:cNvPr>
          <p:cNvSpPr/>
          <p:nvPr/>
        </p:nvSpPr>
        <p:spPr>
          <a:xfrm>
            <a:off x="19218865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0" name="!!p4">
            <a:extLst>
              <a:ext uri="{FF2B5EF4-FFF2-40B4-BE49-F238E27FC236}">
                <a16:creationId xmlns:a16="http://schemas.microsoft.com/office/drawing/2014/main" id="{81B6760F-963E-3ED2-167C-3D2D0E4FD649}"/>
              </a:ext>
            </a:extLst>
          </p:cNvPr>
          <p:cNvSpPr/>
          <p:nvPr/>
        </p:nvSpPr>
        <p:spPr>
          <a:xfrm>
            <a:off x="179630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2D612EAC-13D1-8E11-D47F-3A0DFE8BDEAF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5785211" y="11514456"/>
            <a:ext cx="90032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320E6A27-AEC3-00F8-1070-EDD3CE07B89B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17225531" y="11514456"/>
            <a:ext cx="73748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5">
            <a:extLst>
              <a:ext uri="{FF2B5EF4-FFF2-40B4-BE49-F238E27FC236}">
                <a16:creationId xmlns:a16="http://schemas.microsoft.com/office/drawing/2014/main" id="{8E8F053B-76A2-A50F-725F-2D044471E9B8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>
            <a:off x="18503011" y="11514456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/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look at the shortest edge length path from s to v.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 be the vertex second last vertex on this path.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There are two cases: edge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exists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too 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b="0" dirty="0">
                    <a:solidFill>
                      <a:srgbClr val="7030A0"/>
                    </a:solidFill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sym typeface="Helvetica Neue Medium"/>
                  </a:rPr>
                  <a:t>     </a:t>
                </a: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F564BCFA-E8F4-0FC2-91F8-67EEEB8057B6}"/>
              </a:ext>
            </a:extLst>
          </p:cNvPr>
          <p:cNvSpPr/>
          <p:nvPr/>
        </p:nvSpPr>
        <p:spPr>
          <a:xfrm>
            <a:off x="15077440" y="10413744"/>
            <a:ext cx="3783498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3C3F3C-0753-1F89-3387-7F837164B0DB}"/>
              </a:ext>
            </a:extLst>
          </p:cNvPr>
          <p:cNvSpPr/>
          <p:nvPr/>
        </p:nvSpPr>
        <p:spPr>
          <a:xfrm rot="16200000">
            <a:off x="5427851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/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ame 25">
            <a:extLst>
              <a:ext uri="{FF2B5EF4-FFF2-40B4-BE49-F238E27FC236}">
                <a16:creationId xmlns:a16="http://schemas.microsoft.com/office/drawing/2014/main" id="{D4B005E4-575E-B8D7-76EC-BF5507904696}"/>
              </a:ext>
            </a:extLst>
          </p:cNvPr>
          <p:cNvSpPr/>
          <p:nvPr/>
        </p:nvSpPr>
        <p:spPr>
          <a:xfrm>
            <a:off x="2247771" y="10413744"/>
            <a:ext cx="8478854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ink">
            <a:extLst>
              <a:ext uri="{FF2B5EF4-FFF2-40B4-BE49-F238E27FC236}">
                <a16:creationId xmlns:a16="http://schemas.microsoft.com/office/drawing/2014/main" id="{CB27B601-070E-7C5C-961B-B0569775089E}"/>
              </a:ext>
            </a:extLst>
          </p:cNvPr>
          <p:cNvSpPr/>
          <p:nvPr/>
        </p:nvSpPr>
        <p:spPr>
          <a:xfrm>
            <a:off x="6136528" y="1149463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8" name="!!p4">
            <a:extLst>
              <a:ext uri="{FF2B5EF4-FFF2-40B4-BE49-F238E27FC236}">
                <a16:creationId xmlns:a16="http://schemas.microsoft.com/office/drawing/2014/main" id="{29268D4E-1AB1-FD8E-ED10-AB680997C228}"/>
              </a:ext>
            </a:extLst>
          </p:cNvPr>
          <p:cNvSpPr/>
          <p:nvPr/>
        </p:nvSpPr>
        <p:spPr>
          <a:xfrm>
            <a:off x="4880674" y="1149463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29" name="!!e5">
            <a:extLst>
              <a:ext uri="{FF2B5EF4-FFF2-40B4-BE49-F238E27FC236}">
                <a16:creationId xmlns:a16="http://schemas.microsoft.com/office/drawing/2014/main" id="{FEE73651-2461-B91F-2FE1-5651D2ECE937}"/>
              </a:ext>
            </a:extLst>
          </p:cNvPr>
          <p:cNvCxnSpPr>
            <a:cxnSpLocks/>
            <a:stCxn id="28" idx="6"/>
            <a:endCxn id="27" idx="2"/>
          </p:cNvCxnSpPr>
          <p:nvPr/>
        </p:nvCxnSpPr>
        <p:spPr>
          <a:xfrm>
            <a:off x="5420674" y="11764638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!!source">
            <a:extLst>
              <a:ext uri="{FF2B5EF4-FFF2-40B4-BE49-F238E27FC236}">
                <a16:creationId xmlns:a16="http://schemas.microsoft.com/office/drawing/2014/main" id="{31B5BF5F-89C9-0A81-CD13-C27F7D667F67}"/>
              </a:ext>
            </a:extLst>
          </p:cNvPr>
          <p:cNvSpPr/>
          <p:nvPr/>
        </p:nvSpPr>
        <p:spPr>
          <a:xfrm>
            <a:off x="2655086" y="1149192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!!box1">
                <a:extLst>
                  <a:ext uri="{FF2B5EF4-FFF2-40B4-BE49-F238E27FC236}">
                    <a16:creationId xmlns:a16="http://schemas.microsoft.com/office/drawing/2014/main" id="{D129BC1E-A392-4A7F-5258-C6A4152DA8A2}"/>
                  </a:ext>
                </a:extLst>
              </p:cNvPr>
              <p:cNvSpPr/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𝑢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−1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!!box1">
                <a:extLst>
                  <a:ext uri="{FF2B5EF4-FFF2-40B4-BE49-F238E27FC236}">
                    <a16:creationId xmlns:a16="http://schemas.microsoft.com/office/drawing/2014/main" id="{D129BC1E-A392-4A7F-5258-C6A4152DA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651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C434A24-F52B-84AA-B625-3178BB0552E6}"/>
              </a:ext>
            </a:extLst>
          </p:cNvPr>
          <p:cNvSpPr/>
          <p:nvPr/>
        </p:nvSpPr>
        <p:spPr>
          <a:xfrm rot="16200000">
            <a:off x="18257520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/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l="-794"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!!source">
            <a:extLst>
              <a:ext uri="{FF2B5EF4-FFF2-40B4-BE49-F238E27FC236}">
                <a16:creationId xmlns:a16="http://schemas.microsoft.com/office/drawing/2014/main" id="{7DFE1A27-ADBA-11B8-6C00-EF9BE9F498BC}"/>
              </a:ext>
            </a:extLst>
          </p:cNvPr>
          <p:cNvSpPr/>
          <p:nvPr/>
        </p:nvSpPr>
        <p:spPr>
          <a:xfrm>
            <a:off x="152452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7425E4DD-4A71-E620-2BF6-0F773E298589}"/>
              </a:ext>
            </a:extLst>
          </p:cNvPr>
          <p:cNvSpPr/>
          <p:nvPr/>
        </p:nvSpPr>
        <p:spPr>
          <a:xfrm>
            <a:off x="1668553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6CAF78EE-494B-36AF-0485-FF0B5673222B}"/>
              </a:ext>
            </a:extLst>
          </p:cNvPr>
          <p:cNvSpPr/>
          <p:nvPr/>
        </p:nvSpPr>
        <p:spPr>
          <a:xfrm>
            <a:off x="19218865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0" name="!!p4">
            <a:extLst>
              <a:ext uri="{FF2B5EF4-FFF2-40B4-BE49-F238E27FC236}">
                <a16:creationId xmlns:a16="http://schemas.microsoft.com/office/drawing/2014/main" id="{81B6760F-963E-3ED2-167C-3D2D0E4FD649}"/>
              </a:ext>
            </a:extLst>
          </p:cNvPr>
          <p:cNvSpPr/>
          <p:nvPr/>
        </p:nvSpPr>
        <p:spPr>
          <a:xfrm>
            <a:off x="179630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2D612EAC-13D1-8E11-D47F-3A0DFE8BDEAF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5785211" y="11514456"/>
            <a:ext cx="90032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320E6A27-AEC3-00F8-1070-EDD3CE07B89B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17225531" y="11514456"/>
            <a:ext cx="73748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5">
            <a:extLst>
              <a:ext uri="{FF2B5EF4-FFF2-40B4-BE49-F238E27FC236}">
                <a16:creationId xmlns:a16="http://schemas.microsoft.com/office/drawing/2014/main" id="{8E8F053B-76A2-A50F-725F-2D044471E9B8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>
            <a:off x="18503011" y="11514456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/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look at the shortest edge length path from s to v.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 be the vertex second last vertex on this path.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There are two cases: edge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exists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too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b="0" dirty="0">
                    <a:solidFill>
                      <a:srgbClr val="7030A0"/>
                    </a:solidFill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                          (Using Induction Hypothesis)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−1+1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		     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F564BCFA-E8F4-0FC2-91F8-67EEEB8057B6}"/>
              </a:ext>
            </a:extLst>
          </p:cNvPr>
          <p:cNvSpPr/>
          <p:nvPr/>
        </p:nvSpPr>
        <p:spPr>
          <a:xfrm>
            <a:off x="15077440" y="10413744"/>
            <a:ext cx="3783498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3C3F3C-0753-1F89-3387-7F837164B0DB}"/>
              </a:ext>
            </a:extLst>
          </p:cNvPr>
          <p:cNvSpPr/>
          <p:nvPr/>
        </p:nvSpPr>
        <p:spPr>
          <a:xfrm rot="16200000">
            <a:off x="5427851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/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ame 25">
            <a:extLst>
              <a:ext uri="{FF2B5EF4-FFF2-40B4-BE49-F238E27FC236}">
                <a16:creationId xmlns:a16="http://schemas.microsoft.com/office/drawing/2014/main" id="{D4B005E4-575E-B8D7-76EC-BF5507904696}"/>
              </a:ext>
            </a:extLst>
          </p:cNvPr>
          <p:cNvSpPr/>
          <p:nvPr/>
        </p:nvSpPr>
        <p:spPr>
          <a:xfrm>
            <a:off x="2247771" y="10413744"/>
            <a:ext cx="8478854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ink">
            <a:extLst>
              <a:ext uri="{FF2B5EF4-FFF2-40B4-BE49-F238E27FC236}">
                <a16:creationId xmlns:a16="http://schemas.microsoft.com/office/drawing/2014/main" id="{CB27B601-070E-7C5C-961B-B0569775089E}"/>
              </a:ext>
            </a:extLst>
          </p:cNvPr>
          <p:cNvSpPr/>
          <p:nvPr/>
        </p:nvSpPr>
        <p:spPr>
          <a:xfrm>
            <a:off x="6136528" y="1149463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8" name="!!p4">
            <a:extLst>
              <a:ext uri="{FF2B5EF4-FFF2-40B4-BE49-F238E27FC236}">
                <a16:creationId xmlns:a16="http://schemas.microsoft.com/office/drawing/2014/main" id="{29268D4E-1AB1-FD8E-ED10-AB680997C228}"/>
              </a:ext>
            </a:extLst>
          </p:cNvPr>
          <p:cNvSpPr/>
          <p:nvPr/>
        </p:nvSpPr>
        <p:spPr>
          <a:xfrm>
            <a:off x="4880674" y="1149463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29" name="!!e5">
            <a:extLst>
              <a:ext uri="{FF2B5EF4-FFF2-40B4-BE49-F238E27FC236}">
                <a16:creationId xmlns:a16="http://schemas.microsoft.com/office/drawing/2014/main" id="{FEE73651-2461-B91F-2FE1-5651D2ECE937}"/>
              </a:ext>
            </a:extLst>
          </p:cNvPr>
          <p:cNvCxnSpPr>
            <a:cxnSpLocks/>
            <a:stCxn id="28" idx="6"/>
            <a:endCxn id="27" idx="2"/>
          </p:cNvCxnSpPr>
          <p:nvPr/>
        </p:nvCxnSpPr>
        <p:spPr>
          <a:xfrm>
            <a:off x="5420674" y="11764638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!!source">
            <a:extLst>
              <a:ext uri="{FF2B5EF4-FFF2-40B4-BE49-F238E27FC236}">
                <a16:creationId xmlns:a16="http://schemas.microsoft.com/office/drawing/2014/main" id="{31B5BF5F-89C9-0A81-CD13-C27F7D667F67}"/>
              </a:ext>
            </a:extLst>
          </p:cNvPr>
          <p:cNvSpPr/>
          <p:nvPr/>
        </p:nvSpPr>
        <p:spPr>
          <a:xfrm>
            <a:off x="2655086" y="1149192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514C1426-A299-A9A6-3F0D-AB7F55FC84D7}"/>
                  </a:ext>
                </a:extLst>
              </p:cNvPr>
              <p:cNvSpPr/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𝑢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−1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514C1426-A299-A9A6-3F0D-AB7F55FC8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47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C434A24-F52B-84AA-B625-3178BB0552E6}"/>
              </a:ext>
            </a:extLst>
          </p:cNvPr>
          <p:cNvSpPr/>
          <p:nvPr/>
        </p:nvSpPr>
        <p:spPr>
          <a:xfrm rot="16200000">
            <a:off x="18257520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/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l="-794"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!!source">
            <a:extLst>
              <a:ext uri="{FF2B5EF4-FFF2-40B4-BE49-F238E27FC236}">
                <a16:creationId xmlns:a16="http://schemas.microsoft.com/office/drawing/2014/main" id="{7DFE1A27-ADBA-11B8-6C00-EF9BE9F498BC}"/>
              </a:ext>
            </a:extLst>
          </p:cNvPr>
          <p:cNvSpPr/>
          <p:nvPr/>
        </p:nvSpPr>
        <p:spPr>
          <a:xfrm>
            <a:off x="152452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7425E4DD-4A71-E620-2BF6-0F773E298589}"/>
              </a:ext>
            </a:extLst>
          </p:cNvPr>
          <p:cNvSpPr/>
          <p:nvPr/>
        </p:nvSpPr>
        <p:spPr>
          <a:xfrm>
            <a:off x="1668553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6CAF78EE-494B-36AF-0485-FF0B5673222B}"/>
              </a:ext>
            </a:extLst>
          </p:cNvPr>
          <p:cNvSpPr/>
          <p:nvPr/>
        </p:nvSpPr>
        <p:spPr>
          <a:xfrm>
            <a:off x="19218865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0" name="!!p4">
            <a:extLst>
              <a:ext uri="{FF2B5EF4-FFF2-40B4-BE49-F238E27FC236}">
                <a16:creationId xmlns:a16="http://schemas.microsoft.com/office/drawing/2014/main" id="{81B6760F-963E-3ED2-167C-3D2D0E4FD649}"/>
              </a:ext>
            </a:extLst>
          </p:cNvPr>
          <p:cNvSpPr/>
          <p:nvPr/>
        </p:nvSpPr>
        <p:spPr>
          <a:xfrm>
            <a:off x="179630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2D612EAC-13D1-8E11-D47F-3A0DFE8BDEAF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5785211" y="11514456"/>
            <a:ext cx="90032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320E6A27-AEC3-00F8-1070-EDD3CE07B89B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17225531" y="11514456"/>
            <a:ext cx="73748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5">
            <a:extLst>
              <a:ext uri="{FF2B5EF4-FFF2-40B4-BE49-F238E27FC236}">
                <a16:creationId xmlns:a16="http://schemas.microsoft.com/office/drawing/2014/main" id="{8E8F053B-76A2-A50F-725F-2D044471E9B8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>
            <a:off x="18503011" y="11514456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/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look at the shortest edge length path from s to v.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 be the vertex second last vertex on this path.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There are two cases: edge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does not exists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too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What would have happened at the </a:t>
                </a:r>
                <a:r>
                  <a:rPr lang="en-US" sz="4000" dirty="0" err="1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i-th</a:t>
                </a: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 iteration? 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Our algorithm found a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st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and this path must contain vu edge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b="0" dirty="0">
                    <a:solidFill>
                      <a:srgbClr val="7030A0"/>
                    </a:solidFill>
                    <a:sym typeface="Helvetica Neue Medium"/>
                  </a:rPr>
                  <a:t>      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F564BCFA-E8F4-0FC2-91F8-67EEEB8057B6}"/>
              </a:ext>
            </a:extLst>
          </p:cNvPr>
          <p:cNvSpPr/>
          <p:nvPr/>
        </p:nvSpPr>
        <p:spPr>
          <a:xfrm>
            <a:off x="15077440" y="10413744"/>
            <a:ext cx="3783498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3C3F3C-0753-1F89-3387-7F837164B0DB}"/>
              </a:ext>
            </a:extLst>
          </p:cNvPr>
          <p:cNvSpPr/>
          <p:nvPr/>
        </p:nvSpPr>
        <p:spPr>
          <a:xfrm rot="16200000">
            <a:off x="5427851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/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ame 25">
            <a:extLst>
              <a:ext uri="{FF2B5EF4-FFF2-40B4-BE49-F238E27FC236}">
                <a16:creationId xmlns:a16="http://schemas.microsoft.com/office/drawing/2014/main" id="{D4B005E4-575E-B8D7-76EC-BF5507904696}"/>
              </a:ext>
            </a:extLst>
          </p:cNvPr>
          <p:cNvSpPr/>
          <p:nvPr/>
        </p:nvSpPr>
        <p:spPr>
          <a:xfrm>
            <a:off x="2247771" y="10413744"/>
            <a:ext cx="8478854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ink">
            <a:extLst>
              <a:ext uri="{FF2B5EF4-FFF2-40B4-BE49-F238E27FC236}">
                <a16:creationId xmlns:a16="http://schemas.microsoft.com/office/drawing/2014/main" id="{CB27B601-070E-7C5C-961B-B0569775089E}"/>
              </a:ext>
            </a:extLst>
          </p:cNvPr>
          <p:cNvSpPr/>
          <p:nvPr/>
        </p:nvSpPr>
        <p:spPr>
          <a:xfrm>
            <a:off x="6136528" y="1149463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8" name="!!p4">
            <a:extLst>
              <a:ext uri="{FF2B5EF4-FFF2-40B4-BE49-F238E27FC236}">
                <a16:creationId xmlns:a16="http://schemas.microsoft.com/office/drawing/2014/main" id="{29268D4E-1AB1-FD8E-ED10-AB680997C228}"/>
              </a:ext>
            </a:extLst>
          </p:cNvPr>
          <p:cNvSpPr/>
          <p:nvPr/>
        </p:nvSpPr>
        <p:spPr>
          <a:xfrm>
            <a:off x="4880674" y="1149463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33" name="!!source">
            <a:extLst>
              <a:ext uri="{FF2B5EF4-FFF2-40B4-BE49-F238E27FC236}">
                <a16:creationId xmlns:a16="http://schemas.microsoft.com/office/drawing/2014/main" id="{31B5BF5F-89C9-0A81-CD13-C27F7D667F67}"/>
              </a:ext>
            </a:extLst>
          </p:cNvPr>
          <p:cNvSpPr/>
          <p:nvPr/>
        </p:nvSpPr>
        <p:spPr>
          <a:xfrm>
            <a:off x="2655086" y="1149192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72443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C434A24-F52B-84AA-B625-3178BB0552E6}"/>
              </a:ext>
            </a:extLst>
          </p:cNvPr>
          <p:cNvSpPr/>
          <p:nvPr/>
        </p:nvSpPr>
        <p:spPr>
          <a:xfrm rot="16200000">
            <a:off x="18257520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/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l="-794"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!!source">
            <a:extLst>
              <a:ext uri="{FF2B5EF4-FFF2-40B4-BE49-F238E27FC236}">
                <a16:creationId xmlns:a16="http://schemas.microsoft.com/office/drawing/2014/main" id="{7DFE1A27-ADBA-11B8-6C00-EF9BE9F498BC}"/>
              </a:ext>
            </a:extLst>
          </p:cNvPr>
          <p:cNvSpPr/>
          <p:nvPr/>
        </p:nvSpPr>
        <p:spPr>
          <a:xfrm>
            <a:off x="152452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7425E4DD-4A71-E620-2BF6-0F773E298589}"/>
              </a:ext>
            </a:extLst>
          </p:cNvPr>
          <p:cNvSpPr/>
          <p:nvPr/>
        </p:nvSpPr>
        <p:spPr>
          <a:xfrm>
            <a:off x="1668553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6CAF78EE-494B-36AF-0485-FF0B5673222B}"/>
              </a:ext>
            </a:extLst>
          </p:cNvPr>
          <p:cNvSpPr/>
          <p:nvPr/>
        </p:nvSpPr>
        <p:spPr>
          <a:xfrm>
            <a:off x="19218865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0" name="!!p4">
            <a:extLst>
              <a:ext uri="{FF2B5EF4-FFF2-40B4-BE49-F238E27FC236}">
                <a16:creationId xmlns:a16="http://schemas.microsoft.com/office/drawing/2014/main" id="{81B6760F-963E-3ED2-167C-3D2D0E4FD649}"/>
              </a:ext>
            </a:extLst>
          </p:cNvPr>
          <p:cNvSpPr/>
          <p:nvPr/>
        </p:nvSpPr>
        <p:spPr>
          <a:xfrm>
            <a:off x="179630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2D612EAC-13D1-8E11-D47F-3A0DFE8BDEAF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5785211" y="11514456"/>
            <a:ext cx="90032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320E6A27-AEC3-00F8-1070-EDD3CE07B89B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17225531" y="11514456"/>
            <a:ext cx="73748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5">
            <a:extLst>
              <a:ext uri="{FF2B5EF4-FFF2-40B4-BE49-F238E27FC236}">
                <a16:creationId xmlns:a16="http://schemas.microsoft.com/office/drawing/2014/main" id="{8E8F053B-76A2-A50F-725F-2D044471E9B8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>
            <a:off x="18503011" y="11514456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/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look at the shortest edge length path from s to v.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 be the vertex second last vertex on this path.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There are two cases: edge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does not exists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too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What would have happened at the </a:t>
                </a:r>
                <a:r>
                  <a:rPr lang="en-US" sz="4000" dirty="0" err="1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i-th</a:t>
                </a: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 iteration? 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Our algorithm found a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st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and this path must contain vu edge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</a:t>
                </a:r>
                <a:endParaRPr lang="en-US" sz="4000" b="0" dirty="0">
                  <a:solidFill>
                    <a:srgbClr val="7030A0"/>
                  </a:solidFill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F564BCFA-E8F4-0FC2-91F8-67EEEB8057B6}"/>
              </a:ext>
            </a:extLst>
          </p:cNvPr>
          <p:cNvSpPr/>
          <p:nvPr/>
        </p:nvSpPr>
        <p:spPr>
          <a:xfrm>
            <a:off x="15077440" y="10413744"/>
            <a:ext cx="3783498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3C3F3C-0753-1F89-3387-7F837164B0DB}"/>
              </a:ext>
            </a:extLst>
          </p:cNvPr>
          <p:cNvSpPr/>
          <p:nvPr/>
        </p:nvSpPr>
        <p:spPr>
          <a:xfrm rot="16200000">
            <a:off x="5427851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/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ame 25">
            <a:extLst>
              <a:ext uri="{FF2B5EF4-FFF2-40B4-BE49-F238E27FC236}">
                <a16:creationId xmlns:a16="http://schemas.microsoft.com/office/drawing/2014/main" id="{D4B005E4-575E-B8D7-76EC-BF5507904696}"/>
              </a:ext>
            </a:extLst>
          </p:cNvPr>
          <p:cNvSpPr/>
          <p:nvPr/>
        </p:nvSpPr>
        <p:spPr>
          <a:xfrm>
            <a:off x="2247771" y="10413744"/>
            <a:ext cx="8478854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ink">
            <a:extLst>
              <a:ext uri="{FF2B5EF4-FFF2-40B4-BE49-F238E27FC236}">
                <a16:creationId xmlns:a16="http://schemas.microsoft.com/office/drawing/2014/main" id="{CB27B601-070E-7C5C-961B-B0569775089E}"/>
              </a:ext>
            </a:extLst>
          </p:cNvPr>
          <p:cNvSpPr/>
          <p:nvPr/>
        </p:nvSpPr>
        <p:spPr>
          <a:xfrm>
            <a:off x="6136528" y="1149463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8" name="!!p4">
            <a:extLst>
              <a:ext uri="{FF2B5EF4-FFF2-40B4-BE49-F238E27FC236}">
                <a16:creationId xmlns:a16="http://schemas.microsoft.com/office/drawing/2014/main" id="{29268D4E-1AB1-FD8E-ED10-AB680997C228}"/>
              </a:ext>
            </a:extLst>
          </p:cNvPr>
          <p:cNvSpPr/>
          <p:nvPr/>
        </p:nvSpPr>
        <p:spPr>
          <a:xfrm>
            <a:off x="7576848" y="1149192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33" name="!!source">
            <a:extLst>
              <a:ext uri="{FF2B5EF4-FFF2-40B4-BE49-F238E27FC236}">
                <a16:creationId xmlns:a16="http://schemas.microsoft.com/office/drawing/2014/main" id="{31B5BF5F-89C9-0A81-CD13-C27F7D667F67}"/>
              </a:ext>
            </a:extLst>
          </p:cNvPr>
          <p:cNvSpPr/>
          <p:nvPr/>
        </p:nvSpPr>
        <p:spPr>
          <a:xfrm>
            <a:off x="2655086" y="1149192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cxnSp>
        <p:nvCxnSpPr>
          <p:cNvPr id="2" name="!!e5">
            <a:extLst>
              <a:ext uri="{FF2B5EF4-FFF2-40B4-BE49-F238E27FC236}">
                <a16:creationId xmlns:a16="http://schemas.microsoft.com/office/drawing/2014/main" id="{380064C6-3B28-E7F6-D8C5-1F82F9A37774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6676528" y="11761923"/>
            <a:ext cx="900320" cy="2715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box1">
                <a:extLst>
                  <a:ext uri="{FF2B5EF4-FFF2-40B4-BE49-F238E27FC236}">
                    <a16:creationId xmlns:a16="http://schemas.microsoft.com/office/drawing/2014/main" id="{2A1D0DF3-FE7A-FF95-853E-2C812D59289E}"/>
                  </a:ext>
                </a:extLst>
              </p:cNvPr>
              <p:cNvSpPr/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𝑢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+1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box1">
                <a:extLst>
                  <a:ext uri="{FF2B5EF4-FFF2-40B4-BE49-F238E27FC236}">
                    <a16:creationId xmlns:a16="http://schemas.microsoft.com/office/drawing/2014/main" id="{2A1D0DF3-FE7A-FF95-853E-2C812D592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!!box1">
            <a:extLst>
              <a:ext uri="{FF2B5EF4-FFF2-40B4-BE49-F238E27FC236}">
                <a16:creationId xmlns:a16="http://schemas.microsoft.com/office/drawing/2014/main" id="{52CBD735-9A53-4071-E8E2-3D99ED714A67}"/>
              </a:ext>
            </a:extLst>
          </p:cNvPr>
          <p:cNvSpPr/>
          <p:nvPr/>
        </p:nvSpPr>
        <p:spPr>
          <a:xfrm>
            <a:off x="9794611" y="8004179"/>
            <a:ext cx="5791285" cy="350363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are using crucially the fact that we are sending the flow via edge length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1960387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C434A24-F52B-84AA-B625-3178BB0552E6}"/>
              </a:ext>
            </a:extLst>
          </p:cNvPr>
          <p:cNvSpPr/>
          <p:nvPr/>
        </p:nvSpPr>
        <p:spPr>
          <a:xfrm rot="16200000">
            <a:off x="18257520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/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l="-794"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!!source">
            <a:extLst>
              <a:ext uri="{FF2B5EF4-FFF2-40B4-BE49-F238E27FC236}">
                <a16:creationId xmlns:a16="http://schemas.microsoft.com/office/drawing/2014/main" id="{7DFE1A27-ADBA-11B8-6C00-EF9BE9F498BC}"/>
              </a:ext>
            </a:extLst>
          </p:cNvPr>
          <p:cNvSpPr/>
          <p:nvPr/>
        </p:nvSpPr>
        <p:spPr>
          <a:xfrm>
            <a:off x="152452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7425E4DD-4A71-E620-2BF6-0F773E298589}"/>
              </a:ext>
            </a:extLst>
          </p:cNvPr>
          <p:cNvSpPr/>
          <p:nvPr/>
        </p:nvSpPr>
        <p:spPr>
          <a:xfrm>
            <a:off x="1668553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6CAF78EE-494B-36AF-0485-FF0B5673222B}"/>
              </a:ext>
            </a:extLst>
          </p:cNvPr>
          <p:cNvSpPr/>
          <p:nvPr/>
        </p:nvSpPr>
        <p:spPr>
          <a:xfrm>
            <a:off x="19218865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0" name="!!p4">
            <a:extLst>
              <a:ext uri="{FF2B5EF4-FFF2-40B4-BE49-F238E27FC236}">
                <a16:creationId xmlns:a16="http://schemas.microsoft.com/office/drawing/2014/main" id="{81B6760F-963E-3ED2-167C-3D2D0E4FD649}"/>
              </a:ext>
            </a:extLst>
          </p:cNvPr>
          <p:cNvSpPr/>
          <p:nvPr/>
        </p:nvSpPr>
        <p:spPr>
          <a:xfrm>
            <a:off x="179630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2D612EAC-13D1-8E11-D47F-3A0DFE8BDEAF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5785211" y="11514456"/>
            <a:ext cx="90032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320E6A27-AEC3-00F8-1070-EDD3CE07B89B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17225531" y="11514456"/>
            <a:ext cx="73748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5">
            <a:extLst>
              <a:ext uri="{FF2B5EF4-FFF2-40B4-BE49-F238E27FC236}">
                <a16:creationId xmlns:a16="http://schemas.microsoft.com/office/drawing/2014/main" id="{8E8F053B-76A2-A50F-725F-2D044471E9B8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>
            <a:off x="18503011" y="11514456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/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look at the shortest edge length path from s to v.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 be the vertex second last vertex on this path.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There are two cases: edge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does not exists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too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What would have happened at the </a:t>
                </a:r>
                <a:r>
                  <a:rPr lang="en-US" sz="4000" dirty="0" err="1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i-th</a:t>
                </a: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 iteration? 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Our algorithm found a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st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and this path must contain vu edge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</a:t>
                </a:r>
                <a:endParaRPr lang="en-US" sz="4000" b="0" dirty="0">
                  <a:solidFill>
                    <a:srgbClr val="7030A0"/>
                  </a:solidFill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F564BCFA-E8F4-0FC2-91F8-67EEEB8057B6}"/>
              </a:ext>
            </a:extLst>
          </p:cNvPr>
          <p:cNvSpPr/>
          <p:nvPr/>
        </p:nvSpPr>
        <p:spPr>
          <a:xfrm>
            <a:off x="15077440" y="10413744"/>
            <a:ext cx="3783498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3C3F3C-0753-1F89-3387-7F837164B0DB}"/>
              </a:ext>
            </a:extLst>
          </p:cNvPr>
          <p:cNvSpPr/>
          <p:nvPr/>
        </p:nvSpPr>
        <p:spPr>
          <a:xfrm rot="16200000">
            <a:off x="5427851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/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ame 25">
            <a:extLst>
              <a:ext uri="{FF2B5EF4-FFF2-40B4-BE49-F238E27FC236}">
                <a16:creationId xmlns:a16="http://schemas.microsoft.com/office/drawing/2014/main" id="{D4B005E4-575E-B8D7-76EC-BF5507904696}"/>
              </a:ext>
            </a:extLst>
          </p:cNvPr>
          <p:cNvSpPr/>
          <p:nvPr/>
        </p:nvSpPr>
        <p:spPr>
          <a:xfrm>
            <a:off x="2247771" y="10413744"/>
            <a:ext cx="8478854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ink">
            <a:extLst>
              <a:ext uri="{FF2B5EF4-FFF2-40B4-BE49-F238E27FC236}">
                <a16:creationId xmlns:a16="http://schemas.microsoft.com/office/drawing/2014/main" id="{CB27B601-070E-7C5C-961B-B0569775089E}"/>
              </a:ext>
            </a:extLst>
          </p:cNvPr>
          <p:cNvSpPr/>
          <p:nvPr/>
        </p:nvSpPr>
        <p:spPr>
          <a:xfrm>
            <a:off x="6136528" y="1149463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8" name="!!p4">
            <a:extLst>
              <a:ext uri="{FF2B5EF4-FFF2-40B4-BE49-F238E27FC236}">
                <a16:creationId xmlns:a16="http://schemas.microsoft.com/office/drawing/2014/main" id="{29268D4E-1AB1-FD8E-ED10-AB680997C228}"/>
              </a:ext>
            </a:extLst>
          </p:cNvPr>
          <p:cNvSpPr/>
          <p:nvPr/>
        </p:nvSpPr>
        <p:spPr>
          <a:xfrm>
            <a:off x="7576848" y="1149192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33" name="!!source">
            <a:extLst>
              <a:ext uri="{FF2B5EF4-FFF2-40B4-BE49-F238E27FC236}">
                <a16:creationId xmlns:a16="http://schemas.microsoft.com/office/drawing/2014/main" id="{31B5BF5F-89C9-0A81-CD13-C27F7D667F67}"/>
              </a:ext>
            </a:extLst>
          </p:cNvPr>
          <p:cNvSpPr/>
          <p:nvPr/>
        </p:nvSpPr>
        <p:spPr>
          <a:xfrm>
            <a:off x="2655086" y="1149192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cxnSp>
        <p:nvCxnSpPr>
          <p:cNvPr id="2" name="!!e5">
            <a:extLst>
              <a:ext uri="{FF2B5EF4-FFF2-40B4-BE49-F238E27FC236}">
                <a16:creationId xmlns:a16="http://schemas.microsoft.com/office/drawing/2014/main" id="{380064C6-3B28-E7F6-D8C5-1F82F9A37774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6676528" y="11761923"/>
            <a:ext cx="900320" cy="2715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box1">
                <a:extLst>
                  <a:ext uri="{FF2B5EF4-FFF2-40B4-BE49-F238E27FC236}">
                    <a16:creationId xmlns:a16="http://schemas.microsoft.com/office/drawing/2014/main" id="{2A1D0DF3-FE7A-FF95-853E-2C812D59289E}"/>
                  </a:ext>
                </a:extLst>
              </p:cNvPr>
              <p:cNvSpPr/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𝑢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−1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box1">
                <a:extLst>
                  <a:ext uri="{FF2B5EF4-FFF2-40B4-BE49-F238E27FC236}">
                    <a16:creationId xmlns:a16="http://schemas.microsoft.com/office/drawing/2014/main" id="{2A1D0DF3-FE7A-FF95-853E-2C812D592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227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/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Lemma: For each v,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F3BDC1FE-8022-DA1A-0BEA-4176A4CC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6" y="430567"/>
                <a:ext cx="23043447" cy="10426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C434A24-F52B-84AA-B625-3178BB0552E6}"/>
              </a:ext>
            </a:extLst>
          </p:cNvPr>
          <p:cNvSpPr/>
          <p:nvPr/>
        </p:nvSpPr>
        <p:spPr>
          <a:xfrm rot="16200000">
            <a:off x="18257520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/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D576667-6AFA-C15B-DF8A-D3EDCC5D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581" y="12820679"/>
                <a:ext cx="1462358" cy="688274"/>
              </a:xfrm>
              <a:prstGeom prst="roundRect">
                <a:avLst/>
              </a:prstGeom>
              <a:blipFill>
                <a:blip r:embed="rId3"/>
                <a:stretch>
                  <a:fillRect l="-794"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!!source">
            <a:extLst>
              <a:ext uri="{FF2B5EF4-FFF2-40B4-BE49-F238E27FC236}">
                <a16:creationId xmlns:a16="http://schemas.microsoft.com/office/drawing/2014/main" id="{7DFE1A27-ADBA-11B8-6C00-EF9BE9F498BC}"/>
              </a:ext>
            </a:extLst>
          </p:cNvPr>
          <p:cNvSpPr/>
          <p:nvPr/>
        </p:nvSpPr>
        <p:spPr>
          <a:xfrm>
            <a:off x="152452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7425E4DD-4A71-E620-2BF6-0F773E298589}"/>
              </a:ext>
            </a:extLst>
          </p:cNvPr>
          <p:cNvSpPr/>
          <p:nvPr/>
        </p:nvSpPr>
        <p:spPr>
          <a:xfrm>
            <a:off x="1668553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6CAF78EE-494B-36AF-0485-FF0B5673222B}"/>
              </a:ext>
            </a:extLst>
          </p:cNvPr>
          <p:cNvSpPr/>
          <p:nvPr/>
        </p:nvSpPr>
        <p:spPr>
          <a:xfrm>
            <a:off x="19218865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10" name="!!p4">
            <a:extLst>
              <a:ext uri="{FF2B5EF4-FFF2-40B4-BE49-F238E27FC236}">
                <a16:creationId xmlns:a16="http://schemas.microsoft.com/office/drawing/2014/main" id="{81B6760F-963E-3ED2-167C-3D2D0E4FD649}"/>
              </a:ext>
            </a:extLst>
          </p:cNvPr>
          <p:cNvSpPr/>
          <p:nvPr/>
        </p:nvSpPr>
        <p:spPr>
          <a:xfrm>
            <a:off x="17963011" y="11244456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2D612EAC-13D1-8E11-D47F-3A0DFE8BDEAF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5785211" y="11514456"/>
            <a:ext cx="90032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320E6A27-AEC3-00F8-1070-EDD3CE07B89B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17225531" y="11514456"/>
            <a:ext cx="737480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5">
            <a:extLst>
              <a:ext uri="{FF2B5EF4-FFF2-40B4-BE49-F238E27FC236}">
                <a16:creationId xmlns:a16="http://schemas.microsoft.com/office/drawing/2014/main" id="{8E8F053B-76A2-A50F-725F-2D044471E9B8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>
            <a:off x="18503011" y="11514456"/>
            <a:ext cx="715854" cy="0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/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look at the shortest edge length path from s to v.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 be the vertex second last vertex on this path.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There are two cases: edge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uv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does not exists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too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What would have happened at the </a:t>
                </a:r>
                <a:r>
                  <a:rPr lang="en-US" sz="4000" dirty="0" err="1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i-th</a:t>
                </a: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 iteration? 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Our algorithm found a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st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𝑅</m:t>
                        </m:r>
                      </m:sub>
                      <m:sup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and this path must contain vu edge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                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                                     (Using Induction Hypothesis)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			  	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−1+1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b="0" dirty="0">
                    <a:solidFill>
                      <a:srgbClr val="7030A0"/>
                    </a:solidFill>
                    <a:sym typeface="Helvetica Neue Medium"/>
                  </a:rPr>
                  <a:t>      			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𝑙𝑒𝑣𝑒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𝑣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endParaRPr lang="en-US" sz="4000" b="0" dirty="0">
                  <a:solidFill>
                    <a:srgbClr val="7030A0"/>
                  </a:solidFill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6B28DE6-1D00-EE2B-D374-EF16C697E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2031383"/>
                <a:ext cx="23064050" cy="66655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F564BCFA-E8F4-0FC2-91F8-67EEEB8057B6}"/>
              </a:ext>
            </a:extLst>
          </p:cNvPr>
          <p:cNvSpPr/>
          <p:nvPr/>
        </p:nvSpPr>
        <p:spPr>
          <a:xfrm>
            <a:off x="15077440" y="10413744"/>
            <a:ext cx="3783498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3C3F3C-0753-1F89-3387-7F837164B0DB}"/>
              </a:ext>
            </a:extLst>
          </p:cNvPr>
          <p:cNvSpPr/>
          <p:nvPr/>
        </p:nvSpPr>
        <p:spPr>
          <a:xfrm rot="16200000">
            <a:off x="5427851" y="6856073"/>
            <a:ext cx="2153920" cy="9550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39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/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Sup>
                        <m:sSub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A73C847-CF9A-12B9-D795-BE1D8DBB6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912" y="12820679"/>
                <a:ext cx="1462358" cy="688274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ame 25">
            <a:extLst>
              <a:ext uri="{FF2B5EF4-FFF2-40B4-BE49-F238E27FC236}">
                <a16:creationId xmlns:a16="http://schemas.microsoft.com/office/drawing/2014/main" id="{D4B005E4-575E-B8D7-76EC-BF5507904696}"/>
              </a:ext>
            </a:extLst>
          </p:cNvPr>
          <p:cNvSpPr/>
          <p:nvPr/>
        </p:nvSpPr>
        <p:spPr>
          <a:xfrm>
            <a:off x="2247771" y="10413744"/>
            <a:ext cx="8478854" cy="2345034"/>
          </a:xfrm>
          <a:prstGeom prst="frame">
            <a:avLst>
              <a:gd name="adj1" fmla="val 4701"/>
            </a:avLst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ink">
            <a:extLst>
              <a:ext uri="{FF2B5EF4-FFF2-40B4-BE49-F238E27FC236}">
                <a16:creationId xmlns:a16="http://schemas.microsoft.com/office/drawing/2014/main" id="{CB27B601-070E-7C5C-961B-B0569775089E}"/>
              </a:ext>
            </a:extLst>
          </p:cNvPr>
          <p:cNvSpPr/>
          <p:nvPr/>
        </p:nvSpPr>
        <p:spPr>
          <a:xfrm>
            <a:off x="6136528" y="1149463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v</a:t>
            </a:r>
          </a:p>
        </p:txBody>
      </p:sp>
      <p:sp>
        <p:nvSpPr>
          <p:cNvPr id="28" name="!!p4">
            <a:extLst>
              <a:ext uri="{FF2B5EF4-FFF2-40B4-BE49-F238E27FC236}">
                <a16:creationId xmlns:a16="http://schemas.microsoft.com/office/drawing/2014/main" id="{29268D4E-1AB1-FD8E-ED10-AB680997C228}"/>
              </a:ext>
            </a:extLst>
          </p:cNvPr>
          <p:cNvSpPr/>
          <p:nvPr/>
        </p:nvSpPr>
        <p:spPr>
          <a:xfrm>
            <a:off x="7576848" y="1149192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</a:t>
            </a:r>
          </a:p>
        </p:txBody>
      </p:sp>
      <p:sp>
        <p:nvSpPr>
          <p:cNvPr id="33" name="!!source">
            <a:extLst>
              <a:ext uri="{FF2B5EF4-FFF2-40B4-BE49-F238E27FC236}">
                <a16:creationId xmlns:a16="http://schemas.microsoft.com/office/drawing/2014/main" id="{31B5BF5F-89C9-0A81-CD13-C27F7D667F67}"/>
              </a:ext>
            </a:extLst>
          </p:cNvPr>
          <p:cNvSpPr/>
          <p:nvPr/>
        </p:nvSpPr>
        <p:spPr>
          <a:xfrm>
            <a:off x="2655086" y="11491923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cxnSp>
        <p:nvCxnSpPr>
          <p:cNvPr id="2" name="!!e5">
            <a:extLst>
              <a:ext uri="{FF2B5EF4-FFF2-40B4-BE49-F238E27FC236}">
                <a16:creationId xmlns:a16="http://schemas.microsoft.com/office/drawing/2014/main" id="{380064C6-3B28-E7F6-D8C5-1F82F9A37774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6676528" y="11761923"/>
            <a:ext cx="900320" cy="2715"/>
          </a:xfrm>
          <a:prstGeom prst="line">
            <a:avLst/>
          </a:prstGeom>
          <a:noFill/>
          <a:ln w="635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box1">
                <a:extLst>
                  <a:ext uri="{FF2B5EF4-FFF2-40B4-BE49-F238E27FC236}">
                    <a16:creationId xmlns:a16="http://schemas.microsoft.com/office/drawing/2014/main" id="{01FBA975-40DA-2949-5B76-47BFC756BBAE}"/>
                  </a:ext>
                </a:extLst>
              </p:cNvPr>
              <p:cNvSpPr/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𝑢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𝑙𝑒𝑣𝑒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−1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box1">
                <a:extLst>
                  <a:ext uri="{FF2B5EF4-FFF2-40B4-BE49-F238E27FC236}">
                    <a16:creationId xmlns:a16="http://schemas.microsoft.com/office/drawing/2014/main" id="{01FBA975-40DA-2949-5B76-47BFC756B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33" y="9255142"/>
                <a:ext cx="5791285" cy="96530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94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7">
                <a:extLst>
                  <a:ext uri="{FF2B5EF4-FFF2-40B4-BE49-F238E27FC236}">
                    <a16:creationId xmlns:a16="http://schemas.microsoft.com/office/drawing/2014/main" id="{6842A6C8-B068-10DF-4E71-392A3954992E}"/>
                  </a:ext>
                </a:extLst>
              </p:cNvPr>
              <p:cNvSpPr/>
              <p:nvPr/>
            </p:nvSpPr>
            <p:spPr>
              <a:xfrm>
                <a:off x="649673" y="501687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5" name="!!box7">
                <a:extLst>
                  <a:ext uri="{FF2B5EF4-FFF2-40B4-BE49-F238E27FC236}">
                    <a16:creationId xmlns:a16="http://schemas.microsoft.com/office/drawing/2014/main" id="{6842A6C8-B068-10DF-4E71-392A39549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501687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box6">
            <a:extLst>
              <a:ext uri="{FF2B5EF4-FFF2-40B4-BE49-F238E27FC236}">
                <a16:creationId xmlns:a16="http://schemas.microsoft.com/office/drawing/2014/main" id="{822D839C-712A-AD2D-5C70-A33716072055}"/>
              </a:ext>
            </a:extLst>
          </p:cNvPr>
          <p:cNvSpPr/>
          <p:nvPr/>
        </p:nvSpPr>
        <p:spPr>
          <a:xfrm>
            <a:off x="10810524" y="501686"/>
            <a:ext cx="12923803" cy="213991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Surprising Lemma: An edge can appear or disappear only O(n) time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7CDA519A-8AF5-6809-E033-974469F73E82}"/>
              </a:ext>
            </a:extLst>
          </p:cNvPr>
          <p:cNvSpPr/>
          <p:nvPr/>
        </p:nvSpPr>
        <p:spPr>
          <a:xfrm>
            <a:off x="10810524" y="3258442"/>
            <a:ext cx="1292380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many times will this while loop run?</a:t>
            </a:r>
            <a:endParaRPr sz="66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6A1D82-CFD5-8DFA-09D4-E07B7D4A4C21}"/>
              </a:ext>
            </a:extLst>
          </p:cNvPr>
          <p:cNvSpPr/>
          <p:nvPr/>
        </p:nvSpPr>
        <p:spPr>
          <a:xfrm>
            <a:off x="10810523" y="5989835"/>
            <a:ext cx="12923803" cy="117856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O(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mn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F9E728A-0036-F8D9-9A16-6F4BF580178E}"/>
                  </a:ext>
                </a:extLst>
              </p:cNvPr>
              <p:cNvSpPr/>
              <p:nvPr/>
            </p:nvSpPr>
            <p:spPr>
              <a:xfrm>
                <a:off x="10810523" y="7680342"/>
                <a:ext cx="12923803" cy="5533971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Each iteration of the while loop takes O(m) time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Thus, the total time of the algorithm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𝑚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𝑛</m:t>
                    </m:r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– which is strongly polynomial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F9E728A-0036-F8D9-9A16-6F4BF5801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523" y="7680342"/>
                <a:ext cx="12923803" cy="553397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81ED66E-6F33-AAFB-EB78-AFF0ECB979D5}"/>
              </a:ext>
            </a:extLst>
          </p:cNvPr>
          <p:cNvSpPr/>
          <p:nvPr/>
        </p:nvSpPr>
        <p:spPr>
          <a:xfrm>
            <a:off x="649673" y="9927351"/>
            <a:ext cx="8677207" cy="117856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79723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C1700DA-D561-CAAA-5288-4243E37E2459}"/>
              </a:ext>
            </a:extLst>
          </p:cNvPr>
          <p:cNvSpPr/>
          <p:nvPr/>
        </p:nvSpPr>
        <p:spPr>
          <a:xfrm>
            <a:off x="630623" y="402350"/>
            <a:ext cx="23029477" cy="5827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History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Maximum flow is one of the important problem in graph algorithm and even to this day we are trying to find the best algorithm for it.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The list of papers written on it is too long and cannot fit in a slide.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will just present a subset of result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For a complete information, please look at this 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  <a:hlinkClick r:id="rId2"/>
              </a:rPr>
              <a:t>Wikipedia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article.</a:t>
            </a:r>
          </a:p>
        </p:txBody>
      </p:sp>
    </p:spTree>
    <p:extLst>
      <p:ext uri="{BB962C8B-B14F-4D97-AF65-F5344CB8AC3E}">
        <p14:creationId xmlns:p14="http://schemas.microsoft.com/office/powerpoint/2010/main" val="3139108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D87C2F-2693-180E-F86D-83610401A5B6}"/>
              </a:ext>
            </a:extLst>
          </p:cNvPr>
          <p:cNvSpPr/>
          <p:nvPr/>
        </p:nvSpPr>
        <p:spPr>
          <a:xfrm>
            <a:off x="630623" y="402350"/>
            <a:ext cx="23029477" cy="123595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6AAE723-25AC-A5C8-4AC7-DC3EB2C4E81A}"/>
                  </a:ext>
                </a:extLst>
              </p:cNvPr>
              <p:cNvSpPr/>
              <p:nvPr/>
            </p:nvSpPr>
            <p:spPr>
              <a:xfrm>
                <a:off x="781050" y="3858375"/>
                <a:ext cx="22459950" cy="52648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Dinic [1970]  									O(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Malhotra, Kumar and </a:t>
                </a:r>
                <a:r>
                  <a:rPr lang="en-IN" sz="4000" dirty="0">
                    <a:solidFill>
                      <a:srgbClr val="FF0000"/>
                    </a:solidFill>
                    <a:latin typeface="Bradley Hand" pitchFamily="2" charset="77"/>
                  </a:rPr>
                  <a:t>Maheshwari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[1978]		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Cheriyan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:r>
                  <a:rPr lang="en-IN" sz="4000" dirty="0">
                    <a:solidFill>
                      <a:srgbClr val="FF0000"/>
                    </a:solidFill>
                    <a:latin typeface="Bradley Hand" pitchFamily="2" charset="77"/>
                  </a:rPr>
                  <a:t>Maheshwari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[1988]				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Orlin [2013]									O(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mn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Till here, all  the algorithms are combinatorial.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Then comes the advent of continuous methods like interior point method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Brand et al. [2020]								O(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Chen at al.[2022]								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func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6AAE723-25AC-A5C8-4AC7-DC3EB2C4E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858375"/>
                <a:ext cx="22459950" cy="526484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erson with glasses and a mustache&#10;&#10;Description automatically generated">
            <a:extLst>
              <a:ext uri="{FF2B5EF4-FFF2-40B4-BE49-F238E27FC236}">
                <a16:creationId xmlns:a16="http://schemas.microsoft.com/office/drawing/2014/main" id="{F4358555-EE5E-0907-7127-430066C0E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69" y="0"/>
            <a:ext cx="4758140" cy="4592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ndy: A problem on leetcode">
                <a:extLst>
                  <a:ext uri="{FF2B5EF4-FFF2-40B4-BE49-F238E27FC236}">
                    <a16:creationId xmlns:a16="http://schemas.microsoft.com/office/drawing/2014/main" id="{D5806DE0-AA1F-840A-2E43-13FFBA5B7ECC}"/>
                  </a:ext>
                </a:extLst>
              </p:cNvPr>
              <p:cNvSpPr/>
              <p:nvPr/>
            </p:nvSpPr>
            <p:spPr>
              <a:xfrm>
                <a:off x="781049" y="10286018"/>
                <a:ext cx="22459949" cy="211455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Challenging open problem: Find maximum flow in O(m) or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600" dirty="0"/>
                  <a:t>) time.</a:t>
                </a:r>
                <a:endParaRPr sz="6600" dirty="0"/>
              </a:p>
            </p:txBody>
          </p:sp>
        </mc:Choice>
        <mc:Fallback xmlns="">
          <p:sp>
            <p:nvSpPr>
              <p:cNvPr id="8" name="Candy: A problem on leetcode">
                <a:extLst>
                  <a:ext uri="{FF2B5EF4-FFF2-40B4-BE49-F238E27FC236}">
                    <a16:creationId xmlns:a16="http://schemas.microsoft.com/office/drawing/2014/main" id="{D5806DE0-AA1F-840A-2E43-13FFBA5B7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0286018"/>
                <a:ext cx="22459949" cy="2114550"/>
              </a:xfrm>
              <a:prstGeom prst="roundRect">
                <a:avLst>
                  <a:gd name="adj" fmla="val 1661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27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6842A6C8-B068-10DF-4E71-392A3954992E}"/>
                  </a:ext>
                </a:extLst>
              </p:cNvPr>
              <p:cNvSpPr/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</a:t>
                </a:r>
                <a:r>
                  <a:rPr lang="en-US" sz="32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shortest edge length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6842A6C8-B068-10DF-4E71-392A39549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1">
            <a:extLst>
              <a:ext uri="{FF2B5EF4-FFF2-40B4-BE49-F238E27FC236}">
                <a16:creationId xmlns:a16="http://schemas.microsoft.com/office/drawing/2014/main" id="{E1C29FD9-C987-3D05-EB14-8C35B3A560E5}"/>
              </a:ext>
            </a:extLst>
          </p:cNvPr>
          <p:cNvSpPr/>
          <p:nvPr/>
        </p:nvSpPr>
        <p:spPr>
          <a:xfrm>
            <a:off x="11469757" y="383686"/>
            <a:ext cx="12264570" cy="754774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Fortunately, there is a simple change in this algorithm which makes the algorithm strongly polynomial.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the analysis of this algorithm is not trivial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This algorithm is due to Edmonds-Karp and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Dinits</a:t>
            </a:r>
            <a:r>
              <a:rPr lang="en-IN" sz="6000" dirty="0"/>
              <a:t> </a:t>
            </a:r>
            <a:endParaRPr lang="en-IN" sz="54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7618507-DAB9-B5C8-71CF-CA5585835F33}"/>
              </a:ext>
            </a:extLst>
          </p:cNvPr>
          <p:cNvSpPr/>
          <p:nvPr/>
        </p:nvSpPr>
        <p:spPr>
          <a:xfrm>
            <a:off x="649673" y="9083040"/>
            <a:ext cx="23084654" cy="353568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us now look at the analysis of this algorithm</a:t>
            </a:r>
          </a:p>
        </p:txBody>
      </p:sp>
    </p:spTree>
    <p:extLst>
      <p:ext uri="{BB962C8B-B14F-4D97-AF65-F5344CB8AC3E}">
        <p14:creationId xmlns:p14="http://schemas.microsoft.com/office/powerpoint/2010/main" val="1634044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3027680"/>
            <a:ext cx="22731560" cy="725424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(Dis)Appearing edges in the residual graph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3694774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f1">
                <a:extLst>
                  <a:ext uri="{FF2B5EF4-FFF2-40B4-BE49-F238E27FC236}">
                    <a16:creationId xmlns:a16="http://schemas.microsoft.com/office/drawing/2014/main" id="{F1D7D46F-7381-EDF3-1FDE-80541DDA68C3}"/>
                  </a:ext>
                </a:extLst>
              </p:cNvPr>
              <p:cNvSpPr/>
              <p:nvPr/>
            </p:nvSpPr>
            <p:spPr>
              <a:xfrm>
                <a:off x="19019520" y="10894309"/>
                <a:ext cx="237422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𝑐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!!f1">
                <a:extLst>
                  <a:ext uri="{FF2B5EF4-FFF2-40B4-BE49-F238E27FC236}">
                    <a16:creationId xmlns:a16="http://schemas.microsoft.com/office/drawing/2014/main" id="{F1D7D46F-7381-EDF3-1FDE-80541DDA6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520" y="10894309"/>
                <a:ext cx="2374220" cy="658336"/>
              </a:xfrm>
              <a:prstGeom prst="roundRect">
                <a:avLst/>
              </a:prstGeom>
              <a:blipFill>
                <a:blip r:embed="rId2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F0A9650-5FC1-A404-E1EC-80123CAEDB80}"/>
                  </a:ext>
                </a:extLst>
              </p:cNvPr>
              <p:cNvSpPr/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</a:t>
                </a:r>
                <a:r>
                  <a:rPr lang="en-US" sz="32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shortest edge length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F0A9650-5FC1-A404-E1EC-80123CAED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4">
            <a:extLst>
              <a:ext uri="{FF2B5EF4-FFF2-40B4-BE49-F238E27FC236}">
                <a16:creationId xmlns:a16="http://schemas.microsoft.com/office/drawing/2014/main" id="{4018DFAA-1613-25A9-9EEF-EC049610FBB7}"/>
              </a:ext>
            </a:extLst>
          </p:cNvPr>
          <p:cNvSpPr/>
          <p:nvPr/>
        </p:nvSpPr>
        <p:spPr>
          <a:xfrm>
            <a:off x="11469757" y="383686"/>
            <a:ext cx="12264570" cy="754774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Claim: After each iteration of the while loop, at least one edge disappears from the residual graph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Is this claim true? Which is that edge?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accent6">
                  <a:lumMod val="75000"/>
                </a:schemeClr>
              </a:solidFill>
              <a:latin typeface="Bradley Hand" pitchFamily="2" charset="77"/>
              <a:sym typeface="Helvetica Neue Medium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accent6">
                  <a:lumMod val="75000"/>
                </a:schemeClr>
              </a:solidFill>
              <a:latin typeface="Bradley Hand" pitchFamily="2" charset="77"/>
              <a:sym typeface="Helvetica Neue Medium"/>
            </a:endParaRP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3A3DB95-AF88-6DB3-3F7F-336A324938A6}"/>
              </a:ext>
            </a:extLst>
          </p:cNvPr>
          <p:cNvSpPr/>
          <p:nvPr/>
        </p:nvSpPr>
        <p:spPr>
          <a:xfrm>
            <a:off x="13196905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" name="!!p1">
            <a:extLst>
              <a:ext uri="{FF2B5EF4-FFF2-40B4-BE49-F238E27FC236}">
                <a16:creationId xmlns:a16="http://schemas.microsoft.com/office/drawing/2014/main" id="{EE58A8A7-76A5-8260-748A-BB7BDD2CED34}"/>
              </a:ext>
            </a:extLst>
          </p:cNvPr>
          <p:cNvSpPr/>
          <p:nvPr/>
        </p:nvSpPr>
        <p:spPr>
          <a:xfrm>
            <a:off x="16624377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" name="!!e1">
            <a:extLst>
              <a:ext uri="{FF2B5EF4-FFF2-40B4-BE49-F238E27FC236}">
                <a16:creationId xmlns:a16="http://schemas.microsoft.com/office/drawing/2014/main" id="{52C314B3-EE75-1F24-E465-830ED417FA7F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4271276" y="12577319"/>
            <a:ext cx="2353101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!!sink">
            <a:extLst>
              <a:ext uri="{FF2B5EF4-FFF2-40B4-BE49-F238E27FC236}">
                <a16:creationId xmlns:a16="http://schemas.microsoft.com/office/drawing/2014/main" id="{4A271696-DC08-504D-9759-2F08A575D23E}"/>
              </a:ext>
            </a:extLst>
          </p:cNvPr>
          <p:cNvSpPr/>
          <p:nvPr/>
        </p:nvSpPr>
        <p:spPr>
          <a:xfrm>
            <a:off x="22659956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8" name="!!e5">
            <a:extLst>
              <a:ext uri="{FF2B5EF4-FFF2-40B4-BE49-F238E27FC236}">
                <a16:creationId xmlns:a16="http://schemas.microsoft.com/office/drawing/2014/main" id="{FEB845D9-C8B8-3F6A-30BF-686FBA5CF13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>
            <a:off x="20605538" y="12577319"/>
            <a:ext cx="205441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p4">
            <a:extLst>
              <a:ext uri="{FF2B5EF4-FFF2-40B4-BE49-F238E27FC236}">
                <a16:creationId xmlns:a16="http://schemas.microsoft.com/office/drawing/2014/main" id="{9008A787-B72D-B1E0-5D28-BDC13C53546F}"/>
              </a:ext>
            </a:extLst>
          </p:cNvPr>
          <p:cNvSpPr/>
          <p:nvPr/>
        </p:nvSpPr>
        <p:spPr>
          <a:xfrm>
            <a:off x="19531167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EB826D1-B42A-1B3C-DBE8-FB04F122AB89}"/>
              </a:ext>
            </a:extLst>
          </p:cNvPr>
          <p:cNvSpPr/>
          <p:nvPr/>
        </p:nvSpPr>
        <p:spPr>
          <a:xfrm rot="21432124">
            <a:off x="17732367" y="11868163"/>
            <a:ext cx="1793077" cy="1421235"/>
          </a:xfrm>
          <a:prstGeom prst="arc">
            <a:avLst>
              <a:gd name="adj1" fmla="val 11456249"/>
              <a:gd name="adj2" fmla="val 21308509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D469FA2-3187-31E8-0EBF-6E63BE6FF72A}"/>
                  </a:ext>
                </a:extLst>
              </p:cNvPr>
              <p:cNvSpPr/>
              <p:nvPr/>
            </p:nvSpPr>
            <p:spPr>
              <a:xfrm>
                <a:off x="11356873" y="12072395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D469FA2-3187-31E8-0EBF-6E63BE6FF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873" y="12072395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w5">
            <a:extLst>
              <a:ext uri="{FF2B5EF4-FFF2-40B4-BE49-F238E27FC236}">
                <a16:creationId xmlns:a16="http://schemas.microsoft.com/office/drawing/2014/main" id="{69BEFA04-50D7-1E2F-B671-819529401602}"/>
              </a:ext>
            </a:extLst>
          </p:cNvPr>
          <p:cNvSpPr/>
          <p:nvPr/>
        </p:nvSpPr>
        <p:spPr>
          <a:xfrm>
            <a:off x="21120954" y="1224815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ource">
            <a:extLst>
              <a:ext uri="{FF2B5EF4-FFF2-40B4-BE49-F238E27FC236}">
                <a16:creationId xmlns:a16="http://schemas.microsoft.com/office/drawing/2014/main" id="{11497704-51BC-5B4D-E0C5-4F9549FB1A72}"/>
              </a:ext>
            </a:extLst>
          </p:cNvPr>
          <p:cNvSpPr/>
          <p:nvPr/>
        </p:nvSpPr>
        <p:spPr>
          <a:xfrm>
            <a:off x="13300853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4" name="!!p1">
            <a:extLst>
              <a:ext uri="{FF2B5EF4-FFF2-40B4-BE49-F238E27FC236}">
                <a16:creationId xmlns:a16="http://schemas.microsoft.com/office/drawing/2014/main" id="{5275DF55-9B23-3309-EE39-54203D508CF4}"/>
              </a:ext>
            </a:extLst>
          </p:cNvPr>
          <p:cNvSpPr/>
          <p:nvPr/>
        </p:nvSpPr>
        <p:spPr>
          <a:xfrm>
            <a:off x="16728325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6" name="!!sink">
            <a:extLst>
              <a:ext uri="{FF2B5EF4-FFF2-40B4-BE49-F238E27FC236}">
                <a16:creationId xmlns:a16="http://schemas.microsoft.com/office/drawing/2014/main" id="{550EBAF0-DFC2-12C1-8459-349CC2043407}"/>
              </a:ext>
            </a:extLst>
          </p:cNvPr>
          <p:cNvSpPr/>
          <p:nvPr/>
        </p:nvSpPr>
        <p:spPr>
          <a:xfrm>
            <a:off x="22763904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7" name="!!e5">
            <a:extLst>
              <a:ext uri="{FF2B5EF4-FFF2-40B4-BE49-F238E27FC236}">
                <a16:creationId xmlns:a16="http://schemas.microsoft.com/office/drawing/2014/main" id="{B8358181-B025-B209-91E4-27D8A6E9E875}"/>
              </a:ext>
            </a:extLst>
          </p:cNvPr>
          <p:cNvCxnSpPr>
            <a:cxnSpLocks/>
            <a:stCxn id="18" idx="6"/>
            <a:endCxn id="16" idx="2"/>
          </p:cNvCxnSpPr>
          <p:nvPr/>
        </p:nvCxnSpPr>
        <p:spPr>
          <a:xfrm>
            <a:off x="20709486" y="10435113"/>
            <a:ext cx="205441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!!p4">
            <a:extLst>
              <a:ext uri="{FF2B5EF4-FFF2-40B4-BE49-F238E27FC236}">
                <a16:creationId xmlns:a16="http://schemas.microsoft.com/office/drawing/2014/main" id="{003C279E-1440-10D0-A91F-521B4D2BC3C9}"/>
              </a:ext>
            </a:extLst>
          </p:cNvPr>
          <p:cNvSpPr/>
          <p:nvPr/>
        </p:nvSpPr>
        <p:spPr>
          <a:xfrm>
            <a:off x="19635115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C119757-47A4-2393-DAC4-339866BCDF2C}"/>
                  </a:ext>
                </a:extLst>
              </p:cNvPr>
              <p:cNvSpPr/>
              <p:nvPr/>
            </p:nvSpPr>
            <p:spPr>
              <a:xfrm>
                <a:off x="11460821" y="9930189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C119757-47A4-2393-DAC4-339866BCD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821" y="9930189"/>
                <a:ext cx="1462358" cy="930751"/>
              </a:xfrm>
              <a:prstGeom prst="roundRect">
                <a:avLst/>
              </a:prstGeom>
              <a:blipFill>
                <a:blip r:embed="rId5"/>
                <a:stretch>
                  <a:fillRect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w4">
            <a:extLst>
              <a:ext uri="{FF2B5EF4-FFF2-40B4-BE49-F238E27FC236}">
                <a16:creationId xmlns:a16="http://schemas.microsoft.com/office/drawing/2014/main" id="{3648613C-7615-9225-1DB3-D72A95BF03AB}"/>
              </a:ext>
            </a:extLst>
          </p:cNvPr>
          <p:cNvSpPr/>
          <p:nvPr/>
        </p:nvSpPr>
        <p:spPr>
          <a:xfrm>
            <a:off x="21272063" y="10894309"/>
            <a:ext cx="1491841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C(dt)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Candy: A problem on leetcode">
            <a:extLst>
              <a:ext uri="{FF2B5EF4-FFF2-40B4-BE49-F238E27FC236}">
                <a16:creationId xmlns:a16="http://schemas.microsoft.com/office/drawing/2014/main" id="{F16690C2-50A3-5717-D29B-46CD514DD883}"/>
              </a:ext>
            </a:extLst>
          </p:cNvPr>
          <p:cNvSpPr/>
          <p:nvPr/>
        </p:nvSpPr>
        <p:spPr>
          <a:xfrm>
            <a:off x="649673" y="9882762"/>
            <a:ext cx="968517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flow on dt?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146419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" grpId="0" animBg="1"/>
          <p:bldP spid="5" grpId="0" animBg="1"/>
          <p:bldP spid="7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6" grpId="0" animBg="1"/>
          <p:bldP spid="18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" grpId="0" animBg="1"/>
          <p:bldP spid="5" grpId="0" animBg="1"/>
          <p:bldP spid="7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6" grpId="0" animBg="1"/>
          <p:bldP spid="18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f1">
                <a:extLst>
                  <a:ext uri="{FF2B5EF4-FFF2-40B4-BE49-F238E27FC236}">
                    <a16:creationId xmlns:a16="http://schemas.microsoft.com/office/drawing/2014/main" id="{F1D7D46F-7381-EDF3-1FDE-80541DDA68C3}"/>
                  </a:ext>
                </a:extLst>
              </p:cNvPr>
              <p:cNvSpPr/>
              <p:nvPr/>
            </p:nvSpPr>
            <p:spPr>
              <a:xfrm>
                <a:off x="19019520" y="10894309"/>
                <a:ext cx="237422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𝑐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!!f1">
                <a:extLst>
                  <a:ext uri="{FF2B5EF4-FFF2-40B4-BE49-F238E27FC236}">
                    <a16:creationId xmlns:a16="http://schemas.microsoft.com/office/drawing/2014/main" id="{F1D7D46F-7381-EDF3-1FDE-80541DDA6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520" y="10894309"/>
                <a:ext cx="2374220" cy="658336"/>
              </a:xfrm>
              <a:prstGeom prst="roundRect">
                <a:avLst/>
              </a:prstGeom>
              <a:blipFill>
                <a:blip r:embed="rId2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F0A9650-5FC1-A404-E1EC-80123CAEDB80}"/>
                  </a:ext>
                </a:extLst>
              </p:cNvPr>
              <p:cNvSpPr/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</a:t>
                </a:r>
                <a:r>
                  <a:rPr lang="en-US" sz="32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shortest edge length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F0A9650-5FC1-A404-E1EC-80123CAED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4">
            <a:extLst>
              <a:ext uri="{FF2B5EF4-FFF2-40B4-BE49-F238E27FC236}">
                <a16:creationId xmlns:a16="http://schemas.microsoft.com/office/drawing/2014/main" id="{4018DFAA-1613-25A9-9EEF-EC049610FBB7}"/>
              </a:ext>
            </a:extLst>
          </p:cNvPr>
          <p:cNvSpPr/>
          <p:nvPr/>
        </p:nvSpPr>
        <p:spPr>
          <a:xfrm>
            <a:off x="11469757" y="383686"/>
            <a:ext cx="12264570" cy="754774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Claim: After each iteration of the while loop, at least one edge disappears from the residual graph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Is this claim true? Which is that edge?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accent6">
                  <a:lumMod val="75000"/>
                </a:schemeClr>
              </a:solidFill>
              <a:latin typeface="Bradley Hand" pitchFamily="2" charset="77"/>
              <a:sym typeface="Helvetica Neue Medium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accent6">
                  <a:lumMod val="75000"/>
                </a:schemeClr>
              </a:solidFill>
              <a:latin typeface="Bradley Hand" pitchFamily="2" charset="77"/>
              <a:sym typeface="Helvetica Neue Medium"/>
            </a:endParaRP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3A3DB95-AF88-6DB3-3F7F-336A324938A6}"/>
              </a:ext>
            </a:extLst>
          </p:cNvPr>
          <p:cNvSpPr/>
          <p:nvPr/>
        </p:nvSpPr>
        <p:spPr>
          <a:xfrm>
            <a:off x="13196905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" name="!!p1">
            <a:extLst>
              <a:ext uri="{FF2B5EF4-FFF2-40B4-BE49-F238E27FC236}">
                <a16:creationId xmlns:a16="http://schemas.microsoft.com/office/drawing/2014/main" id="{EE58A8A7-76A5-8260-748A-BB7BDD2CED34}"/>
              </a:ext>
            </a:extLst>
          </p:cNvPr>
          <p:cNvSpPr/>
          <p:nvPr/>
        </p:nvSpPr>
        <p:spPr>
          <a:xfrm>
            <a:off x="16624377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" name="!!e1">
            <a:extLst>
              <a:ext uri="{FF2B5EF4-FFF2-40B4-BE49-F238E27FC236}">
                <a16:creationId xmlns:a16="http://schemas.microsoft.com/office/drawing/2014/main" id="{52C314B3-EE75-1F24-E465-830ED417FA7F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4271276" y="12577319"/>
            <a:ext cx="2353101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!!sink">
            <a:extLst>
              <a:ext uri="{FF2B5EF4-FFF2-40B4-BE49-F238E27FC236}">
                <a16:creationId xmlns:a16="http://schemas.microsoft.com/office/drawing/2014/main" id="{4A271696-DC08-504D-9759-2F08A575D23E}"/>
              </a:ext>
            </a:extLst>
          </p:cNvPr>
          <p:cNvSpPr/>
          <p:nvPr/>
        </p:nvSpPr>
        <p:spPr>
          <a:xfrm>
            <a:off x="22659956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8" name="!!e5">
            <a:extLst>
              <a:ext uri="{FF2B5EF4-FFF2-40B4-BE49-F238E27FC236}">
                <a16:creationId xmlns:a16="http://schemas.microsoft.com/office/drawing/2014/main" id="{FEB845D9-C8B8-3F6A-30BF-686FBA5CF13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>
            <a:off x="20605538" y="12577319"/>
            <a:ext cx="205441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p4">
            <a:extLst>
              <a:ext uri="{FF2B5EF4-FFF2-40B4-BE49-F238E27FC236}">
                <a16:creationId xmlns:a16="http://schemas.microsoft.com/office/drawing/2014/main" id="{9008A787-B72D-B1E0-5D28-BDC13C53546F}"/>
              </a:ext>
            </a:extLst>
          </p:cNvPr>
          <p:cNvSpPr/>
          <p:nvPr/>
        </p:nvSpPr>
        <p:spPr>
          <a:xfrm>
            <a:off x="19531167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EB826D1-B42A-1B3C-DBE8-FB04F122AB89}"/>
              </a:ext>
            </a:extLst>
          </p:cNvPr>
          <p:cNvSpPr/>
          <p:nvPr/>
        </p:nvSpPr>
        <p:spPr>
          <a:xfrm rot="21432124">
            <a:off x="17732367" y="11868163"/>
            <a:ext cx="1793077" cy="1421235"/>
          </a:xfrm>
          <a:prstGeom prst="arc">
            <a:avLst>
              <a:gd name="adj1" fmla="val 11456249"/>
              <a:gd name="adj2" fmla="val 21308509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D469FA2-3187-31E8-0EBF-6E63BE6FF72A}"/>
                  </a:ext>
                </a:extLst>
              </p:cNvPr>
              <p:cNvSpPr/>
              <p:nvPr/>
            </p:nvSpPr>
            <p:spPr>
              <a:xfrm>
                <a:off x="11356873" y="12072395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D469FA2-3187-31E8-0EBF-6E63BE6FF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873" y="12072395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w5">
            <a:extLst>
              <a:ext uri="{FF2B5EF4-FFF2-40B4-BE49-F238E27FC236}">
                <a16:creationId xmlns:a16="http://schemas.microsoft.com/office/drawing/2014/main" id="{69BEFA04-50D7-1E2F-B671-819529401602}"/>
              </a:ext>
            </a:extLst>
          </p:cNvPr>
          <p:cNvSpPr/>
          <p:nvPr/>
        </p:nvSpPr>
        <p:spPr>
          <a:xfrm>
            <a:off x="21120954" y="1224815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ource">
            <a:extLst>
              <a:ext uri="{FF2B5EF4-FFF2-40B4-BE49-F238E27FC236}">
                <a16:creationId xmlns:a16="http://schemas.microsoft.com/office/drawing/2014/main" id="{11497704-51BC-5B4D-E0C5-4F9549FB1A72}"/>
              </a:ext>
            </a:extLst>
          </p:cNvPr>
          <p:cNvSpPr/>
          <p:nvPr/>
        </p:nvSpPr>
        <p:spPr>
          <a:xfrm>
            <a:off x="13300853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4" name="!!p1">
            <a:extLst>
              <a:ext uri="{FF2B5EF4-FFF2-40B4-BE49-F238E27FC236}">
                <a16:creationId xmlns:a16="http://schemas.microsoft.com/office/drawing/2014/main" id="{5275DF55-9B23-3309-EE39-54203D508CF4}"/>
              </a:ext>
            </a:extLst>
          </p:cNvPr>
          <p:cNvSpPr/>
          <p:nvPr/>
        </p:nvSpPr>
        <p:spPr>
          <a:xfrm>
            <a:off x="16728325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6" name="!!sink">
            <a:extLst>
              <a:ext uri="{FF2B5EF4-FFF2-40B4-BE49-F238E27FC236}">
                <a16:creationId xmlns:a16="http://schemas.microsoft.com/office/drawing/2014/main" id="{550EBAF0-DFC2-12C1-8459-349CC2043407}"/>
              </a:ext>
            </a:extLst>
          </p:cNvPr>
          <p:cNvSpPr/>
          <p:nvPr/>
        </p:nvSpPr>
        <p:spPr>
          <a:xfrm>
            <a:off x="22763904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7" name="!!e5">
            <a:extLst>
              <a:ext uri="{FF2B5EF4-FFF2-40B4-BE49-F238E27FC236}">
                <a16:creationId xmlns:a16="http://schemas.microsoft.com/office/drawing/2014/main" id="{B8358181-B025-B209-91E4-27D8A6E9E875}"/>
              </a:ext>
            </a:extLst>
          </p:cNvPr>
          <p:cNvCxnSpPr>
            <a:cxnSpLocks/>
            <a:stCxn id="18" idx="6"/>
            <a:endCxn id="16" idx="2"/>
          </p:cNvCxnSpPr>
          <p:nvPr/>
        </p:nvCxnSpPr>
        <p:spPr>
          <a:xfrm>
            <a:off x="20709486" y="10435113"/>
            <a:ext cx="205441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!!p4">
            <a:extLst>
              <a:ext uri="{FF2B5EF4-FFF2-40B4-BE49-F238E27FC236}">
                <a16:creationId xmlns:a16="http://schemas.microsoft.com/office/drawing/2014/main" id="{003C279E-1440-10D0-A91F-521B4D2BC3C9}"/>
              </a:ext>
            </a:extLst>
          </p:cNvPr>
          <p:cNvSpPr/>
          <p:nvPr/>
        </p:nvSpPr>
        <p:spPr>
          <a:xfrm>
            <a:off x="19635115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C119757-47A4-2393-DAC4-339866BCDF2C}"/>
                  </a:ext>
                </a:extLst>
              </p:cNvPr>
              <p:cNvSpPr/>
              <p:nvPr/>
            </p:nvSpPr>
            <p:spPr>
              <a:xfrm>
                <a:off x="11460821" y="9930189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C119757-47A4-2393-DAC4-339866BCD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821" y="9930189"/>
                <a:ext cx="1462358" cy="930751"/>
              </a:xfrm>
              <a:prstGeom prst="roundRect">
                <a:avLst/>
              </a:prstGeom>
              <a:blipFill>
                <a:blip r:embed="rId5"/>
                <a:stretch>
                  <a:fillRect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w4">
            <a:extLst>
              <a:ext uri="{FF2B5EF4-FFF2-40B4-BE49-F238E27FC236}">
                <a16:creationId xmlns:a16="http://schemas.microsoft.com/office/drawing/2014/main" id="{3648613C-7615-9225-1DB3-D72A95BF03AB}"/>
              </a:ext>
            </a:extLst>
          </p:cNvPr>
          <p:cNvSpPr/>
          <p:nvPr/>
        </p:nvSpPr>
        <p:spPr>
          <a:xfrm>
            <a:off x="21272063" y="10894309"/>
            <a:ext cx="1491841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C(dt)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Candy: A problem on leetcode">
            <a:extLst>
              <a:ext uri="{FF2B5EF4-FFF2-40B4-BE49-F238E27FC236}">
                <a16:creationId xmlns:a16="http://schemas.microsoft.com/office/drawing/2014/main" id="{F16690C2-50A3-5717-D29B-46CD514DD883}"/>
              </a:ext>
            </a:extLst>
          </p:cNvPr>
          <p:cNvSpPr/>
          <p:nvPr/>
        </p:nvSpPr>
        <p:spPr>
          <a:xfrm>
            <a:off x="649673" y="9882762"/>
            <a:ext cx="968517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What happens to the flow on dt after this iteration?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84862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f1">
                <a:extLst>
                  <a:ext uri="{FF2B5EF4-FFF2-40B4-BE49-F238E27FC236}">
                    <a16:creationId xmlns:a16="http://schemas.microsoft.com/office/drawing/2014/main" id="{F1D7D46F-7381-EDF3-1FDE-80541DDA68C3}"/>
                  </a:ext>
                </a:extLst>
              </p:cNvPr>
              <p:cNvSpPr/>
              <p:nvPr/>
            </p:nvSpPr>
            <p:spPr>
              <a:xfrm>
                <a:off x="19019520" y="10894309"/>
                <a:ext cx="237422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𝑐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!!f1">
                <a:extLst>
                  <a:ext uri="{FF2B5EF4-FFF2-40B4-BE49-F238E27FC236}">
                    <a16:creationId xmlns:a16="http://schemas.microsoft.com/office/drawing/2014/main" id="{F1D7D46F-7381-EDF3-1FDE-80541DDA6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520" y="10894309"/>
                <a:ext cx="2374220" cy="658336"/>
              </a:xfrm>
              <a:prstGeom prst="roundRect">
                <a:avLst/>
              </a:prstGeom>
              <a:blipFill>
                <a:blip r:embed="rId2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F0A9650-5FC1-A404-E1EC-80123CAEDB80}"/>
                  </a:ext>
                </a:extLst>
              </p:cNvPr>
              <p:cNvSpPr/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</a:t>
                </a:r>
                <a:r>
                  <a:rPr lang="en-US" sz="32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shortest edge length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F0A9650-5FC1-A404-E1EC-80123CAED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4">
            <a:extLst>
              <a:ext uri="{FF2B5EF4-FFF2-40B4-BE49-F238E27FC236}">
                <a16:creationId xmlns:a16="http://schemas.microsoft.com/office/drawing/2014/main" id="{4018DFAA-1613-25A9-9EEF-EC049610FBB7}"/>
              </a:ext>
            </a:extLst>
          </p:cNvPr>
          <p:cNvSpPr/>
          <p:nvPr/>
        </p:nvSpPr>
        <p:spPr>
          <a:xfrm>
            <a:off x="11469757" y="383686"/>
            <a:ext cx="12264570" cy="754774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Claim: After each iteration of the while loop, at least one edge disappears from the residual graph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Is this claim true? Which is that edge?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In the next iteration, dt will disappear from the residual graph</a:t>
            </a: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3" name="!!source">
            <a:extLst>
              <a:ext uri="{FF2B5EF4-FFF2-40B4-BE49-F238E27FC236}">
                <a16:creationId xmlns:a16="http://schemas.microsoft.com/office/drawing/2014/main" id="{11497704-51BC-5B4D-E0C5-4F9549FB1A72}"/>
              </a:ext>
            </a:extLst>
          </p:cNvPr>
          <p:cNvSpPr/>
          <p:nvPr/>
        </p:nvSpPr>
        <p:spPr>
          <a:xfrm>
            <a:off x="13300853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4" name="!!p1">
            <a:extLst>
              <a:ext uri="{FF2B5EF4-FFF2-40B4-BE49-F238E27FC236}">
                <a16:creationId xmlns:a16="http://schemas.microsoft.com/office/drawing/2014/main" id="{5275DF55-9B23-3309-EE39-54203D508CF4}"/>
              </a:ext>
            </a:extLst>
          </p:cNvPr>
          <p:cNvSpPr/>
          <p:nvPr/>
        </p:nvSpPr>
        <p:spPr>
          <a:xfrm>
            <a:off x="16728325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6" name="!!sink">
            <a:extLst>
              <a:ext uri="{FF2B5EF4-FFF2-40B4-BE49-F238E27FC236}">
                <a16:creationId xmlns:a16="http://schemas.microsoft.com/office/drawing/2014/main" id="{550EBAF0-DFC2-12C1-8459-349CC2043407}"/>
              </a:ext>
            </a:extLst>
          </p:cNvPr>
          <p:cNvSpPr/>
          <p:nvPr/>
        </p:nvSpPr>
        <p:spPr>
          <a:xfrm>
            <a:off x="22763904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7" name="!!e5">
            <a:extLst>
              <a:ext uri="{FF2B5EF4-FFF2-40B4-BE49-F238E27FC236}">
                <a16:creationId xmlns:a16="http://schemas.microsoft.com/office/drawing/2014/main" id="{B8358181-B025-B209-91E4-27D8A6E9E875}"/>
              </a:ext>
            </a:extLst>
          </p:cNvPr>
          <p:cNvCxnSpPr>
            <a:cxnSpLocks/>
            <a:stCxn id="18" idx="6"/>
            <a:endCxn id="16" idx="2"/>
          </p:cNvCxnSpPr>
          <p:nvPr/>
        </p:nvCxnSpPr>
        <p:spPr>
          <a:xfrm>
            <a:off x="20709486" y="10435113"/>
            <a:ext cx="205441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!!p4">
            <a:extLst>
              <a:ext uri="{FF2B5EF4-FFF2-40B4-BE49-F238E27FC236}">
                <a16:creationId xmlns:a16="http://schemas.microsoft.com/office/drawing/2014/main" id="{003C279E-1440-10D0-A91F-521B4D2BC3C9}"/>
              </a:ext>
            </a:extLst>
          </p:cNvPr>
          <p:cNvSpPr/>
          <p:nvPr/>
        </p:nvSpPr>
        <p:spPr>
          <a:xfrm>
            <a:off x="19635115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C119757-47A4-2393-DAC4-339866BCDF2C}"/>
                  </a:ext>
                </a:extLst>
              </p:cNvPr>
              <p:cNvSpPr/>
              <p:nvPr/>
            </p:nvSpPr>
            <p:spPr>
              <a:xfrm>
                <a:off x="11460821" y="9930189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C119757-47A4-2393-DAC4-339866BCD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821" y="9930189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w4">
            <a:extLst>
              <a:ext uri="{FF2B5EF4-FFF2-40B4-BE49-F238E27FC236}">
                <a16:creationId xmlns:a16="http://schemas.microsoft.com/office/drawing/2014/main" id="{3648613C-7615-9225-1DB3-D72A95BF03AB}"/>
              </a:ext>
            </a:extLst>
          </p:cNvPr>
          <p:cNvSpPr/>
          <p:nvPr/>
        </p:nvSpPr>
        <p:spPr>
          <a:xfrm>
            <a:off x="21272063" y="10894309"/>
            <a:ext cx="1491841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C(dt)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8008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f1">
                <a:extLst>
                  <a:ext uri="{FF2B5EF4-FFF2-40B4-BE49-F238E27FC236}">
                    <a16:creationId xmlns:a16="http://schemas.microsoft.com/office/drawing/2014/main" id="{F1D7D46F-7381-EDF3-1FDE-80541DDA68C3}"/>
                  </a:ext>
                </a:extLst>
              </p:cNvPr>
              <p:cNvSpPr/>
              <p:nvPr/>
            </p:nvSpPr>
            <p:spPr>
              <a:xfrm>
                <a:off x="17607073" y="11043336"/>
                <a:ext cx="129984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!!f1">
                <a:extLst>
                  <a:ext uri="{FF2B5EF4-FFF2-40B4-BE49-F238E27FC236}">
                    <a16:creationId xmlns:a16="http://schemas.microsoft.com/office/drawing/2014/main" id="{F1D7D46F-7381-EDF3-1FDE-80541DDA6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073" y="11043336"/>
                <a:ext cx="1299849" cy="658336"/>
              </a:xfrm>
              <a:prstGeom prst="roundRect">
                <a:avLst/>
              </a:prstGeom>
              <a:blipFill>
                <a:blip r:embed="rId2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F0A9650-5FC1-A404-E1EC-80123CAEDB80}"/>
                  </a:ext>
                </a:extLst>
              </p:cNvPr>
              <p:cNvSpPr/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</a:t>
                </a:r>
                <a:r>
                  <a:rPr lang="en-US" sz="32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shortest edge length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F0A9650-5FC1-A404-E1EC-80123CAED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3" y="501687"/>
                <a:ext cx="9685174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4">
            <a:extLst>
              <a:ext uri="{FF2B5EF4-FFF2-40B4-BE49-F238E27FC236}">
                <a16:creationId xmlns:a16="http://schemas.microsoft.com/office/drawing/2014/main" id="{4018DFAA-1613-25A9-9EEF-EC049610FBB7}"/>
              </a:ext>
            </a:extLst>
          </p:cNvPr>
          <p:cNvSpPr/>
          <p:nvPr/>
        </p:nvSpPr>
        <p:spPr>
          <a:xfrm>
            <a:off x="11469757" y="383686"/>
            <a:ext cx="12264570" cy="754774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Claim: After each iteration of the while loop, at least one edge disappears from the residual graph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Is this claim true? Which is that edge?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accent6">
                  <a:lumMod val="75000"/>
                </a:schemeClr>
              </a:solidFill>
              <a:latin typeface="Bradley Hand" pitchFamily="2" charset="77"/>
              <a:sym typeface="Helvetica Neue Medium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accent6">
                  <a:lumMod val="75000"/>
                </a:schemeClr>
              </a:solidFill>
              <a:latin typeface="Bradley Hand" pitchFamily="2" charset="77"/>
              <a:sym typeface="Helvetica Neue Medium"/>
            </a:endParaRP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3A3DB95-AF88-6DB3-3F7F-336A324938A6}"/>
              </a:ext>
            </a:extLst>
          </p:cNvPr>
          <p:cNvSpPr/>
          <p:nvPr/>
        </p:nvSpPr>
        <p:spPr>
          <a:xfrm>
            <a:off x="13196905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" name="!!p1">
            <a:extLst>
              <a:ext uri="{FF2B5EF4-FFF2-40B4-BE49-F238E27FC236}">
                <a16:creationId xmlns:a16="http://schemas.microsoft.com/office/drawing/2014/main" id="{EE58A8A7-76A5-8260-748A-BB7BDD2CED34}"/>
              </a:ext>
            </a:extLst>
          </p:cNvPr>
          <p:cNvSpPr/>
          <p:nvPr/>
        </p:nvSpPr>
        <p:spPr>
          <a:xfrm>
            <a:off x="16624377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" name="!!e1">
            <a:extLst>
              <a:ext uri="{FF2B5EF4-FFF2-40B4-BE49-F238E27FC236}">
                <a16:creationId xmlns:a16="http://schemas.microsoft.com/office/drawing/2014/main" id="{52C314B3-EE75-1F24-E465-830ED417FA7F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4271276" y="12577319"/>
            <a:ext cx="2353101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!!sink">
            <a:extLst>
              <a:ext uri="{FF2B5EF4-FFF2-40B4-BE49-F238E27FC236}">
                <a16:creationId xmlns:a16="http://schemas.microsoft.com/office/drawing/2014/main" id="{4A271696-DC08-504D-9759-2F08A575D23E}"/>
              </a:ext>
            </a:extLst>
          </p:cNvPr>
          <p:cNvSpPr/>
          <p:nvPr/>
        </p:nvSpPr>
        <p:spPr>
          <a:xfrm>
            <a:off x="22659956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8" name="!!e5">
            <a:extLst>
              <a:ext uri="{FF2B5EF4-FFF2-40B4-BE49-F238E27FC236}">
                <a16:creationId xmlns:a16="http://schemas.microsoft.com/office/drawing/2014/main" id="{FEB845D9-C8B8-3F6A-30BF-686FBA5CF13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>
            <a:off x="20605538" y="12577319"/>
            <a:ext cx="205441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p4">
            <a:extLst>
              <a:ext uri="{FF2B5EF4-FFF2-40B4-BE49-F238E27FC236}">
                <a16:creationId xmlns:a16="http://schemas.microsoft.com/office/drawing/2014/main" id="{9008A787-B72D-B1E0-5D28-BDC13C53546F}"/>
              </a:ext>
            </a:extLst>
          </p:cNvPr>
          <p:cNvSpPr/>
          <p:nvPr/>
        </p:nvSpPr>
        <p:spPr>
          <a:xfrm>
            <a:off x="19531167" y="1207239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EB826D1-B42A-1B3C-DBE8-FB04F122AB89}"/>
              </a:ext>
            </a:extLst>
          </p:cNvPr>
          <p:cNvSpPr/>
          <p:nvPr/>
        </p:nvSpPr>
        <p:spPr>
          <a:xfrm rot="21432124">
            <a:off x="17732367" y="11868163"/>
            <a:ext cx="1793077" cy="1421235"/>
          </a:xfrm>
          <a:prstGeom prst="arc">
            <a:avLst>
              <a:gd name="adj1" fmla="val 11456249"/>
              <a:gd name="adj2" fmla="val 21308509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D469FA2-3187-31E8-0EBF-6E63BE6FF72A}"/>
                  </a:ext>
                </a:extLst>
              </p:cNvPr>
              <p:cNvSpPr/>
              <p:nvPr/>
            </p:nvSpPr>
            <p:spPr>
              <a:xfrm>
                <a:off x="11356873" y="12072395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D469FA2-3187-31E8-0EBF-6E63BE6FF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873" y="12072395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w5">
            <a:extLst>
              <a:ext uri="{FF2B5EF4-FFF2-40B4-BE49-F238E27FC236}">
                <a16:creationId xmlns:a16="http://schemas.microsoft.com/office/drawing/2014/main" id="{69BEFA04-50D7-1E2F-B671-819529401602}"/>
              </a:ext>
            </a:extLst>
          </p:cNvPr>
          <p:cNvSpPr/>
          <p:nvPr/>
        </p:nvSpPr>
        <p:spPr>
          <a:xfrm>
            <a:off x="18254274" y="1228046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ource">
            <a:extLst>
              <a:ext uri="{FF2B5EF4-FFF2-40B4-BE49-F238E27FC236}">
                <a16:creationId xmlns:a16="http://schemas.microsoft.com/office/drawing/2014/main" id="{11497704-51BC-5B4D-E0C5-4F9549FB1A72}"/>
              </a:ext>
            </a:extLst>
          </p:cNvPr>
          <p:cNvSpPr/>
          <p:nvPr/>
        </p:nvSpPr>
        <p:spPr>
          <a:xfrm>
            <a:off x="13300853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4" name="!!p1">
            <a:extLst>
              <a:ext uri="{FF2B5EF4-FFF2-40B4-BE49-F238E27FC236}">
                <a16:creationId xmlns:a16="http://schemas.microsoft.com/office/drawing/2014/main" id="{5275DF55-9B23-3309-EE39-54203D508CF4}"/>
              </a:ext>
            </a:extLst>
          </p:cNvPr>
          <p:cNvSpPr/>
          <p:nvPr/>
        </p:nvSpPr>
        <p:spPr>
          <a:xfrm>
            <a:off x="16728325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6" name="!!sink">
            <a:extLst>
              <a:ext uri="{FF2B5EF4-FFF2-40B4-BE49-F238E27FC236}">
                <a16:creationId xmlns:a16="http://schemas.microsoft.com/office/drawing/2014/main" id="{550EBAF0-DFC2-12C1-8459-349CC2043407}"/>
              </a:ext>
            </a:extLst>
          </p:cNvPr>
          <p:cNvSpPr/>
          <p:nvPr/>
        </p:nvSpPr>
        <p:spPr>
          <a:xfrm>
            <a:off x="22763904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7" name="!!e5">
            <a:extLst>
              <a:ext uri="{FF2B5EF4-FFF2-40B4-BE49-F238E27FC236}">
                <a16:creationId xmlns:a16="http://schemas.microsoft.com/office/drawing/2014/main" id="{B8358181-B025-B209-91E4-27D8A6E9E875}"/>
              </a:ext>
            </a:extLst>
          </p:cNvPr>
          <p:cNvCxnSpPr>
            <a:cxnSpLocks/>
            <a:stCxn id="18" idx="2"/>
            <a:endCxn id="14" idx="6"/>
          </p:cNvCxnSpPr>
          <p:nvPr/>
        </p:nvCxnSpPr>
        <p:spPr>
          <a:xfrm flipH="1">
            <a:off x="17802696" y="10435113"/>
            <a:ext cx="1832419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!!p4">
            <a:extLst>
              <a:ext uri="{FF2B5EF4-FFF2-40B4-BE49-F238E27FC236}">
                <a16:creationId xmlns:a16="http://schemas.microsoft.com/office/drawing/2014/main" id="{003C279E-1440-10D0-A91F-521B4D2BC3C9}"/>
              </a:ext>
            </a:extLst>
          </p:cNvPr>
          <p:cNvSpPr/>
          <p:nvPr/>
        </p:nvSpPr>
        <p:spPr>
          <a:xfrm>
            <a:off x="19635115" y="993018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C119757-47A4-2393-DAC4-339866BCDF2C}"/>
                  </a:ext>
                </a:extLst>
              </p:cNvPr>
              <p:cNvSpPr/>
              <p:nvPr/>
            </p:nvSpPr>
            <p:spPr>
              <a:xfrm>
                <a:off x="11460821" y="9930189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𝐺</m:t>
                      </m:r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C119757-47A4-2393-DAC4-339866BCD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821" y="9930189"/>
                <a:ext cx="1462358" cy="930751"/>
              </a:xfrm>
              <a:prstGeom prst="roundRect">
                <a:avLst/>
              </a:prstGeom>
              <a:blipFill>
                <a:blip r:embed="rId5"/>
                <a:stretch>
                  <a:fillRect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w4">
            <a:extLst>
              <a:ext uri="{FF2B5EF4-FFF2-40B4-BE49-F238E27FC236}">
                <a16:creationId xmlns:a16="http://schemas.microsoft.com/office/drawing/2014/main" id="{3648613C-7615-9225-1DB3-D72A95BF03AB}"/>
              </a:ext>
            </a:extLst>
          </p:cNvPr>
          <p:cNvSpPr/>
          <p:nvPr/>
        </p:nvSpPr>
        <p:spPr>
          <a:xfrm>
            <a:off x="18785246" y="11043336"/>
            <a:ext cx="1491841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C(da)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Candy: A problem on leetcode">
            <a:extLst>
              <a:ext uri="{FF2B5EF4-FFF2-40B4-BE49-F238E27FC236}">
                <a16:creationId xmlns:a16="http://schemas.microsoft.com/office/drawing/2014/main" id="{F16690C2-50A3-5717-D29B-46CD514DD883}"/>
              </a:ext>
            </a:extLst>
          </p:cNvPr>
          <p:cNvSpPr/>
          <p:nvPr/>
        </p:nvSpPr>
        <p:spPr>
          <a:xfrm>
            <a:off x="649673" y="9882762"/>
            <a:ext cx="968517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flow on da?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671861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3" grpId="0" animBg="1"/>
          <p:bldP spid="14" grpId="0" animBg="1"/>
          <p:bldP spid="16" grpId="0" animBg="1"/>
          <p:bldP spid="18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3" grpId="0" animBg="1"/>
          <p:bldP spid="14" grpId="0" animBg="1"/>
          <p:bldP spid="16" grpId="0" animBg="1"/>
          <p:bldP spid="18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</TotalTime>
  <Words>3934</Words>
  <Application>Microsoft Macintosh PowerPoint</Application>
  <PresentationFormat>Custom</PresentationFormat>
  <Paragraphs>642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675</cp:revision>
  <dcterms:modified xsi:type="dcterms:W3CDTF">2024-10-29T08:52:10Z</dcterms:modified>
</cp:coreProperties>
</file>