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330" r:id="rId3"/>
    <p:sldId id="331" r:id="rId4"/>
    <p:sldId id="332" r:id="rId5"/>
    <p:sldId id="334" r:id="rId6"/>
    <p:sldId id="335" r:id="rId7"/>
    <p:sldId id="337" r:id="rId8"/>
    <p:sldId id="338" r:id="rId9"/>
    <p:sldId id="339" r:id="rId10"/>
    <p:sldId id="340" r:id="rId11"/>
    <p:sldId id="363" r:id="rId12"/>
    <p:sldId id="364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65" r:id="rId21"/>
    <p:sldId id="366" r:id="rId22"/>
    <p:sldId id="367" r:id="rId23"/>
    <p:sldId id="348" r:id="rId24"/>
    <p:sldId id="349" r:id="rId25"/>
    <p:sldId id="355" r:id="rId26"/>
    <p:sldId id="318" r:id="rId27"/>
    <p:sldId id="356" r:id="rId28"/>
    <p:sldId id="357" r:id="rId29"/>
    <p:sldId id="369" r:id="rId30"/>
    <p:sldId id="359" r:id="rId31"/>
    <p:sldId id="360" r:id="rId32"/>
    <p:sldId id="361" r:id="rId33"/>
    <p:sldId id="36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87687"/>
  </p:normalViewPr>
  <p:slideViewPr>
    <p:cSldViewPr snapToGrid="0">
      <p:cViewPr varScale="1">
        <p:scale>
          <a:sx n="55" d="100"/>
          <a:sy n="55" d="100"/>
        </p:scale>
        <p:origin x="1800" y="240"/>
      </p:cViewPr>
      <p:guideLst/>
    </p:cSldViewPr>
  </p:slid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67.png"/><Relationship Id="rId3" Type="http://schemas.openxmlformats.org/officeDocument/2006/relationships/image" Target="../media/image29.png"/><Relationship Id="rId21" Type="http://schemas.openxmlformats.org/officeDocument/2006/relationships/image" Target="../media/image89.png"/><Relationship Id="rId7" Type="http://schemas.openxmlformats.org/officeDocument/2006/relationships/image" Target="../media/image2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2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5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67.png"/><Relationship Id="rId3" Type="http://schemas.openxmlformats.org/officeDocument/2006/relationships/image" Target="../media/image29.png"/><Relationship Id="rId21" Type="http://schemas.openxmlformats.org/officeDocument/2006/relationships/image" Target="../media/image89.png"/><Relationship Id="rId7" Type="http://schemas.openxmlformats.org/officeDocument/2006/relationships/image" Target="../media/image2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2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5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67.png"/><Relationship Id="rId3" Type="http://schemas.openxmlformats.org/officeDocument/2006/relationships/image" Target="../media/image29.png"/><Relationship Id="rId21" Type="http://schemas.openxmlformats.org/officeDocument/2006/relationships/image" Target="../media/image89.png"/><Relationship Id="rId7" Type="http://schemas.openxmlformats.org/officeDocument/2006/relationships/image" Target="../media/image2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2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5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8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9" Type="http://schemas.openxmlformats.org/officeDocument/2006/relationships/image" Target="../media/image136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50" Type="http://schemas.openxmlformats.org/officeDocument/2006/relationships/image" Target="../media/image147.png"/><Relationship Id="rId55" Type="http://schemas.openxmlformats.org/officeDocument/2006/relationships/image" Target="../media/image152.png"/><Relationship Id="rId7" Type="http://schemas.openxmlformats.org/officeDocument/2006/relationships/image" Target="../media/image127.png"/><Relationship Id="rId2" Type="http://schemas.openxmlformats.org/officeDocument/2006/relationships/image" Target="../media/image98.png"/><Relationship Id="rId16" Type="http://schemas.openxmlformats.org/officeDocument/2006/relationships/image" Target="../media/image103.png"/><Relationship Id="rId29" Type="http://schemas.openxmlformats.org/officeDocument/2006/relationships/image" Target="../media/image116.png"/><Relationship Id="rId11" Type="http://schemas.openxmlformats.org/officeDocument/2006/relationships/image" Target="../media/image132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50.png"/><Relationship Id="rId5" Type="http://schemas.openxmlformats.org/officeDocument/2006/relationships/image" Target="../media/image125.png"/><Relationship Id="rId19" Type="http://schemas.openxmlformats.org/officeDocument/2006/relationships/image" Target="../media/image106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140.png"/><Relationship Id="rId48" Type="http://schemas.openxmlformats.org/officeDocument/2006/relationships/image" Target="../media/image145.png"/><Relationship Id="rId56" Type="http://schemas.openxmlformats.org/officeDocument/2006/relationships/image" Target="../media/image153.png"/><Relationship Id="rId8" Type="http://schemas.openxmlformats.org/officeDocument/2006/relationships/image" Target="../media/image131.png"/><Relationship Id="rId51" Type="http://schemas.openxmlformats.org/officeDocument/2006/relationships/image" Target="../media/image148.png"/><Relationship Id="rId3" Type="http://schemas.openxmlformats.org/officeDocument/2006/relationships/image" Target="../media/image123.png"/><Relationship Id="rId12" Type="http://schemas.openxmlformats.org/officeDocument/2006/relationships/image" Target="../media/image990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35.png"/><Relationship Id="rId46" Type="http://schemas.openxmlformats.org/officeDocument/2006/relationships/image" Target="../media/image143.png"/><Relationship Id="rId20" Type="http://schemas.openxmlformats.org/officeDocument/2006/relationships/image" Target="../media/image107.png"/><Relationship Id="rId41" Type="http://schemas.openxmlformats.org/officeDocument/2006/relationships/image" Target="../media/image138.png"/><Relationship Id="rId54" Type="http://schemas.openxmlformats.org/officeDocument/2006/relationships/image" Target="../media/image1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6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33.png"/><Relationship Id="rId49" Type="http://schemas.openxmlformats.org/officeDocument/2006/relationships/image" Target="../media/image146.png"/><Relationship Id="rId57" Type="http://schemas.openxmlformats.org/officeDocument/2006/relationships/image" Target="../media/image154.png"/><Relationship Id="rId10" Type="http://schemas.openxmlformats.org/officeDocument/2006/relationships/image" Target="../media/image130.png"/><Relationship Id="rId31" Type="http://schemas.openxmlformats.org/officeDocument/2006/relationships/image" Target="../media/image118.png"/><Relationship Id="rId44" Type="http://schemas.openxmlformats.org/officeDocument/2006/relationships/image" Target="../media/image141.png"/><Relationship Id="rId52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9" Type="http://schemas.openxmlformats.org/officeDocument/2006/relationships/image" Target="../media/image144.png"/><Relationship Id="rId21" Type="http://schemas.openxmlformats.org/officeDocument/2006/relationships/image" Target="../media/image11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6" Type="http://schemas.openxmlformats.org/officeDocument/2006/relationships/image" Target="../media/image111.png"/><Relationship Id="rId29" Type="http://schemas.openxmlformats.org/officeDocument/2006/relationships/image" Target="../media/image134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54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4" Type="http://schemas.openxmlformats.org/officeDocument/2006/relationships/image" Target="../media/image99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Relationship Id="rId8" Type="http://schemas.openxmlformats.org/officeDocument/2006/relationships/image" Target="../media/image103.png"/><Relationship Id="rId3" Type="http://schemas.openxmlformats.org/officeDocument/2006/relationships/image" Target="../media/image13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20" Type="http://schemas.openxmlformats.org/officeDocument/2006/relationships/image" Target="../media/image115.pn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3.png"/><Relationship Id="rId21" Type="http://schemas.openxmlformats.org/officeDocument/2006/relationships/image" Target="../media/image115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4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3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2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26" Type="http://schemas.openxmlformats.org/officeDocument/2006/relationships/image" Target="../media/image179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7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26" Type="http://schemas.openxmlformats.org/officeDocument/2006/relationships/image" Target="../media/image179.png"/><Relationship Id="rId3" Type="http://schemas.openxmlformats.org/officeDocument/2006/relationships/image" Target="../media/image182.png"/><Relationship Id="rId21" Type="http://schemas.openxmlformats.org/officeDocument/2006/relationships/image" Target="../media/image174.png"/><Relationship Id="rId7" Type="http://schemas.openxmlformats.org/officeDocument/2006/relationships/image" Target="../media/image186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5.png"/><Relationship Id="rId11" Type="http://schemas.openxmlformats.org/officeDocument/2006/relationships/image" Target="../media/image164.png"/><Relationship Id="rId24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.png"/><Relationship Id="rId19" Type="http://schemas.openxmlformats.org/officeDocument/2006/relationships/image" Target="../media/image172.png"/><Relationship Id="rId4" Type="http://schemas.openxmlformats.org/officeDocument/2006/relationships/image" Target="../media/image183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8.png"/><Relationship Id="rId18" Type="http://schemas.openxmlformats.org/officeDocument/2006/relationships/image" Target="../media/image200.png"/><Relationship Id="rId26" Type="http://schemas.openxmlformats.org/officeDocument/2006/relationships/image" Target="../media/image203.png"/><Relationship Id="rId3" Type="http://schemas.openxmlformats.org/officeDocument/2006/relationships/image" Target="../media/image182.png"/><Relationship Id="rId21" Type="http://schemas.openxmlformats.org/officeDocument/2006/relationships/image" Target="../media/image174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17" Type="http://schemas.openxmlformats.org/officeDocument/2006/relationships/image" Target="../media/image199.png"/><Relationship Id="rId25" Type="http://schemas.openxmlformats.org/officeDocument/2006/relationships/image" Target="../media/image202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201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24" Type="http://schemas.openxmlformats.org/officeDocument/2006/relationships/image" Target="../media/image190.png"/><Relationship Id="rId5" Type="http://schemas.openxmlformats.org/officeDocument/2006/relationships/image" Target="../media/image192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.png"/><Relationship Id="rId19" Type="http://schemas.openxmlformats.org/officeDocument/2006/relationships/image" Target="../media/image172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29.png"/><Relationship Id="rId21" Type="http://schemas.openxmlformats.org/officeDocument/2006/relationships/image" Target="../media/image5.svg"/><Relationship Id="rId7" Type="http://schemas.openxmlformats.org/officeDocument/2006/relationships/image" Target="../media/image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31.png"/><Relationship Id="rId16" Type="http://schemas.openxmlformats.org/officeDocument/2006/relationships/image" Target="../media/image6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59.png"/><Relationship Id="rId10" Type="http://schemas.openxmlformats.org/officeDocument/2006/relationships/image" Target="../media/image37.png"/><Relationship Id="rId19" Type="http://schemas.openxmlformats.org/officeDocument/2006/relationships/image" Target="../media/image63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26" Type="http://schemas.openxmlformats.org/officeDocument/2006/relationships/image" Target="../media/image231.png"/><Relationship Id="rId3" Type="http://schemas.openxmlformats.org/officeDocument/2006/relationships/image" Target="../media/image207.png"/><Relationship Id="rId21" Type="http://schemas.openxmlformats.org/officeDocument/2006/relationships/image" Target="../media/image226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230.png"/><Relationship Id="rId2" Type="http://schemas.openxmlformats.org/officeDocument/2006/relationships/image" Target="../media/image206.png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24" Type="http://schemas.openxmlformats.org/officeDocument/2006/relationships/image" Target="../media/image229.png"/><Relationship Id="rId5" Type="http://schemas.openxmlformats.org/officeDocument/2006/relationships/image" Target="../media/image209.png"/><Relationship Id="rId15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image" Target="../media/image215.png"/><Relationship Id="rId19" Type="http://schemas.openxmlformats.org/officeDocument/2006/relationships/image" Target="../media/image224.png"/><Relationship Id="rId4" Type="http://schemas.openxmlformats.org/officeDocument/2006/relationships/image" Target="../media/image208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8.png"/><Relationship Id="rId18" Type="http://schemas.openxmlformats.org/officeDocument/2006/relationships/image" Target="../media/image200.png"/><Relationship Id="rId26" Type="http://schemas.openxmlformats.org/officeDocument/2006/relationships/image" Target="../media/image203.png"/><Relationship Id="rId21" Type="http://schemas.openxmlformats.org/officeDocument/2006/relationships/image" Target="../media/image174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17" Type="http://schemas.openxmlformats.org/officeDocument/2006/relationships/image" Target="../media/image199.png"/><Relationship Id="rId25" Type="http://schemas.openxmlformats.org/officeDocument/2006/relationships/image" Target="../media/image202.png"/><Relationship Id="rId2" Type="http://schemas.openxmlformats.org/officeDocument/2006/relationships/image" Target="../media/image182.png"/><Relationship Id="rId16" Type="http://schemas.openxmlformats.org/officeDocument/2006/relationships/image" Target="../media/image169.png"/><Relationship Id="rId20" Type="http://schemas.openxmlformats.org/officeDocument/2006/relationships/image" Target="../media/image201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24" Type="http://schemas.openxmlformats.org/officeDocument/2006/relationships/image" Target="../media/image190.png"/><Relationship Id="rId5" Type="http://schemas.openxmlformats.org/officeDocument/2006/relationships/image" Target="../media/image192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.png"/><Relationship Id="rId19" Type="http://schemas.openxmlformats.org/officeDocument/2006/relationships/image" Target="../media/image172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20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9" Type="http://schemas.openxmlformats.org/officeDocument/2006/relationships/image" Target="../media/image272.png"/><Relationship Id="rId21" Type="http://schemas.openxmlformats.org/officeDocument/2006/relationships/image" Target="../media/image254.png"/><Relationship Id="rId34" Type="http://schemas.openxmlformats.org/officeDocument/2006/relationships/image" Target="../media/image267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41" Type="http://schemas.openxmlformats.org/officeDocument/2006/relationships/image" Target="../media/image2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31" Type="http://schemas.openxmlformats.org/officeDocument/2006/relationships/image" Target="../media/image264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0.png"/><Relationship Id="rId13" Type="http://schemas.openxmlformats.org/officeDocument/2006/relationships/image" Target="../media/image2180.png"/><Relationship Id="rId18" Type="http://schemas.openxmlformats.org/officeDocument/2006/relationships/image" Target="../media/image2230.png"/><Relationship Id="rId3" Type="http://schemas.openxmlformats.org/officeDocument/2006/relationships/image" Target="../media/image2070.png"/><Relationship Id="rId21" Type="http://schemas.openxmlformats.org/officeDocument/2006/relationships/image" Target="../media/image2260.png"/><Relationship Id="rId7" Type="http://schemas.openxmlformats.org/officeDocument/2006/relationships/image" Target="../media/image2120.png"/><Relationship Id="rId12" Type="http://schemas.openxmlformats.org/officeDocument/2006/relationships/image" Target="../media/image2170.png"/><Relationship Id="rId17" Type="http://schemas.openxmlformats.org/officeDocument/2006/relationships/image" Target="../media/image2220.png"/><Relationship Id="rId2" Type="http://schemas.openxmlformats.org/officeDocument/2006/relationships/image" Target="../media/image2060.png"/><Relationship Id="rId16" Type="http://schemas.openxmlformats.org/officeDocument/2006/relationships/image" Target="../media/image2210.png"/><Relationship Id="rId20" Type="http://schemas.openxmlformats.org/officeDocument/2006/relationships/image" Target="../media/image22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10.png"/><Relationship Id="rId11" Type="http://schemas.openxmlformats.org/officeDocument/2006/relationships/image" Target="../media/image2160.png"/><Relationship Id="rId5" Type="http://schemas.openxmlformats.org/officeDocument/2006/relationships/image" Target="../media/image2090.png"/><Relationship Id="rId15" Type="http://schemas.openxmlformats.org/officeDocument/2006/relationships/image" Target="../media/image2200.png"/><Relationship Id="rId10" Type="http://schemas.openxmlformats.org/officeDocument/2006/relationships/image" Target="../media/image2150.png"/><Relationship Id="rId19" Type="http://schemas.openxmlformats.org/officeDocument/2006/relationships/image" Target="../media/image2240.png"/><Relationship Id="rId4" Type="http://schemas.openxmlformats.org/officeDocument/2006/relationships/image" Target="../media/image2080.png"/><Relationship Id="rId9" Type="http://schemas.openxmlformats.org/officeDocument/2006/relationships/image" Target="../media/image2140.png"/><Relationship Id="rId14" Type="http://schemas.openxmlformats.org/officeDocument/2006/relationships/image" Target="../media/image2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0.png"/><Relationship Id="rId13" Type="http://schemas.openxmlformats.org/officeDocument/2006/relationships/image" Target="../media/image198.png"/><Relationship Id="rId18" Type="http://schemas.openxmlformats.org/officeDocument/2006/relationships/image" Target="../media/image200.png"/><Relationship Id="rId26" Type="http://schemas.openxmlformats.org/officeDocument/2006/relationships/image" Target="../media/image203.png"/><Relationship Id="rId3" Type="http://schemas.openxmlformats.org/officeDocument/2006/relationships/image" Target="../media/image1820.png"/><Relationship Id="rId21" Type="http://schemas.openxmlformats.org/officeDocument/2006/relationships/image" Target="../media/image174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17" Type="http://schemas.openxmlformats.org/officeDocument/2006/relationships/image" Target="../media/image199.png"/><Relationship Id="rId25" Type="http://schemas.openxmlformats.org/officeDocument/2006/relationships/image" Target="../media/image202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201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24" Type="http://schemas.openxmlformats.org/officeDocument/2006/relationships/image" Target="../media/image2270.png"/><Relationship Id="rId5" Type="http://schemas.openxmlformats.org/officeDocument/2006/relationships/image" Target="../media/image192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0.png"/><Relationship Id="rId19" Type="http://schemas.openxmlformats.org/officeDocument/2006/relationships/image" Target="../media/image172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2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0.png"/><Relationship Id="rId13" Type="http://schemas.openxmlformats.org/officeDocument/2006/relationships/image" Target="../media/image2390.png"/><Relationship Id="rId18" Type="http://schemas.openxmlformats.org/officeDocument/2006/relationships/image" Target="../media/image2440.png"/><Relationship Id="rId26" Type="http://schemas.openxmlformats.org/officeDocument/2006/relationships/image" Target="../media/image2520.png"/><Relationship Id="rId3" Type="http://schemas.openxmlformats.org/officeDocument/2006/relationships/image" Target="../media/image2290.png"/><Relationship Id="rId21" Type="http://schemas.openxmlformats.org/officeDocument/2006/relationships/image" Target="../media/image2470.png"/><Relationship Id="rId7" Type="http://schemas.openxmlformats.org/officeDocument/2006/relationships/image" Target="../media/image2330.png"/><Relationship Id="rId12" Type="http://schemas.openxmlformats.org/officeDocument/2006/relationships/image" Target="../media/image2380.png"/><Relationship Id="rId17" Type="http://schemas.openxmlformats.org/officeDocument/2006/relationships/image" Target="../media/image2430.png"/><Relationship Id="rId25" Type="http://schemas.openxmlformats.org/officeDocument/2006/relationships/image" Target="../media/image275.png"/><Relationship Id="rId2" Type="http://schemas.openxmlformats.org/officeDocument/2006/relationships/image" Target="../media/image2280.png"/><Relationship Id="rId16" Type="http://schemas.openxmlformats.org/officeDocument/2006/relationships/image" Target="../media/image2420.png"/><Relationship Id="rId20" Type="http://schemas.openxmlformats.org/officeDocument/2006/relationships/image" Target="../media/image24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20.png"/><Relationship Id="rId11" Type="http://schemas.openxmlformats.org/officeDocument/2006/relationships/image" Target="../media/image2370.png"/><Relationship Id="rId24" Type="http://schemas.openxmlformats.org/officeDocument/2006/relationships/image" Target="../media/image2500.png"/><Relationship Id="rId5" Type="http://schemas.openxmlformats.org/officeDocument/2006/relationships/image" Target="../media/image2310.png"/><Relationship Id="rId15" Type="http://schemas.openxmlformats.org/officeDocument/2006/relationships/image" Target="../media/image2410.png"/><Relationship Id="rId23" Type="http://schemas.openxmlformats.org/officeDocument/2006/relationships/image" Target="../media/image2490.png"/><Relationship Id="rId10" Type="http://schemas.openxmlformats.org/officeDocument/2006/relationships/image" Target="../media/image2360.png"/><Relationship Id="rId19" Type="http://schemas.openxmlformats.org/officeDocument/2006/relationships/image" Target="../media/image2450.png"/><Relationship Id="rId4" Type="http://schemas.openxmlformats.org/officeDocument/2006/relationships/image" Target="../media/image2300.png"/><Relationship Id="rId9" Type="http://schemas.openxmlformats.org/officeDocument/2006/relationships/image" Target="../media/image2350.png"/><Relationship Id="rId14" Type="http://schemas.openxmlformats.org/officeDocument/2006/relationships/image" Target="../media/image2400.png"/><Relationship Id="rId22" Type="http://schemas.openxmlformats.org/officeDocument/2006/relationships/image" Target="../media/image2480.png"/><Relationship Id="rId27" Type="http://schemas.openxmlformats.org/officeDocument/2006/relationships/image" Target="../media/image25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5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5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h7apO7q16V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72.png"/><Relationship Id="rId21" Type="http://schemas.openxmlformats.org/officeDocument/2006/relationships/image" Target="../media/image46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24" Type="http://schemas.openxmlformats.org/officeDocument/2006/relationships/image" Target="../media/image49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25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9.png"/><Relationship Id="rId10" Type="http://schemas.openxmlformats.org/officeDocument/2006/relationships/image" Target="../media/image28.png"/><Relationship Id="rId19" Type="http://schemas.openxmlformats.org/officeDocument/2006/relationships/image" Target="../media/image44.png"/><Relationship Id="rId31" Type="http://schemas.openxmlformats.org/officeDocument/2006/relationships/image" Target="../media/image64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The last step in FFT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2706201" y="336770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4485780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2706201" y="467919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blipFill>
                <a:blip r:embed="rId16"/>
                <a:stretch>
                  <a:fillRect r="-131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2706201" y="600172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7056844" y="3383990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0646528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blipFill>
                <a:blip r:embed="rId23"/>
                <a:stretch>
                  <a:fillRect l="-26374" b="-9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blipFill>
                <a:blip r:embed="rId24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blipFill>
                <a:blip r:embed="rId27"/>
                <a:stretch>
                  <a:fillRect b="-666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2706201" y="940576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blipFill>
                <a:blip r:embed="rId30"/>
                <a:stretch>
                  <a:fillRect l="-20492" b="-60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8599184" y="2985269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10668364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2251022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2326498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12477840" y="3008445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21467255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32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2706201" y="336770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4485780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2706201" y="467919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blipFill>
                <a:blip r:embed="rId16"/>
                <a:stretch>
                  <a:fillRect r="-131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2706201" y="600172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7056844" y="3383990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0646528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blipFill>
                <a:blip r:embed="rId23"/>
                <a:stretch>
                  <a:fillRect l="-26374" b="-9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blipFill>
                <a:blip r:embed="rId24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blipFill>
                <a:blip r:embed="rId27"/>
                <a:stretch>
                  <a:fillRect b="-666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2706201" y="940576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blipFill>
                <a:blip r:embed="rId30"/>
                <a:stretch>
                  <a:fillRect l="-20492" b="-60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8599184" y="2985269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10668364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2251022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2326498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12477840" y="3008445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21467255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D0AB2C-4B94-EB5F-BFF9-1017BB6EA3E0}"/>
              </a:ext>
            </a:extLst>
          </p:cNvPr>
          <p:cNvSpPr/>
          <p:nvPr/>
        </p:nvSpPr>
        <p:spPr>
          <a:xfrm>
            <a:off x="13885672" y="2934159"/>
            <a:ext cx="2138218" cy="7567301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D773DF74-19DE-AAE5-43C7-C2D48082C355}"/>
              </a:ext>
            </a:extLst>
          </p:cNvPr>
          <p:cNvSpPr/>
          <p:nvPr/>
        </p:nvSpPr>
        <p:spPr>
          <a:xfrm>
            <a:off x="11483423" y="11126662"/>
            <a:ext cx="7223633" cy="97168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this?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6638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2706201" y="336770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4485780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2706201" y="467919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blipFill>
                <a:blip r:embed="rId16"/>
                <a:stretch>
                  <a:fillRect r="-131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2706201" y="600172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7056844" y="3383990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0646528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blipFill>
                <a:blip r:embed="rId23"/>
                <a:stretch>
                  <a:fillRect l="-26374" b="-9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blipFill>
                <a:blip r:embed="rId24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blipFill>
                <a:blip r:embed="rId27"/>
                <a:stretch>
                  <a:fillRect b="-666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2706201" y="940576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blipFill>
                <a:blip r:embed="rId30"/>
                <a:stretch>
                  <a:fillRect l="-20492" b="-60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8599184" y="2985269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10668364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2251022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2326498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12477840" y="3008445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21467255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D0AB2C-4B94-EB5F-BFF9-1017BB6EA3E0}"/>
              </a:ext>
            </a:extLst>
          </p:cNvPr>
          <p:cNvSpPr/>
          <p:nvPr/>
        </p:nvSpPr>
        <p:spPr>
          <a:xfrm>
            <a:off x="13885672" y="2934159"/>
            <a:ext cx="2138218" cy="7567301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D773DF74-19DE-AAE5-43C7-C2D48082C355}"/>
              </a:ext>
            </a:extLst>
          </p:cNvPr>
          <p:cNvSpPr/>
          <p:nvPr/>
        </p:nvSpPr>
        <p:spPr>
          <a:xfrm>
            <a:off x="11483423" y="11126662"/>
            <a:ext cx="7223633" cy="971684"/>
          </a:xfrm>
          <a:prstGeom prst="roundRect">
            <a:avLst>
              <a:gd name="adj" fmla="val 1661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"/>
              </a:rPr>
              <a:t>2d+1 roots of unity</a:t>
            </a:r>
            <a:endParaRPr sz="4000" dirty="0">
              <a:solidFill>
                <a:srgbClr val="7030A0"/>
              </a:solidFill>
              <a:latin typeface="Bradley Hand" pitchFamily="2" charset="7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97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2596488" y="18304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3271905" y="1965791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4203534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2599827" y="260962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3271905" y="277194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2599827" y="3453247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3271905" y="358487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5549514" y="1973966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7428753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blipFill>
                <a:blip r:embed="rId17"/>
                <a:stretch>
                  <a:fillRect l="-115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blipFill>
                <a:blip r:embed="rId18"/>
                <a:stretch>
                  <a:fillRect l="-1923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2614790" y="5544145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3271905" y="567728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blipFill>
                <a:blip r:embed="rId25"/>
                <a:stretch>
                  <a:fillRect l="-579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1031065" y="1765789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2114303" y="1763187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8476679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8871804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3152356" y="1708914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7858412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ra">
            <a:extLst>
              <a:ext uri="{FF2B5EF4-FFF2-40B4-BE49-F238E27FC236}">
                <a16:creationId xmlns:a16="http://schemas.microsoft.com/office/drawing/2014/main" id="{BECC7F6D-0C2F-11B6-F153-CC043EF78286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29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30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31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3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3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3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dot">
            <a:extLst>
              <a:ext uri="{FF2B5EF4-FFF2-40B4-BE49-F238E27FC236}">
                <a16:creationId xmlns:a16="http://schemas.microsoft.com/office/drawing/2014/main" id="{925DDBD9-A65B-9294-FC38-7826B9A8A0D6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BEC7A1BF-9169-D47F-BA6B-9064B315D1EE}"/>
              </a:ext>
            </a:extLst>
          </p:cNvPr>
          <p:cNvSpPr/>
          <p:nvPr/>
        </p:nvSpPr>
        <p:spPr>
          <a:xfrm>
            <a:off x="6077045" y="7157097"/>
            <a:ext cx="10752732" cy="191076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use the same matrix representation for the last step?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96778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30" grpId="0"/>
      <p:bldP spid="31" grpId="0"/>
      <p:bldP spid="34" grpId="0"/>
      <p:bldP spid="35" grpId="0" animBg="1"/>
      <p:bldP spid="36" grpId="0" animBg="1"/>
      <p:bldP spid="39" grpId="0" animBg="1"/>
      <p:bldP spid="40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ra">
            <a:extLst>
              <a:ext uri="{FF2B5EF4-FFF2-40B4-BE49-F238E27FC236}">
                <a16:creationId xmlns:a16="http://schemas.microsoft.com/office/drawing/2014/main" id="{BECC7F6D-0C2F-11B6-F153-CC043EF78286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5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6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7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dot">
            <a:extLst>
              <a:ext uri="{FF2B5EF4-FFF2-40B4-BE49-F238E27FC236}">
                <a16:creationId xmlns:a16="http://schemas.microsoft.com/office/drawing/2014/main" id="{925DDBD9-A65B-9294-FC38-7826B9A8A0D6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/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Equals 102">
            <a:extLst>
              <a:ext uri="{FF2B5EF4-FFF2-40B4-BE49-F238E27FC236}">
                <a16:creationId xmlns:a16="http://schemas.microsoft.com/office/drawing/2014/main" id="{25D5C046-4ADB-2EC0-1E8D-4BFF6A4EC991}"/>
              </a:ext>
            </a:extLst>
          </p:cNvPr>
          <p:cNvSpPr/>
          <p:nvPr/>
        </p:nvSpPr>
        <p:spPr>
          <a:xfrm>
            <a:off x="2596488" y="18304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/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/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/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/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39BFD635-62CA-12DC-53AF-C55F9EA10951}"/>
              </a:ext>
            </a:extLst>
          </p:cNvPr>
          <p:cNvSpPr/>
          <p:nvPr/>
        </p:nvSpPr>
        <p:spPr>
          <a:xfrm>
            <a:off x="3271905" y="1965791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22291E0-A5F4-6498-1DA4-8FB5E42B8B4D}"/>
              </a:ext>
            </a:extLst>
          </p:cNvPr>
          <p:cNvSpPr/>
          <p:nvPr/>
        </p:nvSpPr>
        <p:spPr>
          <a:xfrm>
            <a:off x="4203534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/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Equals 110">
            <a:extLst>
              <a:ext uri="{FF2B5EF4-FFF2-40B4-BE49-F238E27FC236}">
                <a16:creationId xmlns:a16="http://schemas.microsoft.com/office/drawing/2014/main" id="{1F9FAC93-E869-B36F-314A-5338E6996813}"/>
              </a:ext>
            </a:extLst>
          </p:cNvPr>
          <p:cNvSpPr/>
          <p:nvPr/>
        </p:nvSpPr>
        <p:spPr>
          <a:xfrm>
            <a:off x="2599827" y="260962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47814319-51B9-28DC-3A78-A526B3576C15}"/>
              </a:ext>
            </a:extLst>
          </p:cNvPr>
          <p:cNvSpPr/>
          <p:nvPr/>
        </p:nvSpPr>
        <p:spPr>
          <a:xfrm>
            <a:off x="3271905" y="277194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/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/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Equals 114">
            <a:extLst>
              <a:ext uri="{FF2B5EF4-FFF2-40B4-BE49-F238E27FC236}">
                <a16:creationId xmlns:a16="http://schemas.microsoft.com/office/drawing/2014/main" id="{8D0FCEEC-28F3-A63C-94B2-7441B69C2709}"/>
              </a:ext>
            </a:extLst>
          </p:cNvPr>
          <p:cNvSpPr/>
          <p:nvPr/>
        </p:nvSpPr>
        <p:spPr>
          <a:xfrm>
            <a:off x="2599827" y="3453247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F07C53BF-7777-6624-A868-264E5D82E8E1}"/>
              </a:ext>
            </a:extLst>
          </p:cNvPr>
          <p:cNvSpPr/>
          <p:nvPr/>
        </p:nvSpPr>
        <p:spPr>
          <a:xfrm>
            <a:off x="3271905" y="358487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/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/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AEB8F6A1-D4BE-25DA-AEB7-91DD2725394C}"/>
              </a:ext>
            </a:extLst>
          </p:cNvPr>
          <p:cNvSpPr/>
          <p:nvPr/>
        </p:nvSpPr>
        <p:spPr>
          <a:xfrm>
            <a:off x="5549514" y="1973966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/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/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A24525C-8553-4A5E-993C-CEBD87ABD349}"/>
              </a:ext>
            </a:extLst>
          </p:cNvPr>
          <p:cNvSpPr/>
          <p:nvPr/>
        </p:nvSpPr>
        <p:spPr>
          <a:xfrm>
            <a:off x="7428753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/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/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/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blipFill>
                <a:blip r:embed="rId26"/>
                <a:stretch>
                  <a:fillRect l="-115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/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blipFill>
                <a:blip r:embed="rId27"/>
                <a:stretch>
                  <a:fillRect l="-1923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/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/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/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/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/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/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Equals 132">
            <a:extLst>
              <a:ext uri="{FF2B5EF4-FFF2-40B4-BE49-F238E27FC236}">
                <a16:creationId xmlns:a16="http://schemas.microsoft.com/office/drawing/2014/main" id="{0D88C26E-65FA-B0D7-C8CE-EEFFB448C4A1}"/>
              </a:ext>
            </a:extLst>
          </p:cNvPr>
          <p:cNvSpPr/>
          <p:nvPr/>
        </p:nvSpPr>
        <p:spPr>
          <a:xfrm>
            <a:off x="2614790" y="5544145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2BF518B7-68D1-85D1-74D2-33713D1BD5AE}"/>
              </a:ext>
            </a:extLst>
          </p:cNvPr>
          <p:cNvSpPr/>
          <p:nvPr/>
        </p:nvSpPr>
        <p:spPr>
          <a:xfrm>
            <a:off x="3271905" y="567728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/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/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/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/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blipFill>
                <a:blip r:embed="rId34"/>
                <a:stretch>
                  <a:fillRect l="-579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/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Left Bracket 139">
            <a:extLst>
              <a:ext uri="{FF2B5EF4-FFF2-40B4-BE49-F238E27FC236}">
                <a16:creationId xmlns:a16="http://schemas.microsoft.com/office/drawing/2014/main" id="{2854CB08-420E-6CB8-CFE8-97490942DE1C}"/>
              </a:ext>
            </a:extLst>
          </p:cNvPr>
          <p:cNvSpPr/>
          <p:nvPr/>
        </p:nvSpPr>
        <p:spPr>
          <a:xfrm rot="10800000" flipH="1">
            <a:off x="1031065" y="1765789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1" name="Left Bracket 140">
            <a:extLst>
              <a:ext uri="{FF2B5EF4-FFF2-40B4-BE49-F238E27FC236}">
                <a16:creationId xmlns:a16="http://schemas.microsoft.com/office/drawing/2014/main" id="{166B22BF-7310-939B-8344-12ECAE2DA409}"/>
              </a:ext>
            </a:extLst>
          </p:cNvPr>
          <p:cNvSpPr/>
          <p:nvPr/>
        </p:nvSpPr>
        <p:spPr>
          <a:xfrm flipH="1">
            <a:off x="2114303" y="1763187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2" name="Left Bracket 141">
            <a:extLst>
              <a:ext uri="{FF2B5EF4-FFF2-40B4-BE49-F238E27FC236}">
                <a16:creationId xmlns:a16="http://schemas.microsoft.com/office/drawing/2014/main" id="{68A09271-F4A7-A0F0-AEFA-2B92C21D6092}"/>
              </a:ext>
            </a:extLst>
          </p:cNvPr>
          <p:cNvSpPr/>
          <p:nvPr/>
        </p:nvSpPr>
        <p:spPr>
          <a:xfrm rot="10800000" flipH="1">
            <a:off x="8476679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3" name="Left Bracket 142">
            <a:extLst>
              <a:ext uri="{FF2B5EF4-FFF2-40B4-BE49-F238E27FC236}">
                <a16:creationId xmlns:a16="http://schemas.microsoft.com/office/drawing/2014/main" id="{9BA11564-A763-0876-21DD-163E0E3F3309}"/>
              </a:ext>
            </a:extLst>
          </p:cNvPr>
          <p:cNvSpPr/>
          <p:nvPr/>
        </p:nvSpPr>
        <p:spPr>
          <a:xfrm flipH="1">
            <a:off x="8871804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4" name="Left Bracket 143">
            <a:extLst>
              <a:ext uri="{FF2B5EF4-FFF2-40B4-BE49-F238E27FC236}">
                <a16:creationId xmlns:a16="http://schemas.microsoft.com/office/drawing/2014/main" id="{C809BC5B-36E2-DD8B-DE96-A7A746A3DE16}"/>
              </a:ext>
            </a:extLst>
          </p:cNvPr>
          <p:cNvSpPr/>
          <p:nvPr/>
        </p:nvSpPr>
        <p:spPr>
          <a:xfrm rot="10800000" flipH="1">
            <a:off x="3152356" y="1708914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5" name="Left Bracket 144">
            <a:extLst>
              <a:ext uri="{FF2B5EF4-FFF2-40B4-BE49-F238E27FC236}">
                <a16:creationId xmlns:a16="http://schemas.microsoft.com/office/drawing/2014/main" id="{FB013F28-462C-BB43-1C81-0595D6AF8992}"/>
              </a:ext>
            </a:extLst>
          </p:cNvPr>
          <p:cNvSpPr/>
          <p:nvPr/>
        </p:nvSpPr>
        <p:spPr>
          <a:xfrm flipH="1">
            <a:off x="7858412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591444" y="8236742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3266861" y="837210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4198490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blipFill>
                <a:blip r:embed="rId4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594783" y="90159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3266861" y="9178249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blipFill>
                <a:blip r:embed="rId4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blipFill>
                <a:blip r:embed="rId4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594783" y="9859556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3266861" y="999118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blipFill>
                <a:blip r:embed="rId4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blipFill>
                <a:blip r:embed="rId4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5544470" y="838027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blipFill>
                <a:blip r:embed="rId4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7423709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blipFill>
                <a:blip r:embed="rId49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blipFill>
                <a:blip r:embed="rId50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blipFill>
                <a:blip r:embed="rId5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609746" y="1195045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3266861" y="1208359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blipFill>
                <a:blip r:embed="rId5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blipFill>
                <a:blip r:embed="rId5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blipFill>
                <a:blip r:embed="rId57"/>
                <a:stretch>
                  <a:fillRect l="-724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26021" y="8172098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109259" y="816949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8471635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8992697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3147312" y="8115223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7853368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78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1F62886-0732-19C0-8C58-B266F66F40F3}"/>
              </a:ext>
            </a:extLst>
          </p:cNvPr>
          <p:cNvSpPr/>
          <p:nvPr/>
        </p:nvSpPr>
        <p:spPr>
          <a:xfrm>
            <a:off x="11520819" y="2973828"/>
            <a:ext cx="107488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the first step, the red values are known and the green values are unknown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/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Equals 102">
            <a:extLst>
              <a:ext uri="{FF2B5EF4-FFF2-40B4-BE49-F238E27FC236}">
                <a16:creationId xmlns:a16="http://schemas.microsoft.com/office/drawing/2014/main" id="{25D5C046-4ADB-2EC0-1E8D-4BFF6A4EC991}"/>
              </a:ext>
            </a:extLst>
          </p:cNvPr>
          <p:cNvSpPr/>
          <p:nvPr/>
        </p:nvSpPr>
        <p:spPr>
          <a:xfrm>
            <a:off x="2596488" y="18304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/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/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/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/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39BFD635-62CA-12DC-53AF-C55F9EA10951}"/>
              </a:ext>
            </a:extLst>
          </p:cNvPr>
          <p:cNvSpPr/>
          <p:nvPr/>
        </p:nvSpPr>
        <p:spPr>
          <a:xfrm>
            <a:off x="3271905" y="1965791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22291E0-A5F4-6498-1DA4-8FB5E42B8B4D}"/>
              </a:ext>
            </a:extLst>
          </p:cNvPr>
          <p:cNvSpPr/>
          <p:nvPr/>
        </p:nvSpPr>
        <p:spPr>
          <a:xfrm>
            <a:off x="4203534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/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Equals 110">
            <a:extLst>
              <a:ext uri="{FF2B5EF4-FFF2-40B4-BE49-F238E27FC236}">
                <a16:creationId xmlns:a16="http://schemas.microsoft.com/office/drawing/2014/main" id="{1F9FAC93-E869-B36F-314A-5338E6996813}"/>
              </a:ext>
            </a:extLst>
          </p:cNvPr>
          <p:cNvSpPr/>
          <p:nvPr/>
        </p:nvSpPr>
        <p:spPr>
          <a:xfrm>
            <a:off x="2599827" y="260962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47814319-51B9-28DC-3A78-A526B3576C15}"/>
              </a:ext>
            </a:extLst>
          </p:cNvPr>
          <p:cNvSpPr/>
          <p:nvPr/>
        </p:nvSpPr>
        <p:spPr>
          <a:xfrm>
            <a:off x="3271905" y="277194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/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/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Equals 114">
            <a:extLst>
              <a:ext uri="{FF2B5EF4-FFF2-40B4-BE49-F238E27FC236}">
                <a16:creationId xmlns:a16="http://schemas.microsoft.com/office/drawing/2014/main" id="{8D0FCEEC-28F3-A63C-94B2-7441B69C2709}"/>
              </a:ext>
            </a:extLst>
          </p:cNvPr>
          <p:cNvSpPr/>
          <p:nvPr/>
        </p:nvSpPr>
        <p:spPr>
          <a:xfrm>
            <a:off x="2599827" y="3453247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F07C53BF-7777-6624-A868-264E5D82E8E1}"/>
              </a:ext>
            </a:extLst>
          </p:cNvPr>
          <p:cNvSpPr/>
          <p:nvPr/>
        </p:nvSpPr>
        <p:spPr>
          <a:xfrm>
            <a:off x="3271905" y="358487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/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/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AEB8F6A1-D4BE-25DA-AEB7-91DD2725394C}"/>
              </a:ext>
            </a:extLst>
          </p:cNvPr>
          <p:cNvSpPr/>
          <p:nvPr/>
        </p:nvSpPr>
        <p:spPr>
          <a:xfrm>
            <a:off x="5549514" y="1973966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/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/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A24525C-8553-4A5E-993C-CEBD87ABD349}"/>
              </a:ext>
            </a:extLst>
          </p:cNvPr>
          <p:cNvSpPr/>
          <p:nvPr/>
        </p:nvSpPr>
        <p:spPr>
          <a:xfrm>
            <a:off x="7428753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/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/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/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blipFill>
                <a:blip r:embed="rId18"/>
                <a:stretch>
                  <a:fillRect l="-115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/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blipFill>
                <a:blip r:embed="rId19"/>
                <a:stretch>
                  <a:fillRect l="-1923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/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/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/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/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/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/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Equals 132">
            <a:extLst>
              <a:ext uri="{FF2B5EF4-FFF2-40B4-BE49-F238E27FC236}">
                <a16:creationId xmlns:a16="http://schemas.microsoft.com/office/drawing/2014/main" id="{0D88C26E-65FA-B0D7-C8CE-EEFFB448C4A1}"/>
              </a:ext>
            </a:extLst>
          </p:cNvPr>
          <p:cNvSpPr/>
          <p:nvPr/>
        </p:nvSpPr>
        <p:spPr>
          <a:xfrm>
            <a:off x="2614790" y="5544145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2BF518B7-68D1-85D1-74D2-33713D1BD5AE}"/>
              </a:ext>
            </a:extLst>
          </p:cNvPr>
          <p:cNvSpPr/>
          <p:nvPr/>
        </p:nvSpPr>
        <p:spPr>
          <a:xfrm>
            <a:off x="3271905" y="567728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/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/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/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/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blipFill>
                <a:blip r:embed="rId26"/>
                <a:stretch>
                  <a:fillRect l="-579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/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Left Bracket 139">
            <a:extLst>
              <a:ext uri="{FF2B5EF4-FFF2-40B4-BE49-F238E27FC236}">
                <a16:creationId xmlns:a16="http://schemas.microsoft.com/office/drawing/2014/main" id="{2854CB08-420E-6CB8-CFE8-97490942DE1C}"/>
              </a:ext>
            </a:extLst>
          </p:cNvPr>
          <p:cNvSpPr/>
          <p:nvPr/>
        </p:nvSpPr>
        <p:spPr>
          <a:xfrm rot="10800000" flipH="1">
            <a:off x="1031065" y="1765789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1" name="Left Bracket 140">
            <a:extLst>
              <a:ext uri="{FF2B5EF4-FFF2-40B4-BE49-F238E27FC236}">
                <a16:creationId xmlns:a16="http://schemas.microsoft.com/office/drawing/2014/main" id="{166B22BF-7310-939B-8344-12ECAE2DA409}"/>
              </a:ext>
            </a:extLst>
          </p:cNvPr>
          <p:cNvSpPr/>
          <p:nvPr/>
        </p:nvSpPr>
        <p:spPr>
          <a:xfrm flipH="1">
            <a:off x="2114303" y="1763187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2" name="Left Bracket 141">
            <a:extLst>
              <a:ext uri="{FF2B5EF4-FFF2-40B4-BE49-F238E27FC236}">
                <a16:creationId xmlns:a16="http://schemas.microsoft.com/office/drawing/2014/main" id="{68A09271-F4A7-A0F0-AEFA-2B92C21D6092}"/>
              </a:ext>
            </a:extLst>
          </p:cNvPr>
          <p:cNvSpPr/>
          <p:nvPr/>
        </p:nvSpPr>
        <p:spPr>
          <a:xfrm rot="10800000" flipH="1">
            <a:off x="8476679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3" name="Left Bracket 142">
            <a:extLst>
              <a:ext uri="{FF2B5EF4-FFF2-40B4-BE49-F238E27FC236}">
                <a16:creationId xmlns:a16="http://schemas.microsoft.com/office/drawing/2014/main" id="{9BA11564-A763-0876-21DD-163E0E3F3309}"/>
              </a:ext>
            </a:extLst>
          </p:cNvPr>
          <p:cNvSpPr/>
          <p:nvPr/>
        </p:nvSpPr>
        <p:spPr>
          <a:xfrm flipH="1">
            <a:off x="8871804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4" name="Left Bracket 143">
            <a:extLst>
              <a:ext uri="{FF2B5EF4-FFF2-40B4-BE49-F238E27FC236}">
                <a16:creationId xmlns:a16="http://schemas.microsoft.com/office/drawing/2014/main" id="{C809BC5B-36E2-DD8B-DE96-A7A746A3DE16}"/>
              </a:ext>
            </a:extLst>
          </p:cNvPr>
          <p:cNvSpPr/>
          <p:nvPr/>
        </p:nvSpPr>
        <p:spPr>
          <a:xfrm rot="10800000" flipH="1">
            <a:off x="3152356" y="1708914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5" name="Left Bracket 144">
            <a:extLst>
              <a:ext uri="{FF2B5EF4-FFF2-40B4-BE49-F238E27FC236}">
                <a16:creationId xmlns:a16="http://schemas.microsoft.com/office/drawing/2014/main" id="{FB013F28-462C-BB43-1C81-0595D6AF8992}"/>
              </a:ext>
            </a:extLst>
          </p:cNvPr>
          <p:cNvSpPr/>
          <p:nvPr/>
        </p:nvSpPr>
        <p:spPr>
          <a:xfrm flipH="1">
            <a:off x="7858412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591444" y="8236742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3266861" y="837210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4198490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594783" y="90159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3266861" y="9178249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594783" y="9859556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3266861" y="999118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5544470" y="838027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7423709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blipFill>
                <a:blip r:embed="rId41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blipFill>
                <a:blip r:embed="rId42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blipFill>
                <a:blip r:embed="rId4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609746" y="1195045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3266861" y="1208359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blipFill>
                <a:blip r:embed="rId4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blipFill>
                <a:blip r:embed="rId4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blipFill>
                <a:blip r:embed="rId49"/>
                <a:stretch>
                  <a:fillRect l="-724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26021" y="8172098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109259" y="816949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8471635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8992697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3147312" y="8115223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7853368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239009A-BBF2-DFAE-E587-1BED5F89942D}"/>
              </a:ext>
            </a:extLst>
          </p:cNvPr>
          <p:cNvSpPr/>
          <p:nvPr/>
        </p:nvSpPr>
        <p:spPr>
          <a:xfrm>
            <a:off x="11520819" y="9680984"/>
            <a:ext cx="107488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the last step, the red values are unknown and the green values are known</a:t>
            </a:r>
          </a:p>
        </p:txBody>
      </p:sp>
    </p:spTree>
    <p:extLst>
      <p:ext uri="{BB962C8B-B14F-4D97-AF65-F5344CB8AC3E}">
        <p14:creationId xmlns:p14="http://schemas.microsoft.com/office/powerpoint/2010/main" val="388597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591444" y="8236742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3266861" y="837210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4198490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594783" y="90159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3266861" y="9178249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594783" y="9859556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3266861" y="999118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5544470" y="838027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7423709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blipFill>
                <a:blip r:embed="rId16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blipFill>
                <a:blip r:embed="rId17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609746" y="1195045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3266861" y="1208359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blipFill>
                <a:blip r:embed="rId25"/>
                <a:stretch>
                  <a:fillRect l="-724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26021" y="8172098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109259" y="816949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8471635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8992697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3147312" y="8115223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7853368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E9D3657A-54CD-A611-33E1-5E2AD175AC7A}"/>
              </a:ext>
            </a:extLst>
          </p:cNvPr>
          <p:cNvSpPr/>
          <p:nvPr/>
        </p:nvSpPr>
        <p:spPr>
          <a:xfrm>
            <a:off x="1132779" y="3260351"/>
            <a:ext cx="22184421" cy="191076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reuse the </a:t>
            </a:r>
            <a:r>
              <a:rPr lang="en-US" sz="4000" dirty="0" err="1"/>
              <a:t>fft</a:t>
            </a:r>
            <a:r>
              <a:rPr lang="en-US" sz="4000" dirty="0"/>
              <a:t> algorithm? Or do an inverse </a:t>
            </a:r>
            <a:r>
              <a:rPr lang="en-US" sz="4000" dirty="0" err="1"/>
              <a:t>fft</a:t>
            </a:r>
            <a:r>
              <a:rPr lang="en-US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11502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4236155" y="3544293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55" y="3544293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t="-1408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6445603" y="320294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17750267" y="3355319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267" y="3355319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17711949" y="5130376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49" y="5130376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17705118" y="6810422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118" y="6810422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17683040" y="11179347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3040" y="11179347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464880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4242429" y="5217124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29" y="5217124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t="-1408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6451877" y="4849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4034291" y="6966236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91" y="6966236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6451877" y="6632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993672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524338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blipFill>
                <a:blip r:embed="rId17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blipFill>
                <a:blip r:embed="rId18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4610504" y="923797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10504" y="9237972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17561151" y="9048998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61151" y="9048998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3705101" y="11357082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01" y="11357082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6479989" y="1105188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17355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3504527" y="2995372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5539687" y="2989872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17493155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18472112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70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6445603" y="320294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4534415" y="3355319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15" y="3355319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4496097" y="5130376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97" y="5130376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4489266" y="6810422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6" y="6810422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4467188" y="11179347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88" y="11179347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464880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6451877" y="4849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6451877" y="6632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993672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524338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blipFill>
                <a:blip r:embed="rId17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blipFill>
                <a:blip r:embed="rId18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4345299" y="9048998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45299" y="9048998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6479989" y="1105188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17355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4277303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525626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6CBDF-6E41-33D2-6337-013B62DF3E56}"/>
              </a:ext>
            </a:extLst>
          </p:cNvPr>
          <p:cNvSpPr txBox="1"/>
          <p:nvPr/>
        </p:nvSpPr>
        <p:spPr>
          <a:xfrm>
            <a:off x="17245818" y="2632004"/>
            <a:ext cx="562655" cy="687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825500">
              <a:lnSpc>
                <a:spcPct val="100000"/>
              </a:lnSpc>
              <a:spcBef>
                <a:spcPts val="0"/>
              </a:spcBef>
              <a:defRPr sz="3800">
                <a:solidFill>
                  <a:schemeClr val="tx1"/>
                </a:solidFill>
                <a:ea typeface="Helvetica Neue Medium"/>
                <a:cs typeface="Helvetica Neue Medium"/>
              </a:defRPr>
            </a:lvl1pPr>
          </a:lstStyle>
          <a:p>
            <a:r>
              <a:rPr lang="en-US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7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4417980" y="330242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307301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4424254" y="4949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4424254" y="6732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651884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277725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blipFill>
                <a:blip r:embed="rId17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blipFill>
                <a:blip r:embed="rId18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4452366" y="111513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2249680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3228637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22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5BD284E-F93A-BFD2-D04F-8A14E8CF5A78}"/>
              </a:ext>
            </a:extLst>
          </p:cNvPr>
          <p:cNvSpPr/>
          <p:nvPr/>
        </p:nvSpPr>
        <p:spPr>
          <a:xfrm>
            <a:off x="14580410" y="424898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Need to take care of the last step.</a:t>
            </a:r>
          </a:p>
        </p:txBody>
      </p:sp>
    </p:spTree>
    <p:extLst>
      <p:ext uri="{BB962C8B-B14F-4D97-AF65-F5344CB8AC3E}">
        <p14:creationId xmlns:p14="http://schemas.microsoft.com/office/powerpoint/2010/main" val="88050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1612080" y="1231466"/>
                <a:ext cx="970972" cy="50204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080" y="1231466"/>
                <a:ext cx="970972" cy="502042"/>
              </a:xfrm>
              <a:prstGeom prst="roundRect">
                <a:avLst/>
              </a:prstGeom>
              <a:blipFill>
                <a:blip r:embed="rId2"/>
                <a:stretch>
                  <a:fillRect b="-6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452751" y="1297770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1255690" y="1372072"/>
                <a:ext cx="538660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90" y="1372072"/>
                <a:ext cx="538660" cy="5020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1231689" y="2766542"/>
                <a:ext cx="538660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89" y="2766542"/>
                <a:ext cx="538660" cy="5020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1227411" y="4086372"/>
                <a:ext cx="538660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11" y="4086372"/>
                <a:ext cx="538660" cy="5020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1213582" y="7518564"/>
                <a:ext cx="708321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82" y="7518564"/>
                <a:ext cx="708321" cy="5020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4517544" y="1394495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5515149" y="1390107"/>
            <a:ext cx="620778" cy="50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1616009" y="2545627"/>
                <a:ext cx="970972" cy="50204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009" y="2545627"/>
                <a:ext cx="970972" cy="502042"/>
              </a:xfrm>
              <a:prstGeom prst="roundRect">
                <a:avLst/>
              </a:prstGeom>
              <a:blipFill>
                <a:blip r:embed="rId7"/>
                <a:stretch>
                  <a:fillRect b="-588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456681" y="2591500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4517544" y="2732984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5515149" y="2694227"/>
                <a:ext cx="748872" cy="5221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9" y="2694227"/>
                <a:ext cx="748872" cy="5221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1485643" y="3919716"/>
                <a:ext cx="1101338" cy="50204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643" y="3919716"/>
                <a:ext cx="1101338" cy="502042"/>
              </a:xfrm>
              <a:prstGeom prst="roundRect">
                <a:avLst/>
              </a:prstGeom>
              <a:blipFill>
                <a:blip r:embed="rId9"/>
                <a:stretch>
                  <a:fillRect b="-588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456681" y="3992211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4517544" y="4082746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5515149" y="4078358"/>
                <a:ext cx="775242" cy="5020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9" y="4078358"/>
                <a:ext cx="775242" cy="5020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6983664" y="2704270"/>
                <a:ext cx="795730" cy="5020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64" y="2704270"/>
                <a:ext cx="795730" cy="50204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6983664" y="1406728"/>
            <a:ext cx="620778" cy="50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6983664" y="4078357"/>
                <a:ext cx="834853" cy="5020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64" y="4078357"/>
                <a:ext cx="834853" cy="50204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8160390" y="1389312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1389312"/>
                <a:ext cx="405894" cy="418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9254689" y="1390107"/>
            <a:ext cx="620778" cy="50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8160390" y="2732306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2732306"/>
                <a:ext cx="405894" cy="4182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8160390" y="4075298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4075298"/>
                <a:ext cx="405894" cy="4182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9254689" y="2706980"/>
                <a:ext cx="775242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89" y="2706980"/>
                <a:ext cx="775242" cy="508999"/>
              </a:xfrm>
              <a:prstGeom prst="roundRect">
                <a:avLst/>
              </a:prstGeom>
              <a:blipFill>
                <a:blip r:embed="rId16"/>
                <a:stretch>
                  <a:fillRect l="-23611" b="-196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9254689" y="4081067"/>
                <a:ext cx="775242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89" y="4081067"/>
                <a:ext cx="775242" cy="508999"/>
              </a:xfrm>
              <a:prstGeom prst="roundRect">
                <a:avLst/>
              </a:prstGeom>
              <a:blipFill>
                <a:blip r:embed="rId17"/>
                <a:stretch>
                  <a:fillRect l="-23611" b="-196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1835170" y="5692697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835170" y="5692697"/>
                <a:ext cx="402287" cy="4220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1060962" y="5833304"/>
                <a:ext cx="752564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0962" y="5833304"/>
                <a:ext cx="752564" cy="4220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4538811" y="5851337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38811" y="5851337"/>
                <a:ext cx="402287" cy="422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5723094" y="5809304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723094" y="5809304"/>
                <a:ext cx="402287" cy="4220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9518400" y="5667152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518400" y="5667152"/>
                <a:ext cx="402287" cy="4220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279456" y="7370164"/>
                <a:ext cx="1325131" cy="508999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456" y="7370164"/>
                <a:ext cx="1325131" cy="508999"/>
              </a:xfrm>
              <a:prstGeom prst="roundRect">
                <a:avLst/>
              </a:prstGeom>
              <a:blipFill>
                <a:blip r:embed="rId23"/>
                <a:stretch>
                  <a:fillRect b="-588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474288" y="7463833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4517544" y="7556879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5515149" y="7528806"/>
                <a:ext cx="926748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9" y="7528806"/>
                <a:ext cx="926748" cy="508999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6983664" y="7528807"/>
                <a:ext cx="1016159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64" y="7528807"/>
                <a:ext cx="1016159" cy="508999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8160390" y="7564635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7564635"/>
                <a:ext cx="405894" cy="418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9254689" y="7562208"/>
                <a:ext cx="869051" cy="57817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89" y="7562208"/>
                <a:ext cx="869051" cy="578172"/>
              </a:xfrm>
              <a:prstGeom prst="roundRect">
                <a:avLst/>
              </a:prstGeom>
              <a:blipFill>
                <a:blip r:embed="rId26"/>
                <a:stretch>
                  <a:fillRect l="-2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7306988" y="5873381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06988" y="5873381"/>
                <a:ext cx="402287" cy="4220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1153829" y="752540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12428539" y="748219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1094649" y="919197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1707813" y="919197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4376864" y="869018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9914758" y="841045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3029475" y="4135023"/>
                <a:ext cx="1199661" cy="6020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75" y="4135023"/>
                <a:ext cx="1199661" cy="60204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">
                <a:extLst>
                  <a:ext uri="{FF2B5EF4-FFF2-40B4-BE49-F238E27FC236}">
                    <a16:creationId xmlns:a16="http://schemas.microsoft.com/office/drawing/2014/main" id="{2347E688-7845-9901-784E-311F24D6AB83}"/>
                  </a:ext>
                </a:extLst>
              </p:cNvPr>
              <p:cNvSpPr/>
              <p:nvPr/>
            </p:nvSpPr>
            <p:spPr>
              <a:xfrm>
                <a:off x="13518682" y="2194902"/>
                <a:ext cx="10204214" cy="39191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Take a deep look at this matrix representation.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Doesn’t it look that we are evaluating a polynomial with co-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efficients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C(1),C(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4" name="!!box1">
                <a:extLst>
                  <a:ext uri="{FF2B5EF4-FFF2-40B4-BE49-F238E27FC236}">
                    <a16:creationId xmlns:a16="http://schemas.microsoft.com/office/drawing/2014/main" id="{2347E688-7845-9901-784E-311F24D6A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682" y="2194902"/>
                <a:ext cx="10204214" cy="3919157"/>
              </a:xfrm>
              <a:prstGeom prst="roundRect">
                <a:avLst>
                  <a:gd name="adj" fmla="val 5932"/>
                </a:avLst>
              </a:prstGeom>
              <a:blipFill>
                <a:blip r:embed="rId2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782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2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4417980" y="330242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307301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4424254" y="4949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4424254" y="6732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651884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277725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blipFill>
                <a:blip r:embed="rId17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blipFill>
                <a:blip r:embed="rId18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4452366" y="111513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2249680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3228637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70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7951805" y="170855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1708555"/>
                <a:ext cx="1550220" cy="760492"/>
              </a:xfrm>
              <a:prstGeom prst="roundRect">
                <a:avLst/>
              </a:prstGeom>
              <a:blipFill>
                <a:blip r:embed="rId2"/>
                <a:stretch>
                  <a:fillRect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3856871" y="148317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1945683" y="1708555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83" y="1708555"/>
                <a:ext cx="860007" cy="7604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1907365" y="3449792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65" y="3449792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1900534" y="5250865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34" y="5250865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1878456" y="9682714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56" y="9682714"/>
                <a:ext cx="1130881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055366" y="1698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10292288" y="1708555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1540625" y="170855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1708555"/>
                <a:ext cx="1550220" cy="760492"/>
              </a:xfrm>
              <a:prstGeom prst="roundRect">
                <a:avLst/>
              </a:prstGeom>
              <a:blipFill>
                <a:blip r:embed="rId7"/>
                <a:stretch>
                  <a:fillRect r="-752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3863145" y="3224407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053747" y="3439712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10196963" y="3449792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963" y="3449792"/>
                <a:ext cx="1195625" cy="76049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5075161" y="1708555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61" y="1708555"/>
                <a:ext cx="1758360" cy="760492"/>
              </a:xfrm>
              <a:prstGeom prst="roundRect">
                <a:avLst/>
              </a:prstGeom>
              <a:blipFill>
                <a:blip r:embed="rId9"/>
                <a:stretch>
                  <a:fillRect r="-671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3863145" y="502548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153450" y="524078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10175912" y="5250865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912" y="5250865"/>
                <a:ext cx="1237725" cy="76049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3699875" y="3449792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875" y="3449792"/>
                <a:ext cx="127043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3848233" y="1708555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3701429" y="5250865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429" y="5250865"/>
                <a:ext cx="1332900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7404178" y="177435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8" y="1774356"/>
                <a:ext cx="605935" cy="628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8839105" y="1708555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7404178" y="351559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8" y="3515593"/>
                <a:ext cx="605935" cy="628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7404178" y="531666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8" y="5316666"/>
                <a:ext cx="605935" cy="628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8779774" y="3444046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74" y="3444046"/>
                <a:ext cx="1237725" cy="771984"/>
              </a:xfrm>
              <a:prstGeom prst="roundRect">
                <a:avLst/>
              </a:prstGeom>
              <a:blipFill>
                <a:blip r:embed="rId14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8779773" y="5245119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73" y="5245119"/>
                <a:ext cx="1237725" cy="771984"/>
              </a:xfrm>
              <a:prstGeom prst="roundRect">
                <a:avLst/>
              </a:prstGeom>
              <a:blipFill>
                <a:blip r:embed="rId15"/>
                <a:stretch>
                  <a:fillRect l="-28704" b="-6944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8854696" y="728617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854696" y="7286170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1756567" y="7465152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6567" y="7465152"/>
                <a:ext cx="957958" cy="6288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205576" y="7488107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5576" y="7488107"/>
                <a:ext cx="605935" cy="6288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096361" y="743460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096361" y="7434602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7289421" y="7185139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289421" y="7185139"/>
                <a:ext cx="605935" cy="6288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20151825" y="1702809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1702809"/>
                <a:ext cx="2115659" cy="771984"/>
              </a:xfrm>
              <a:prstGeom prst="roundRect">
                <a:avLst/>
              </a:prstGeom>
              <a:blipFill>
                <a:blip r:embed="rId20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3891257" y="9457329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153450" y="96726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10023722" y="9676968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722" y="9676968"/>
                <a:ext cx="1479615" cy="77198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3519040" y="9676968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40" y="9676968"/>
                <a:ext cx="1622365" cy="771984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7404177" y="974851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7" y="9748515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8779773" y="9638411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73" y="9638411"/>
                <a:ext cx="1387499" cy="849098"/>
              </a:xfrm>
              <a:prstGeom prst="roundRect">
                <a:avLst/>
              </a:prstGeom>
              <a:blipFill>
                <a:blip r:embed="rId24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1625154" y="751616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25154" y="7516168"/>
                <a:ext cx="605935" cy="6288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4788130" y="1623097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1623097"/>
                <a:ext cx="1915338" cy="93140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us 4">
            <a:extLst>
              <a:ext uri="{FF2B5EF4-FFF2-40B4-BE49-F238E27FC236}">
                <a16:creationId xmlns:a16="http://schemas.microsoft.com/office/drawing/2014/main" id="{D702D210-2F3A-9E4A-402B-E70C1DD5631B}"/>
              </a:ext>
            </a:extLst>
          </p:cNvPr>
          <p:cNvSpPr/>
          <p:nvPr/>
        </p:nvSpPr>
        <p:spPr>
          <a:xfrm>
            <a:off x="9634078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Plus 5">
            <a:extLst>
              <a:ext uri="{FF2B5EF4-FFF2-40B4-BE49-F238E27FC236}">
                <a16:creationId xmlns:a16="http://schemas.microsoft.com/office/drawing/2014/main" id="{95A4AD0E-8BDF-3DE9-6B38-BD5C39877B9B}"/>
              </a:ext>
            </a:extLst>
          </p:cNvPr>
          <p:cNvSpPr/>
          <p:nvPr/>
        </p:nvSpPr>
        <p:spPr>
          <a:xfrm>
            <a:off x="13232834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B15FC421-908F-7024-4F15-FB4D0A1F5A0B}"/>
              </a:ext>
            </a:extLst>
          </p:cNvPr>
          <p:cNvSpPr/>
          <p:nvPr/>
        </p:nvSpPr>
        <p:spPr>
          <a:xfrm>
            <a:off x="16937137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1D2D35D8-2273-E774-D1CD-5D72A7A4322B}"/>
              </a:ext>
            </a:extLst>
          </p:cNvPr>
          <p:cNvSpPr/>
          <p:nvPr/>
        </p:nvSpPr>
        <p:spPr>
          <a:xfrm>
            <a:off x="18096960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8DEF6FE1-B9F7-0EB9-72B5-8CE730CFE514}"/>
              </a:ext>
            </a:extLst>
          </p:cNvPr>
          <p:cNvSpPr/>
          <p:nvPr/>
        </p:nvSpPr>
        <p:spPr>
          <a:xfrm>
            <a:off x="6785134" y="1352410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69119367-F97F-44D1-2D2F-74C731743171}"/>
              </a:ext>
            </a:extLst>
          </p:cNvPr>
          <p:cNvSpPr/>
          <p:nvPr/>
        </p:nvSpPr>
        <p:spPr>
          <a:xfrm rot="10800000">
            <a:off x="22267484" y="1352410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04F7430-9BA6-3EED-0066-ACBABADAB986}"/>
                  </a:ext>
                </a:extLst>
              </p:cNvPr>
              <p:cNvSpPr/>
              <p:nvPr/>
            </p:nvSpPr>
            <p:spPr>
              <a:xfrm>
                <a:off x="7951805" y="3449792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04F7430-9BA6-3EED-0066-ACBABADAB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3449792"/>
                <a:ext cx="1550220" cy="760492"/>
              </a:xfrm>
              <a:prstGeom prst="roundRect">
                <a:avLst/>
              </a:prstGeom>
              <a:blipFill>
                <a:blip r:embed="rId26"/>
                <a:stretch>
                  <a:fillRect t="-1408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5B934A1-278B-7163-5DAF-1DB567D12653}"/>
                  </a:ext>
                </a:extLst>
              </p:cNvPr>
              <p:cNvSpPr/>
              <p:nvPr/>
            </p:nvSpPr>
            <p:spPr>
              <a:xfrm>
                <a:off x="11540625" y="3449792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5B934A1-278B-7163-5DAF-1DB567D12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3449792"/>
                <a:ext cx="1550220" cy="760492"/>
              </a:xfrm>
              <a:prstGeom prst="roundRect">
                <a:avLst/>
              </a:prstGeom>
              <a:blipFill>
                <a:blip r:embed="rId27"/>
                <a:stretch>
                  <a:fillRect t="-1408" r="-752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D21578C-42B3-A7A1-F08A-1C3B29E5EFCC}"/>
                  </a:ext>
                </a:extLst>
              </p:cNvPr>
              <p:cNvSpPr/>
              <p:nvPr/>
            </p:nvSpPr>
            <p:spPr>
              <a:xfrm>
                <a:off x="15075161" y="344979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D21578C-42B3-A7A1-F08A-1C3B29E5E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61" y="3449792"/>
                <a:ext cx="1758360" cy="760492"/>
              </a:xfrm>
              <a:prstGeom prst="roundRect">
                <a:avLst/>
              </a:prstGeom>
              <a:blipFill>
                <a:blip r:embed="rId28"/>
                <a:stretch>
                  <a:fillRect t="-1408" r="-671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6B7F322-D56E-3998-D32F-E48CBDF8F4FD}"/>
                  </a:ext>
                </a:extLst>
              </p:cNvPr>
              <p:cNvSpPr/>
              <p:nvPr/>
            </p:nvSpPr>
            <p:spPr>
              <a:xfrm>
                <a:off x="20151825" y="3444046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6B7F322-D56E-3998-D32F-E48CBDF8F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3444046"/>
                <a:ext cx="2115659" cy="771984"/>
              </a:xfrm>
              <a:prstGeom prst="roundRect">
                <a:avLst/>
              </a:prstGeom>
              <a:blipFill>
                <a:blip r:embed="rId29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656EC6-4367-3DC8-5942-29997ADD5676}"/>
                  </a:ext>
                </a:extLst>
              </p:cNvPr>
              <p:cNvSpPr txBox="1"/>
              <p:nvPr/>
            </p:nvSpPr>
            <p:spPr>
              <a:xfrm>
                <a:off x="4788130" y="3364334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656EC6-4367-3DC8-5942-29997ADD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3364334"/>
                <a:ext cx="1915338" cy="93140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lus 16">
            <a:extLst>
              <a:ext uri="{FF2B5EF4-FFF2-40B4-BE49-F238E27FC236}">
                <a16:creationId xmlns:a16="http://schemas.microsoft.com/office/drawing/2014/main" id="{5C1C6BE7-9DD9-E5D2-7856-6A80B3741E89}"/>
              </a:ext>
            </a:extLst>
          </p:cNvPr>
          <p:cNvSpPr/>
          <p:nvPr/>
        </p:nvSpPr>
        <p:spPr>
          <a:xfrm>
            <a:off x="9634078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4031D71C-3B2B-2772-8275-CCA116490F34}"/>
              </a:ext>
            </a:extLst>
          </p:cNvPr>
          <p:cNvSpPr/>
          <p:nvPr/>
        </p:nvSpPr>
        <p:spPr>
          <a:xfrm>
            <a:off x="13232834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5F287052-8B2C-2073-B169-019739DBE940}"/>
              </a:ext>
            </a:extLst>
          </p:cNvPr>
          <p:cNvSpPr/>
          <p:nvPr/>
        </p:nvSpPr>
        <p:spPr>
          <a:xfrm>
            <a:off x="16937137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F3E135CF-C3E6-74FE-EB34-02982FFA1A5C}"/>
              </a:ext>
            </a:extLst>
          </p:cNvPr>
          <p:cNvSpPr/>
          <p:nvPr/>
        </p:nvSpPr>
        <p:spPr>
          <a:xfrm>
            <a:off x="18096960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3BB8C4E4-C7F6-AD3A-F638-0C0FD751E8B3}"/>
              </a:ext>
            </a:extLst>
          </p:cNvPr>
          <p:cNvSpPr/>
          <p:nvPr/>
        </p:nvSpPr>
        <p:spPr>
          <a:xfrm>
            <a:off x="6785134" y="3093647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F2BC0432-AC66-DCB1-D812-09B4BA96FA8B}"/>
              </a:ext>
            </a:extLst>
          </p:cNvPr>
          <p:cNvSpPr/>
          <p:nvPr/>
        </p:nvSpPr>
        <p:spPr>
          <a:xfrm rot="10800000">
            <a:off x="22267484" y="3093648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70B205C-8579-849C-6766-DF6111EB4205}"/>
                  </a:ext>
                </a:extLst>
              </p:cNvPr>
              <p:cNvSpPr/>
              <p:nvPr/>
            </p:nvSpPr>
            <p:spPr>
              <a:xfrm>
                <a:off x="7951805" y="525086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70B205C-8579-849C-6766-DF6111EB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5250865"/>
                <a:ext cx="1550220" cy="760492"/>
              </a:xfrm>
              <a:prstGeom prst="roundRect">
                <a:avLst/>
              </a:prstGeom>
              <a:blipFill>
                <a:blip r:embed="rId31"/>
                <a:stretch>
                  <a:fillRect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AC46239-239E-306A-7FA2-21A22FA94CDD}"/>
                  </a:ext>
                </a:extLst>
              </p:cNvPr>
              <p:cNvSpPr/>
              <p:nvPr/>
            </p:nvSpPr>
            <p:spPr>
              <a:xfrm>
                <a:off x="11540625" y="525086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AC46239-239E-306A-7FA2-21A22FA94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5250865"/>
                <a:ext cx="1550220" cy="760492"/>
              </a:xfrm>
              <a:prstGeom prst="roundRect">
                <a:avLst/>
              </a:prstGeom>
              <a:blipFill>
                <a:blip r:embed="rId32"/>
                <a:stretch>
                  <a:fillRect r="-752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D2325105-3D4F-FC71-1816-EDA70C494980}"/>
                  </a:ext>
                </a:extLst>
              </p:cNvPr>
              <p:cNvSpPr/>
              <p:nvPr/>
            </p:nvSpPr>
            <p:spPr>
              <a:xfrm>
                <a:off x="15075161" y="5250865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D2325105-3D4F-FC71-1816-EDA70C494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61" y="5250865"/>
                <a:ext cx="1758360" cy="760492"/>
              </a:xfrm>
              <a:prstGeom prst="roundRect">
                <a:avLst/>
              </a:prstGeom>
              <a:blipFill>
                <a:blip r:embed="rId33"/>
                <a:stretch>
                  <a:fillRect r="-671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D2575FD-4CC4-F173-F23E-D1B36BEBB22E}"/>
                  </a:ext>
                </a:extLst>
              </p:cNvPr>
              <p:cNvSpPr/>
              <p:nvPr/>
            </p:nvSpPr>
            <p:spPr>
              <a:xfrm>
                <a:off x="20151825" y="5245119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D2575FD-4CC4-F173-F23E-D1B36BEBB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5245119"/>
                <a:ext cx="2115659" cy="771984"/>
              </a:xfrm>
              <a:prstGeom prst="roundRect">
                <a:avLst/>
              </a:prstGeom>
              <a:blipFill>
                <a:blip r:embed="rId3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6C719-7391-0552-3CFF-8D3751A1581C}"/>
                  </a:ext>
                </a:extLst>
              </p:cNvPr>
              <p:cNvSpPr txBox="1"/>
              <p:nvPr/>
            </p:nvSpPr>
            <p:spPr>
              <a:xfrm>
                <a:off x="4788130" y="5165407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6C719-7391-0552-3CFF-8D3751A15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5165407"/>
                <a:ext cx="1915338" cy="93140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lus 27">
            <a:extLst>
              <a:ext uri="{FF2B5EF4-FFF2-40B4-BE49-F238E27FC236}">
                <a16:creationId xmlns:a16="http://schemas.microsoft.com/office/drawing/2014/main" id="{749F8AE3-A413-D979-5253-15FF6EC71199}"/>
              </a:ext>
            </a:extLst>
          </p:cNvPr>
          <p:cNvSpPr/>
          <p:nvPr/>
        </p:nvSpPr>
        <p:spPr>
          <a:xfrm>
            <a:off x="9634078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37267D0A-8009-5D5F-2629-C2B59AD295E0}"/>
              </a:ext>
            </a:extLst>
          </p:cNvPr>
          <p:cNvSpPr/>
          <p:nvPr/>
        </p:nvSpPr>
        <p:spPr>
          <a:xfrm>
            <a:off x="13164432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F6BF3AFF-CD03-1C43-E10F-4DEE0185BF44}"/>
              </a:ext>
            </a:extLst>
          </p:cNvPr>
          <p:cNvSpPr/>
          <p:nvPr/>
        </p:nvSpPr>
        <p:spPr>
          <a:xfrm>
            <a:off x="16937137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CC206C6-2A00-0900-89FA-6A17B5EBE089}"/>
              </a:ext>
            </a:extLst>
          </p:cNvPr>
          <p:cNvSpPr/>
          <p:nvPr/>
        </p:nvSpPr>
        <p:spPr>
          <a:xfrm>
            <a:off x="18096960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Moon 31">
            <a:extLst>
              <a:ext uri="{FF2B5EF4-FFF2-40B4-BE49-F238E27FC236}">
                <a16:creationId xmlns:a16="http://schemas.microsoft.com/office/drawing/2014/main" id="{E3F1DC10-7244-2FAB-EADD-EDE072A6663E}"/>
              </a:ext>
            </a:extLst>
          </p:cNvPr>
          <p:cNvSpPr/>
          <p:nvPr/>
        </p:nvSpPr>
        <p:spPr>
          <a:xfrm>
            <a:off x="6785134" y="4894720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408EBE67-AD9C-9886-A939-10ED715CCD11}"/>
              </a:ext>
            </a:extLst>
          </p:cNvPr>
          <p:cNvSpPr/>
          <p:nvPr/>
        </p:nvSpPr>
        <p:spPr>
          <a:xfrm rot="10800000">
            <a:off x="22267484" y="4894721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3F0C6F3D-B22E-71FB-1AEA-304E676F2FF0}"/>
                  </a:ext>
                </a:extLst>
              </p:cNvPr>
              <p:cNvSpPr/>
              <p:nvPr/>
            </p:nvSpPr>
            <p:spPr>
              <a:xfrm>
                <a:off x="7951805" y="9682714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3F0C6F3D-B22E-71FB-1AEA-304E676F2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9682714"/>
                <a:ext cx="1550220" cy="760492"/>
              </a:xfrm>
              <a:prstGeom prst="roundRect">
                <a:avLst/>
              </a:prstGeom>
              <a:blipFill>
                <a:blip r:embed="rId36"/>
                <a:stretch>
                  <a:fillRect t="-1408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C8DE854-0B4D-417E-98FC-A89B2D7E527A}"/>
                  </a:ext>
                </a:extLst>
              </p:cNvPr>
              <p:cNvSpPr/>
              <p:nvPr/>
            </p:nvSpPr>
            <p:spPr>
              <a:xfrm>
                <a:off x="11540625" y="9682714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C8DE854-0B4D-417E-98FC-A89B2D7E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9682714"/>
                <a:ext cx="1550220" cy="760492"/>
              </a:xfrm>
              <a:prstGeom prst="roundRect">
                <a:avLst/>
              </a:prstGeom>
              <a:blipFill>
                <a:blip r:embed="rId37"/>
                <a:stretch>
                  <a:fillRect t="-1408" r="-752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156940D-DB0E-2064-E0AF-4E6FC6DECDEB}"/>
                  </a:ext>
                </a:extLst>
              </p:cNvPr>
              <p:cNvSpPr/>
              <p:nvPr/>
            </p:nvSpPr>
            <p:spPr>
              <a:xfrm>
                <a:off x="15154189" y="9682714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156940D-DB0E-2064-E0AF-4E6FC6DEC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189" y="9682714"/>
                <a:ext cx="1758360" cy="760492"/>
              </a:xfrm>
              <a:prstGeom prst="roundRect">
                <a:avLst/>
              </a:prstGeom>
              <a:blipFill>
                <a:blip r:embed="rId38"/>
                <a:stretch>
                  <a:fillRect t="-1408" r="-671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4F3B180-C069-9566-4AA0-DB89293ACA70}"/>
                  </a:ext>
                </a:extLst>
              </p:cNvPr>
              <p:cNvSpPr/>
              <p:nvPr/>
            </p:nvSpPr>
            <p:spPr>
              <a:xfrm>
                <a:off x="20151825" y="967696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4F3B180-C069-9566-4AA0-DB89293AC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9676968"/>
                <a:ext cx="2115659" cy="771984"/>
              </a:xfrm>
              <a:prstGeom prst="roundRect">
                <a:avLst/>
              </a:prstGeom>
              <a:blipFill>
                <a:blip r:embed="rId39"/>
                <a:stretch>
                  <a:fillRect b="-1232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D97623-200B-C175-5A7E-AB311953F3B0}"/>
                  </a:ext>
                </a:extLst>
              </p:cNvPr>
              <p:cNvSpPr txBox="1"/>
              <p:nvPr/>
            </p:nvSpPr>
            <p:spPr>
              <a:xfrm>
                <a:off x="4788130" y="9597256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D97623-200B-C175-5A7E-AB311953F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9597256"/>
                <a:ext cx="1915338" cy="93140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lus 38">
            <a:extLst>
              <a:ext uri="{FF2B5EF4-FFF2-40B4-BE49-F238E27FC236}">
                <a16:creationId xmlns:a16="http://schemas.microsoft.com/office/drawing/2014/main" id="{8EECBA7E-A4D6-0E3A-87B3-D18D578F1670}"/>
              </a:ext>
            </a:extLst>
          </p:cNvPr>
          <p:cNvSpPr/>
          <p:nvPr/>
        </p:nvSpPr>
        <p:spPr>
          <a:xfrm>
            <a:off x="9634078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Plus 39">
            <a:extLst>
              <a:ext uri="{FF2B5EF4-FFF2-40B4-BE49-F238E27FC236}">
                <a16:creationId xmlns:a16="http://schemas.microsoft.com/office/drawing/2014/main" id="{983EC8D5-1623-3531-09A1-077599CE04F1}"/>
              </a:ext>
            </a:extLst>
          </p:cNvPr>
          <p:cNvSpPr/>
          <p:nvPr/>
        </p:nvSpPr>
        <p:spPr>
          <a:xfrm>
            <a:off x="13086256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Plus 40">
            <a:extLst>
              <a:ext uri="{FF2B5EF4-FFF2-40B4-BE49-F238E27FC236}">
                <a16:creationId xmlns:a16="http://schemas.microsoft.com/office/drawing/2014/main" id="{53332F53-6C3B-644E-64B3-56C844F376F1}"/>
              </a:ext>
            </a:extLst>
          </p:cNvPr>
          <p:cNvSpPr/>
          <p:nvPr/>
        </p:nvSpPr>
        <p:spPr>
          <a:xfrm>
            <a:off x="16937137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Plus 41">
            <a:extLst>
              <a:ext uri="{FF2B5EF4-FFF2-40B4-BE49-F238E27FC236}">
                <a16:creationId xmlns:a16="http://schemas.microsoft.com/office/drawing/2014/main" id="{DF6DE4C3-A37E-5D2B-D45B-D9C98B5B8CF3}"/>
              </a:ext>
            </a:extLst>
          </p:cNvPr>
          <p:cNvSpPr/>
          <p:nvPr/>
        </p:nvSpPr>
        <p:spPr>
          <a:xfrm>
            <a:off x="18096960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Moon 42">
            <a:extLst>
              <a:ext uri="{FF2B5EF4-FFF2-40B4-BE49-F238E27FC236}">
                <a16:creationId xmlns:a16="http://schemas.microsoft.com/office/drawing/2014/main" id="{B50EF6C3-3D3D-608C-C488-2D2A2228F3AE}"/>
              </a:ext>
            </a:extLst>
          </p:cNvPr>
          <p:cNvSpPr/>
          <p:nvPr/>
        </p:nvSpPr>
        <p:spPr>
          <a:xfrm>
            <a:off x="6785134" y="9326569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34059D56-A2EE-9FB8-84BC-310DD1EFE816}"/>
              </a:ext>
            </a:extLst>
          </p:cNvPr>
          <p:cNvSpPr/>
          <p:nvPr/>
        </p:nvSpPr>
        <p:spPr>
          <a:xfrm rot="10800000">
            <a:off x="22267484" y="9326569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!!box1">
                <a:extLst>
                  <a:ext uri="{FF2B5EF4-FFF2-40B4-BE49-F238E27FC236}">
                    <a16:creationId xmlns:a16="http://schemas.microsoft.com/office/drawing/2014/main" id="{4C3A1DAC-DF25-759E-736C-D8E595DECE0F}"/>
                  </a:ext>
                </a:extLst>
              </p:cNvPr>
              <p:cNvSpPr/>
              <p:nvPr/>
            </p:nvSpPr>
            <p:spPr>
              <a:xfrm>
                <a:off x="621497" y="10946576"/>
                <a:ext cx="23182569" cy="248365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are evaluating the polynomial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are evaluating this polynomial at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But in FFT algorithm, we evaluate the polynomial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5" name="!!box1">
                <a:extLst>
                  <a:ext uri="{FF2B5EF4-FFF2-40B4-BE49-F238E27FC236}">
                    <a16:creationId xmlns:a16="http://schemas.microsoft.com/office/drawing/2014/main" id="{4C3A1DAC-DF25-759E-736C-D8E595DEC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7" y="10946576"/>
                <a:ext cx="23182569" cy="2483650"/>
              </a:xfrm>
              <a:prstGeom prst="roundRect">
                <a:avLst>
                  <a:gd name="adj" fmla="val 5932"/>
                </a:avLst>
              </a:prstGeom>
              <a:blipFill>
                <a:blip r:embed="rId4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82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5424ED7-A807-DD6E-63BE-D0F54D4F3C56}"/>
              </a:ext>
            </a:extLst>
          </p:cNvPr>
          <p:cNvSpPr/>
          <p:nvPr/>
        </p:nvSpPr>
        <p:spPr>
          <a:xfrm>
            <a:off x="2769230" y="41862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A34931-3482-47FD-8ED2-DC19066D67EF}"/>
              </a:ext>
            </a:extLst>
          </p:cNvPr>
          <p:cNvCxnSpPr>
            <a:cxnSpLocks/>
          </p:cNvCxnSpPr>
          <p:nvPr/>
        </p:nvCxnSpPr>
        <p:spPr>
          <a:xfrm>
            <a:off x="5920782" y="16585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50BF69-FDD6-80BD-A802-9C170421A095}"/>
              </a:ext>
            </a:extLst>
          </p:cNvPr>
          <p:cNvCxnSpPr>
            <a:cxnSpLocks/>
          </p:cNvCxnSpPr>
          <p:nvPr/>
        </p:nvCxnSpPr>
        <p:spPr>
          <a:xfrm flipH="1">
            <a:off x="1449979" y="70464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9B519-9F8F-F03D-7035-8DE973881D87}"/>
                  </a:ext>
                </a:extLst>
              </p:cNvPr>
              <p:cNvSpPr txBox="1"/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9B519-9F8F-F03D-7035-8DE97388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9391DE-8B78-8FA5-EB47-8811FEE41D35}"/>
                  </a:ext>
                </a:extLst>
              </p:cNvPr>
              <p:cNvSpPr txBox="1"/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9391DE-8B78-8FA5-EB47-8811FEE41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!!arrow1">
            <a:extLst>
              <a:ext uri="{FF2B5EF4-FFF2-40B4-BE49-F238E27FC236}">
                <a16:creationId xmlns:a16="http://schemas.microsoft.com/office/drawing/2014/main" id="{7FE5161F-DFBF-0DAD-D810-C72026F00FFB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5920781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B19EC2-C8DE-ECCF-5D2A-2D14EAFC9B05}"/>
              </a:ext>
            </a:extLst>
          </p:cNvPr>
          <p:cNvSpPr/>
          <p:nvPr/>
        </p:nvSpPr>
        <p:spPr>
          <a:xfrm>
            <a:off x="8975055" y="69515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96C952-030D-AD9C-173C-49A08A53ABE7}"/>
                  </a:ext>
                </a:extLst>
              </p:cNvPr>
              <p:cNvSpPr txBox="1"/>
              <p:nvPr/>
            </p:nvSpPr>
            <p:spPr>
              <a:xfrm>
                <a:off x="8496076" y="6417584"/>
                <a:ext cx="2042097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8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96C952-030D-AD9C-173C-49A08A53A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076" y="6417584"/>
                <a:ext cx="2042097" cy="500650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!!arrow1">
            <a:extLst>
              <a:ext uri="{FF2B5EF4-FFF2-40B4-BE49-F238E27FC236}">
                <a16:creationId xmlns:a16="http://schemas.microsoft.com/office/drawing/2014/main" id="{BE5467E2-0CFD-2FF7-EF29-70AFA9C4E7C4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2769230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28700-CF2D-BC5E-B27E-D4CA2B3DCF84}"/>
                  </a:ext>
                </a:extLst>
              </p:cNvPr>
              <p:cNvSpPr txBox="1"/>
              <p:nvPr/>
            </p:nvSpPr>
            <p:spPr>
              <a:xfrm>
                <a:off x="1924560" y="6399427"/>
                <a:ext cx="638316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28700-CF2D-BC5E-B27E-D4CA2B3D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60" y="6399427"/>
                <a:ext cx="638316" cy="49661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2EB5805-94B1-814E-256C-438B407D561E}"/>
              </a:ext>
            </a:extLst>
          </p:cNvPr>
          <p:cNvSpPr/>
          <p:nvPr/>
        </p:nvSpPr>
        <p:spPr>
          <a:xfrm>
            <a:off x="2671955" y="69515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!!arrow1">
            <a:extLst>
              <a:ext uri="{FF2B5EF4-FFF2-40B4-BE49-F238E27FC236}">
                <a16:creationId xmlns:a16="http://schemas.microsoft.com/office/drawing/2014/main" id="{C6C1EF86-16BA-DE4B-09D0-8C7AAF4EFB18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5920781" y="41862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1">
            <a:extLst>
              <a:ext uri="{FF2B5EF4-FFF2-40B4-BE49-F238E27FC236}">
                <a16:creationId xmlns:a16="http://schemas.microsoft.com/office/drawing/2014/main" id="{1710806B-43B8-9D08-BCF0-903FCAFD4AB3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920781" y="70464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3D7BAC2-B51B-AAAF-A2CB-C950E037BFB2}"/>
              </a:ext>
            </a:extLst>
          </p:cNvPr>
          <p:cNvSpPr/>
          <p:nvPr/>
        </p:nvSpPr>
        <p:spPr>
          <a:xfrm>
            <a:off x="5823504" y="98090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DF77E7-3366-668A-12F1-D56BCCDBD150}"/>
              </a:ext>
            </a:extLst>
          </p:cNvPr>
          <p:cNvSpPr/>
          <p:nvPr/>
        </p:nvSpPr>
        <p:spPr>
          <a:xfrm>
            <a:off x="5823504" y="40912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FC054C-7060-60DC-40D4-CF05E509C7EE}"/>
                  </a:ext>
                </a:extLst>
              </p:cNvPr>
              <p:cNvSpPr txBox="1"/>
              <p:nvPr/>
            </p:nvSpPr>
            <p:spPr>
              <a:xfrm>
                <a:off x="6018058" y="3352749"/>
                <a:ext cx="638315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FC054C-7060-60DC-40D4-CF05E509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8" y="3352749"/>
                <a:ext cx="638315" cy="498213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92C3A8-7705-FB3C-686B-DE75D97842BB}"/>
                  </a:ext>
                </a:extLst>
              </p:cNvPr>
              <p:cNvSpPr txBox="1"/>
              <p:nvPr/>
            </p:nvSpPr>
            <p:spPr>
              <a:xfrm>
                <a:off x="5994076" y="10271322"/>
                <a:ext cx="638315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92C3A8-7705-FB3C-686B-DE75D9784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76" y="10271322"/>
                <a:ext cx="638315" cy="500650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!!arrow1">
            <a:extLst>
              <a:ext uri="{FF2B5EF4-FFF2-40B4-BE49-F238E27FC236}">
                <a16:creationId xmlns:a16="http://schemas.microsoft.com/office/drawing/2014/main" id="{E2DCF395-861D-16B2-7318-D5014B2FB92C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5920780" y="502396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rrow1">
            <a:extLst>
              <a:ext uri="{FF2B5EF4-FFF2-40B4-BE49-F238E27FC236}">
                <a16:creationId xmlns:a16="http://schemas.microsoft.com/office/drawing/2014/main" id="{D6A02C18-F015-4153-96DF-DC4E6EFBB8A8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3692298" y="502396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arrow1">
            <a:extLst>
              <a:ext uri="{FF2B5EF4-FFF2-40B4-BE49-F238E27FC236}">
                <a16:creationId xmlns:a16="http://schemas.microsoft.com/office/drawing/2014/main" id="{FA531897-3DB3-7068-2565-E3E15D188778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3692298" y="708274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1">
            <a:extLst>
              <a:ext uri="{FF2B5EF4-FFF2-40B4-BE49-F238E27FC236}">
                <a16:creationId xmlns:a16="http://schemas.microsoft.com/office/drawing/2014/main" id="{EE4866C8-EC7F-C96D-3B9C-076F001A2187}"/>
              </a:ext>
            </a:extLst>
          </p:cNvPr>
          <p:cNvCxnSpPr>
            <a:cxnSpLocks/>
          </p:cNvCxnSpPr>
          <p:nvPr/>
        </p:nvCxnSpPr>
        <p:spPr>
          <a:xfrm>
            <a:off x="5920779" y="707995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C5D060-56CA-AE7F-8BA8-172DF2FFA3CA}"/>
                  </a:ext>
                </a:extLst>
              </p:cNvPr>
              <p:cNvSpPr txBox="1"/>
              <p:nvPr/>
            </p:nvSpPr>
            <p:spPr>
              <a:xfrm>
                <a:off x="8246539" y="4349522"/>
                <a:ext cx="630622" cy="497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C5D060-56CA-AE7F-8BA8-172DF2FFA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39" y="4349522"/>
                <a:ext cx="630622" cy="497444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DF5CC1F1-F609-824F-575E-408485709919}"/>
              </a:ext>
            </a:extLst>
          </p:cNvPr>
          <p:cNvSpPr/>
          <p:nvPr/>
        </p:nvSpPr>
        <p:spPr>
          <a:xfrm>
            <a:off x="8065968" y="492903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2576F2-2A7E-09BC-8D5B-BB4EA0F0FE99}"/>
              </a:ext>
            </a:extLst>
          </p:cNvPr>
          <p:cNvSpPr/>
          <p:nvPr/>
        </p:nvSpPr>
        <p:spPr>
          <a:xfrm>
            <a:off x="3595104" y="491426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49561B-D01F-BA31-F946-EF1998419A9A}"/>
              </a:ext>
            </a:extLst>
          </p:cNvPr>
          <p:cNvSpPr/>
          <p:nvPr/>
        </p:nvSpPr>
        <p:spPr>
          <a:xfrm>
            <a:off x="3595104" y="898608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CFEDF-199A-6A87-1905-3D4EFBC0EAB7}"/>
              </a:ext>
            </a:extLst>
          </p:cNvPr>
          <p:cNvSpPr/>
          <p:nvPr/>
        </p:nvSpPr>
        <p:spPr>
          <a:xfrm>
            <a:off x="8082928" y="898608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60FA1-515C-36BC-F5B5-1C600B7906F8}"/>
                  </a:ext>
                </a:extLst>
              </p:cNvPr>
              <p:cNvSpPr txBox="1"/>
              <p:nvPr/>
            </p:nvSpPr>
            <p:spPr>
              <a:xfrm>
                <a:off x="2938711" y="4298180"/>
                <a:ext cx="638316" cy="5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60FA1-515C-36BC-F5B5-1C600B79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11" y="4298180"/>
                <a:ext cx="638316" cy="500202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D3E844-595D-5BDB-1947-0FEA26DCA142}"/>
                  </a:ext>
                </a:extLst>
              </p:cNvPr>
              <p:cNvSpPr txBox="1"/>
              <p:nvPr/>
            </p:nvSpPr>
            <p:spPr>
              <a:xfrm>
                <a:off x="2862415" y="9193511"/>
                <a:ext cx="638315" cy="506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D3E844-595D-5BDB-1947-0FEA26DCA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415" y="9193511"/>
                <a:ext cx="638315" cy="506229"/>
              </a:xfrm>
              <a:prstGeom prst="rect">
                <a:avLst/>
              </a:prstGeom>
              <a:blipFill>
                <a:blip r:embed="rId10"/>
                <a:stretch>
                  <a:fillRect b="-73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BEFF9-F7F6-EB9D-3DF7-F1185EC4282C}"/>
                  </a:ext>
                </a:extLst>
              </p:cNvPr>
              <p:cNvSpPr txBox="1"/>
              <p:nvPr/>
            </p:nvSpPr>
            <p:spPr>
              <a:xfrm>
                <a:off x="8340834" y="9323712"/>
                <a:ext cx="638316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BEFF9-F7F6-EB9D-3DF7-F1185EC4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34" y="9323712"/>
                <a:ext cx="638316" cy="496611"/>
              </a:xfrm>
              <a:prstGeom prst="rect">
                <a:avLst/>
              </a:prstGeom>
              <a:blipFill>
                <a:blip r:embed="rId11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ndy: A problem on leetcode">
                <a:extLst>
                  <a:ext uri="{FF2B5EF4-FFF2-40B4-BE49-F238E27FC236}">
                    <a16:creationId xmlns:a16="http://schemas.microsoft.com/office/drawing/2014/main" id="{C75C79F4-0918-85F1-81B0-FFD89C90A2DD}"/>
                  </a:ext>
                </a:extLst>
              </p:cNvPr>
              <p:cNvSpPr/>
              <p:nvPr/>
            </p:nvSpPr>
            <p:spPr>
              <a:xfrm>
                <a:off x="10760487" y="378008"/>
                <a:ext cx="12951567" cy="1280505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Where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31" name="Candy: A problem on leetcode">
                <a:extLst>
                  <a:ext uri="{FF2B5EF4-FFF2-40B4-BE49-F238E27FC236}">
                    <a16:creationId xmlns:a16="http://schemas.microsoft.com/office/drawing/2014/main" id="{C75C79F4-0918-85F1-81B0-FFD89C90A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487" y="378008"/>
                <a:ext cx="12951567" cy="1280505"/>
              </a:xfrm>
              <a:prstGeom prst="roundRect">
                <a:avLst>
                  <a:gd name="adj" fmla="val 1661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E35B8-DC7B-8405-6EC0-19C7253F2E06}"/>
                  </a:ext>
                </a:extLst>
              </p:cNvPr>
              <p:cNvSpPr txBox="1"/>
              <p:nvPr/>
            </p:nvSpPr>
            <p:spPr>
              <a:xfrm>
                <a:off x="8345661" y="9946760"/>
                <a:ext cx="829073" cy="497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E35B8-DC7B-8405-6EC0-19C7253F2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1" y="9946760"/>
                <a:ext cx="829073" cy="497444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48B9D7-EAEA-51B1-A003-E2FECD62063D}"/>
                  </a:ext>
                </a:extLst>
              </p:cNvPr>
              <p:cNvSpPr txBox="1"/>
              <p:nvPr/>
            </p:nvSpPr>
            <p:spPr>
              <a:xfrm>
                <a:off x="5920779" y="10796284"/>
                <a:ext cx="829073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48B9D7-EAEA-51B1-A003-E2FECD620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9" y="10796284"/>
                <a:ext cx="829073" cy="498213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87CA9C-211B-7ED8-66AB-0A187CBD8811}"/>
                  </a:ext>
                </a:extLst>
              </p:cNvPr>
              <p:cNvSpPr txBox="1"/>
              <p:nvPr/>
            </p:nvSpPr>
            <p:spPr>
              <a:xfrm>
                <a:off x="2802555" y="9744527"/>
                <a:ext cx="829073" cy="5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87CA9C-211B-7ED8-66AB-0A187CBD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55" y="9744527"/>
                <a:ext cx="829073" cy="500202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25E5FF-7306-5408-9B80-1CBA38D943C9}"/>
                  </a:ext>
                </a:extLst>
              </p:cNvPr>
              <p:cNvSpPr txBox="1"/>
              <p:nvPr/>
            </p:nvSpPr>
            <p:spPr>
              <a:xfrm>
                <a:off x="1846162" y="5854934"/>
                <a:ext cx="829073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25E5FF-7306-5408-9B80-1CBA38D94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162" y="5854934"/>
                <a:ext cx="829073" cy="496611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BF8941-A400-03DA-B09F-3C872FA21740}"/>
                  </a:ext>
                </a:extLst>
              </p:cNvPr>
              <p:cNvSpPr txBox="1"/>
              <p:nvPr/>
            </p:nvSpPr>
            <p:spPr>
              <a:xfrm>
                <a:off x="2863225" y="3632715"/>
                <a:ext cx="829073" cy="506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BF8941-A400-03DA-B09F-3C872FA21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25" y="3632715"/>
                <a:ext cx="829073" cy="506229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45D7E3-2288-1C22-654F-40D4CD7F2D58}"/>
                  </a:ext>
                </a:extLst>
              </p:cNvPr>
              <p:cNvSpPr txBox="1"/>
              <p:nvPr/>
            </p:nvSpPr>
            <p:spPr>
              <a:xfrm>
                <a:off x="5960921" y="2741191"/>
                <a:ext cx="829073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45D7E3-2288-1C22-654F-40D4CD7F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21" y="2741191"/>
                <a:ext cx="829073" cy="500650"/>
              </a:xfrm>
              <a:prstGeom prst="rect">
                <a:avLst/>
              </a:prstGeom>
              <a:blipFill>
                <a:blip r:embed="rId18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B513DA-72C3-2E91-4079-799A73BA9726}"/>
                  </a:ext>
                </a:extLst>
              </p:cNvPr>
              <p:cNvSpPr txBox="1"/>
              <p:nvPr/>
            </p:nvSpPr>
            <p:spPr>
              <a:xfrm>
                <a:off x="8277482" y="3653575"/>
                <a:ext cx="829073" cy="50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B513DA-72C3-2E91-4079-799A73BA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82" y="3653575"/>
                <a:ext cx="829073" cy="500906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BA529A-1632-983D-EA7A-8308809CC483}"/>
                  </a:ext>
                </a:extLst>
              </p:cNvPr>
              <p:cNvSpPr txBox="1"/>
              <p:nvPr/>
            </p:nvSpPr>
            <p:spPr>
              <a:xfrm>
                <a:off x="9190638" y="5790146"/>
                <a:ext cx="829073" cy="50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BA529A-1632-983D-EA7A-8308809C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38" y="5790146"/>
                <a:ext cx="829073" cy="500906"/>
              </a:xfrm>
              <a:prstGeom prst="rect">
                <a:avLst/>
              </a:prstGeom>
              <a:blipFill>
                <a:blip r:embed="rId20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box1">
                <a:extLst>
                  <a:ext uri="{FF2B5EF4-FFF2-40B4-BE49-F238E27FC236}">
                    <a16:creationId xmlns:a16="http://schemas.microsoft.com/office/drawing/2014/main" id="{EB856A73-03FC-F98B-840A-7C97AEB4C1CB}"/>
                  </a:ext>
                </a:extLst>
              </p:cNvPr>
              <p:cNvSpPr/>
              <p:nvPr/>
            </p:nvSpPr>
            <p:spPr>
              <a:xfrm>
                <a:off x="10771330" y="2194902"/>
                <a:ext cx="12951566" cy="39191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Homework: Show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!!box1">
                <a:extLst>
                  <a:ext uri="{FF2B5EF4-FFF2-40B4-BE49-F238E27FC236}">
                    <a16:creationId xmlns:a16="http://schemas.microsoft.com/office/drawing/2014/main" id="{EB856A73-03FC-F98B-840A-7C97AEB4C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330" y="2194902"/>
                <a:ext cx="12951566" cy="3919157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87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8A6F686-3614-AF1B-08AF-E2DBBC71030B}"/>
              </a:ext>
            </a:extLst>
          </p:cNvPr>
          <p:cNvSpPr/>
          <p:nvPr/>
        </p:nvSpPr>
        <p:spPr>
          <a:xfrm>
            <a:off x="8808849" y="2721398"/>
            <a:ext cx="2306782" cy="9852589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4417980" y="330242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307301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4424254" y="4949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4424254" y="6732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651884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277725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blipFill>
                <a:blip r:embed="rId17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blipFill>
                <a:blip r:embed="rId18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605943" y="11338535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943" y="11338535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4452366" y="111513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2249680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3228637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62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8A6F686-3614-AF1B-08AF-E2DBBC71030B}"/>
              </a:ext>
            </a:extLst>
          </p:cNvPr>
          <p:cNvSpPr/>
          <p:nvPr/>
        </p:nvSpPr>
        <p:spPr>
          <a:xfrm>
            <a:off x="4887807" y="2337314"/>
            <a:ext cx="1417794" cy="6979760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1391253" y="2596110"/>
                <a:ext cx="985259" cy="48807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253" y="2596110"/>
                <a:ext cx="985259" cy="488077"/>
              </a:xfrm>
              <a:prstGeom prst="roundRect">
                <a:avLst/>
              </a:prstGeom>
              <a:blipFill>
                <a:blip r:embed="rId2"/>
                <a:stretch>
                  <a:fillRect b="-2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097141" y="2644834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82464" y="2721626"/>
                <a:ext cx="546587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4" y="2721626"/>
                <a:ext cx="546587" cy="4880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111" y="3966439"/>
                <a:ext cx="546587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11" y="3966439"/>
                <a:ext cx="546587" cy="4880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3769" y="5144622"/>
                <a:ext cx="546587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69" y="5144622"/>
                <a:ext cx="546587" cy="4880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39738" y="8208464"/>
                <a:ext cx="718744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38" y="8208464"/>
                <a:ext cx="718744" cy="4880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4192318" y="2739861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5204603" y="2737725"/>
            <a:ext cx="629912" cy="488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1395241" y="3769233"/>
                <a:ext cx="985259" cy="48807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241" y="3769233"/>
                <a:ext cx="985259" cy="488077"/>
              </a:xfrm>
              <a:prstGeom prst="roundRect">
                <a:avLst/>
              </a:prstGeom>
              <a:blipFill>
                <a:blip r:embed="rId7"/>
                <a:stretch>
                  <a:fillRect b="-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101129" y="3799718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4192318" y="3934700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5204603" y="3910851"/>
                <a:ext cx="759893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3" y="3910851"/>
                <a:ext cx="759893" cy="4880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1262956" y="4995851"/>
                <a:ext cx="1117545" cy="48807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56" y="4995851"/>
                <a:ext cx="1117545" cy="488077"/>
              </a:xfrm>
              <a:prstGeom prst="roundRect">
                <a:avLst/>
              </a:prstGeom>
              <a:blipFill>
                <a:blip r:embed="rId9"/>
                <a:stretch>
                  <a:fillRect b="-2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101129" y="5050101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4192318" y="5139602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5204603" y="5137468"/>
                <a:ext cx="786650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3" y="5137468"/>
                <a:ext cx="786650" cy="48807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6694729" y="3910851"/>
                <a:ext cx="807439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29" y="3910851"/>
                <a:ext cx="807439" cy="48807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6694729" y="2752563"/>
            <a:ext cx="629912" cy="488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6694729" y="5137467"/>
                <a:ext cx="847139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29" y="5137467"/>
                <a:ext cx="847139" cy="48807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7888770" y="2740012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2740012"/>
                <a:ext cx="392735" cy="4072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8999172" y="2737725"/>
            <a:ext cx="629912" cy="488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7888770" y="3938874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3938874"/>
                <a:ext cx="392735" cy="4072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7888770" y="5137733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5137733"/>
                <a:ext cx="392735" cy="4072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8999172" y="3913005"/>
                <a:ext cx="786650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72" y="3913005"/>
                <a:ext cx="786650" cy="494817"/>
              </a:xfrm>
              <a:prstGeom prst="roundRect">
                <a:avLst/>
              </a:prstGeom>
              <a:blipFill>
                <a:blip r:embed="rId15"/>
                <a:stretch>
                  <a:fillRect l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8999172" y="5139622"/>
                <a:ext cx="786650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72" y="5139622"/>
                <a:ext cx="786650" cy="494817"/>
              </a:xfrm>
              <a:prstGeom prst="roundRect">
                <a:avLst/>
              </a:prstGeom>
              <a:blipFill>
                <a:blip r:embed="rId16"/>
                <a:stretch>
                  <a:fillRect l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1625361" y="6583224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25361" y="6583224"/>
                <a:ext cx="392735" cy="4072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730791" y="6708740"/>
                <a:ext cx="671797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0791" y="6708740"/>
                <a:ext cx="671797" cy="4072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4221634" y="6724838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21634" y="6724838"/>
                <a:ext cx="392735" cy="4072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5423343" y="6687316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23343" y="6687316"/>
                <a:ext cx="392735" cy="4072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9274499" y="6560421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274499" y="6560421"/>
                <a:ext cx="392735" cy="4072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114458" y="8250995"/>
                <a:ext cx="1344631" cy="49481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458" y="8250995"/>
                <a:ext cx="1344631" cy="494817"/>
              </a:xfrm>
              <a:prstGeom prst="roundRect">
                <a:avLst/>
              </a:prstGeom>
              <a:blipFill>
                <a:blip r:embed="rId21"/>
                <a:stretch>
                  <a:fillRect b="-2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118995" y="8149142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4192318" y="8240884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5204603" y="8217343"/>
                <a:ext cx="940386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3" y="8217343"/>
                <a:ext cx="940386" cy="4948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6694729" y="8217344"/>
                <a:ext cx="1031112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29" y="8217344"/>
                <a:ext cx="1031112" cy="4948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7888770" y="8252587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8252587"/>
                <a:ext cx="392735" cy="40729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8999172" y="8255653"/>
                <a:ext cx="881840" cy="5395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72" y="8255653"/>
                <a:ext cx="881840" cy="539580"/>
              </a:xfrm>
              <a:prstGeom prst="roundRect">
                <a:avLst/>
              </a:prstGeom>
              <a:blipFill>
                <a:blip r:embed="rId25"/>
                <a:stretch>
                  <a:fillRect l="-160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7030546" y="6744517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30546" y="6744517"/>
                <a:ext cx="392735" cy="40729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926259" y="2188542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12219727" y="2184685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719054" y="2337313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1341241" y="2337313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4049568" y="2292519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9668955" y="2267548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2682352" y="5185492"/>
                <a:ext cx="1217314" cy="582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52" y="5185492"/>
                <a:ext cx="1217314" cy="5824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box1">
            <a:extLst>
              <a:ext uri="{FF2B5EF4-FFF2-40B4-BE49-F238E27FC236}">
                <a16:creationId xmlns:a16="http://schemas.microsoft.com/office/drawing/2014/main" id="{2EA664BF-C8D5-E35A-9FD8-2B1AB6F7687D}"/>
              </a:ext>
            </a:extLst>
          </p:cNvPr>
          <p:cNvSpPr/>
          <p:nvPr/>
        </p:nvSpPr>
        <p:spPr>
          <a:xfrm>
            <a:off x="13037866" y="3365518"/>
            <a:ext cx="10871326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this is same as our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fft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algorithm modulo minor changes.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Here also, we are evaluating a polynomial on 2d+1 roots of unity.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now implement this algorithm.</a:t>
            </a:r>
          </a:p>
        </p:txBody>
      </p:sp>
    </p:spTree>
    <p:extLst>
      <p:ext uri="{BB962C8B-B14F-4D97-AF65-F5344CB8AC3E}">
        <p14:creationId xmlns:p14="http://schemas.microsoft.com/office/powerpoint/2010/main" val="180669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449D074F-BD57-6EBE-E00A-29CED3B50B7F}"/>
              </a:ext>
            </a:extLst>
          </p:cNvPr>
          <p:cNvSpPr/>
          <p:nvPr/>
        </p:nvSpPr>
        <p:spPr>
          <a:xfrm>
            <a:off x="340242" y="5251824"/>
            <a:ext cx="23391627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01457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400E30A5-0CD4-5F60-405A-4AA29B81177A}"/>
                  </a:ext>
                </a:extLst>
              </p:cNvPr>
              <p:cNvSpPr/>
              <p:nvPr/>
            </p:nvSpPr>
            <p:spPr>
              <a:xfrm>
                <a:off x="453967" y="-338397"/>
                <a:ext cx="23185961" cy="134238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400E30A5-0CD4-5F60-405A-4AA29B811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-338397"/>
                <a:ext cx="23185961" cy="134238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655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/>
              <p:nvPr/>
            </p:nvSpPr>
            <p:spPr>
              <a:xfrm>
                <a:off x="453967" y="-338397"/>
                <a:ext cx="23185961" cy="134238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-338397"/>
                <a:ext cx="23185961" cy="134238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9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/>
              <p:nvPr/>
            </p:nvSpPr>
            <p:spPr>
              <a:xfrm>
                <a:off x="453967" y="-338397"/>
                <a:ext cx="23185961" cy="134238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-338397"/>
                <a:ext cx="23185961" cy="134238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332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2560840" y="7220103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40" y="7220103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2560840" y="8289960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40" y="8289960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2560840" y="11982859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40" y="11982859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3337984" y="9495635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sp>
        <p:nvSpPr>
          <p:cNvPr id="4" name="!!box1">
            <a:extLst>
              <a:ext uri="{FF2B5EF4-FFF2-40B4-BE49-F238E27FC236}">
                <a16:creationId xmlns:a16="http://schemas.microsoft.com/office/drawing/2014/main" id="{73CE3BB7-9D93-CA81-7605-11FA19420FFB}"/>
              </a:ext>
            </a:extLst>
          </p:cNvPr>
          <p:cNvSpPr/>
          <p:nvPr/>
        </p:nvSpPr>
        <p:spPr>
          <a:xfrm>
            <a:off x="12615532" y="5361797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Lets look at the first step of the algorithm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8332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9134E1B-E867-7D2F-F513-12920914248E}"/>
                  </a:ext>
                </a:extLst>
              </p:cNvPr>
              <p:cNvSpPr/>
              <p:nvPr/>
            </p:nvSpPr>
            <p:spPr>
              <a:xfrm>
                <a:off x="453969" y="2852166"/>
                <a:ext cx="11347094" cy="75277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9134E1B-E867-7D2F-F513-129209142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9" y="2852166"/>
                <a:ext cx="11347094" cy="75277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66B242BA-9F88-399F-124B-E1A60501D318}"/>
              </a:ext>
            </a:extLst>
          </p:cNvPr>
          <p:cNvSpPr/>
          <p:nvPr/>
        </p:nvSpPr>
        <p:spPr>
          <a:xfrm>
            <a:off x="6127516" y="10544421"/>
            <a:ext cx="10871326" cy="20108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Both the algorithm take O(d log d)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4EC71DD-5259-2E08-C26D-123492391C9F}"/>
                  </a:ext>
                </a:extLst>
              </p:cNvPr>
              <p:cNvSpPr/>
              <p:nvPr/>
            </p:nvSpPr>
            <p:spPr>
              <a:xfrm>
                <a:off x="12582939" y="2411966"/>
                <a:ext cx="11056989" cy="7923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4EC71DD-5259-2E08-C26D-123492391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939" y="2411966"/>
                <a:ext cx="11056989" cy="792316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168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5BD284E-F93A-BFD2-D04F-8A14E8CF5A78}"/>
              </a:ext>
            </a:extLst>
          </p:cNvPr>
          <p:cNvSpPr/>
          <p:nvPr/>
        </p:nvSpPr>
        <p:spPr>
          <a:xfrm>
            <a:off x="14580410" y="424898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Need to take care of the last step.</a:t>
            </a:r>
          </a:p>
        </p:txBody>
      </p:sp>
      <p:sp>
        <p:nvSpPr>
          <p:cNvPr id="18" name="!!box">
            <a:extLst>
              <a:ext uri="{FF2B5EF4-FFF2-40B4-BE49-F238E27FC236}">
                <a16:creationId xmlns:a16="http://schemas.microsoft.com/office/drawing/2014/main" id="{B3CA702D-F764-A03F-6F68-39D12B78F81D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A72F5139-194C-10EF-35B0-3D86D4CFE4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5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8" name="!!box">
            <a:extLst>
              <a:ext uri="{FF2B5EF4-FFF2-40B4-BE49-F238E27FC236}">
                <a16:creationId xmlns:a16="http://schemas.microsoft.com/office/drawing/2014/main" id="{B3CA702D-F764-A03F-6F68-39D12B78F81D}"/>
              </a:ext>
            </a:extLst>
          </p:cNvPr>
          <p:cNvSpPr/>
          <p:nvPr/>
        </p:nvSpPr>
        <p:spPr>
          <a:xfrm>
            <a:off x="15668699" y="4181875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A72F5139-194C-10EF-35B0-3D86D4CFE4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660251" y="4091422"/>
            <a:ext cx="1853610" cy="1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Fast Fourier Transform (FFT): Most Ingenious Algorithm Ever?">
            <a:hlinkClick r:id="" action="ppaction://media"/>
            <a:extLst>
              <a:ext uri="{FF2B5EF4-FFF2-40B4-BE49-F238E27FC236}">
                <a16:creationId xmlns:a16="http://schemas.microsoft.com/office/drawing/2014/main" id="{493B8E13-7A8A-DB7F-5744-205C249F6B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33548" y="1349789"/>
            <a:ext cx="12116904" cy="6846050"/>
          </a:xfrm>
          <a:prstGeom prst="rect">
            <a:avLst/>
          </a:prstGeom>
        </p:spPr>
      </p:pic>
      <p:sp>
        <p:nvSpPr>
          <p:cNvPr id="5" name="!!box1">
            <a:extLst>
              <a:ext uri="{FF2B5EF4-FFF2-40B4-BE49-F238E27FC236}">
                <a16:creationId xmlns:a16="http://schemas.microsoft.com/office/drawing/2014/main" id="{96A01786-D6F0-717C-8520-1DD85ADB8FD4}"/>
              </a:ext>
            </a:extLst>
          </p:cNvPr>
          <p:cNvSpPr/>
          <p:nvPr/>
        </p:nvSpPr>
        <p:spPr>
          <a:xfrm>
            <a:off x="6133548" y="8580519"/>
            <a:ext cx="12116904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HomeWork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you want to see a beautiful animated video of the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fft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algorithm, you may see this half hour video.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have handwaved corner cases in our presentation. Try to code the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fft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algorithm completely. </a:t>
            </a:r>
          </a:p>
        </p:txBody>
      </p:sp>
    </p:spTree>
    <p:extLst>
      <p:ext uri="{BB962C8B-B14F-4D97-AF65-F5344CB8AC3E}">
        <p14:creationId xmlns:p14="http://schemas.microsoft.com/office/powerpoint/2010/main" val="300343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0">
                <a:extLst>
                  <a:ext uri="{FF2B5EF4-FFF2-40B4-BE49-F238E27FC236}">
                    <a16:creationId xmlns:a16="http://schemas.microsoft.com/office/drawing/2014/main" id="{115172C5-A76E-621F-968E-B82428E97F73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!!0">
                <a:extLst>
                  <a:ext uri="{FF2B5EF4-FFF2-40B4-BE49-F238E27FC236}">
                    <a16:creationId xmlns:a16="http://schemas.microsoft.com/office/drawing/2014/main" id="{115172C5-A76E-621F-968E-B82428E97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1">
                <a:extLst>
                  <a:ext uri="{FF2B5EF4-FFF2-40B4-BE49-F238E27FC236}">
                    <a16:creationId xmlns:a16="http://schemas.microsoft.com/office/drawing/2014/main" id="{53E8EB71-0DD2-1560-021D-9AF3448BE6DD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!!1">
                <a:extLst>
                  <a:ext uri="{FF2B5EF4-FFF2-40B4-BE49-F238E27FC236}">
                    <a16:creationId xmlns:a16="http://schemas.microsoft.com/office/drawing/2014/main" id="{53E8EB71-0DD2-1560-021D-9AF3448BE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2d">
                <a:extLst>
                  <a:ext uri="{FF2B5EF4-FFF2-40B4-BE49-F238E27FC236}">
                    <a16:creationId xmlns:a16="http://schemas.microsoft.com/office/drawing/2014/main" id="{DD38C623-9247-CFB2-FC1E-6B81B9337802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2d">
                <a:extLst>
                  <a:ext uri="{FF2B5EF4-FFF2-40B4-BE49-F238E27FC236}">
                    <a16:creationId xmlns:a16="http://schemas.microsoft.com/office/drawing/2014/main" id="{DD38C623-9247-CFB2-FC1E-6B81B9337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C77CB75-DC5E-5467-2CBC-D99424E14AF1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4" name="!!box1">
            <a:extLst>
              <a:ext uri="{FF2B5EF4-FFF2-40B4-BE49-F238E27FC236}">
                <a16:creationId xmlns:a16="http://schemas.microsoft.com/office/drawing/2014/main" id="{C1BC4DB7-7634-DD34-0AF9-90742510B7C6}"/>
              </a:ext>
            </a:extLst>
          </p:cNvPr>
          <p:cNvSpPr/>
          <p:nvPr/>
        </p:nvSpPr>
        <p:spPr>
          <a:xfrm>
            <a:off x="12615532" y="5361797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Lets look at the first step of the algorithm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evaluate A(x) on 2d+1 points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555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50A88-EB2F-EE9F-D5FF-72A6C5DC8ADB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50A88-EB2F-EE9F-D5FF-72A6C5DC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7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7169BD-4657-F08C-4C7E-DF77A6A6C53B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7169BD-4657-F08C-4C7E-DF77A6A6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8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53DF88-C167-8F18-01EB-E142A0BD4363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53DF88-C167-8F18-01EB-E142A0BD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9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BDB3AC8-1032-C2EB-436E-E095701B6E2D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BDB3AC8-1032-C2EB-436E-E095701B6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A53A8B3-AC70-79DF-C366-72D6E096FF97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A53A8B3-AC70-79DF-C366-72D6E096F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CA1A7C5-A051-6D00-2DCE-60438A967717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CA1A7C5-A051-6D00-2DCE-60438A967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B35964D-21CC-3122-E0E1-C2BE7BA7F254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16F08DE-A437-948D-7CA9-43ED5572CA58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box">
            <a:extLst>
              <a:ext uri="{FF2B5EF4-FFF2-40B4-BE49-F238E27FC236}">
                <a16:creationId xmlns:a16="http://schemas.microsoft.com/office/drawing/2014/main" id="{37AB1E6E-B5DF-7E4B-CFC1-041614493F8B}"/>
              </a:ext>
            </a:extLst>
          </p:cNvPr>
          <p:cNvSpPr/>
          <p:nvPr/>
        </p:nvSpPr>
        <p:spPr>
          <a:xfrm>
            <a:off x="5141879" y="3267430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sp>
        <p:nvSpPr>
          <p:cNvPr id="16" name="!!box1">
            <a:extLst>
              <a:ext uri="{FF2B5EF4-FFF2-40B4-BE49-F238E27FC236}">
                <a16:creationId xmlns:a16="http://schemas.microsoft.com/office/drawing/2014/main" id="{48837BFE-ADE6-795F-520C-4F23ACEB1A5D}"/>
              </a:ext>
            </a:extLst>
          </p:cNvPr>
          <p:cNvSpPr/>
          <p:nvPr/>
        </p:nvSpPr>
        <p:spPr>
          <a:xfrm>
            <a:off x="8277448" y="5364972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last step is the reverse of the first step.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as we will see, they are both same steps.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43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416F08DE-A437-948D-7CA9-43ED5572CA58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box1">
            <a:extLst>
              <a:ext uri="{FF2B5EF4-FFF2-40B4-BE49-F238E27FC236}">
                <a16:creationId xmlns:a16="http://schemas.microsoft.com/office/drawing/2014/main" id="{B68A0865-40EC-6A4B-3862-93B89846DCB9}"/>
              </a:ext>
            </a:extLst>
          </p:cNvPr>
          <p:cNvSpPr/>
          <p:nvPr/>
        </p:nvSpPr>
        <p:spPr>
          <a:xfrm>
            <a:off x="8277448" y="5364972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last step is the reverse of the first step.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as we will see, they are both same steps.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will imply a running time of O(d log d) even for the last step</a:t>
            </a:r>
          </a:p>
        </p:txBody>
      </p:sp>
      <p:sp>
        <p:nvSpPr>
          <p:cNvPr id="22" name="!!box">
            <a:extLst>
              <a:ext uri="{FF2B5EF4-FFF2-40B4-BE49-F238E27FC236}">
                <a16:creationId xmlns:a16="http://schemas.microsoft.com/office/drawing/2014/main" id="{37AB1E6E-B5DF-7E4B-CFC1-041614493F8B}"/>
              </a:ext>
            </a:extLst>
          </p:cNvPr>
          <p:cNvSpPr/>
          <p:nvPr/>
        </p:nvSpPr>
        <p:spPr>
          <a:xfrm>
            <a:off x="16480193" y="320719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AB85C4E4-BF05-067D-1A44-AF4CDDA0B082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AB85C4E4-BF05-067D-1A44-AF4CDDA0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AA2ACFEA-4EE2-AB66-E114-9F371B17DDD2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AA2ACFEA-4EE2-AB66-E114-9F371B17D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10309066-0D8A-00EB-6178-41DE6935BFBF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10309066-0D8A-00EB-6178-41DE6935B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244DE48-9DC9-B37E-CBF5-9C80D8B50611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8656F6-682E-ADFB-D489-A34DC47B5E6A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8656F6-682E-ADFB-D489-A34DC47B5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9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3352A6-D48C-9DC9-6962-9F42394FE6E5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3352A6-D48C-9DC9-6962-9F42394FE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10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3FD6B-CA47-3805-A195-F3F4E2E6F3E7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3FD6B-CA47-3805-A195-F3F4E2E6F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11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7B1DF5-84EC-2ABF-B34E-32333C2964CA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7B1DF5-84EC-2ABF-B34E-32333C29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9C6CEFF-FED0-13B9-7806-1AEA38049727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9C6CEFF-FED0-13B9-7806-1AEA38049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A044646-A87D-9966-6B35-DA87C2181BBE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A044646-A87D-9966-6B35-DA87C218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6F634FB-1705-D6E0-A0BE-C8F323A777C9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34310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sp>
        <p:nvSpPr>
          <p:cNvPr id="21" name="!!box1">
            <a:extLst>
              <a:ext uri="{FF2B5EF4-FFF2-40B4-BE49-F238E27FC236}">
                <a16:creationId xmlns:a16="http://schemas.microsoft.com/office/drawing/2014/main" id="{B68A0865-40EC-6A4B-3862-93B89846DCB9}"/>
              </a:ext>
            </a:extLst>
          </p:cNvPr>
          <p:cNvSpPr/>
          <p:nvPr/>
        </p:nvSpPr>
        <p:spPr>
          <a:xfrm>
            <a:off x="13933969" y="5164760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notational convenience, we will drop subscript 2d+1 in the rest of the presentation.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11015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ox1">
                <a:extLst>
                  <a:ext uri="{FF2B5EF4-FFF2-40B4-BE49-F238E27FC236}">
                    <a16:creationId xmlns:a16="http://schemas.microsoft.com/office/drawing/2014/main" id="{B68A0865-40EC-6A4B-3862-93B89846DCB9}"/>
                  </a:ext>
                </a:extLst>
              </p:cNvPr>
              <p:cNvSpPr/>
              <p:nvPr/>
            </p:nvSpPr>
            <p:spPr>
              <a:xfrm>
                <a:off x="13933969" y="5164760"/>
                <a:ext cx="8374449" cy="39191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notational convenience, we will drop subscript 2d+1 in the rest of the presentation.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Also,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1" name="!!box1">
                <a:extLst>
                  <a:ext uri="{FF2B5EF4-FFF2-40B4-BE49-F238E27FC236}">
                    <a16:creationId xmlns:a16="http://schemas.microsoft.com/office/drawing/2014/main" id="{B68A0865-40EC-6A4B-3862-93B89846D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969" y="5164760"/>
                <a:ext cx="8374449" cy="39191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54069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811254" y="3191971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254" y="3191971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12557155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155" y="3191971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14791315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315" y="319197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17521716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716" y="3191971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1028310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310" y="3191971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lus 11">
            <a:extLst>
              <a:ext uri="{FF2B5EF4-FFF2-40B4-BE49-F238E27FC236}">
                <a16:creationId xmlns:a16="http://schemas.microsoft.com/office/drawing/2014/main" id="{23C5B61D-7468-9DED-95C9-CDF7DD077763}"/>
              </a:ext>
            </a:extLst>
          </p:cNvPr>
          <p:cNvSpPr/>
          <p:nvPr/>
        </p:nvSpPr>
        <p:spPr>
          <a:xfrm>
            <a:off x="14273540" y="342529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3496849" y="319197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5839778" y="3191971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817632" y="4479623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632" y="4479623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8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2191DBA-15D8-F785-E104-A585A940C88A}"/>
                  </a:ext>
                </a:extLst>
              </p:cNvPr>
              <p:cNvSpPr/>
              <p:nvPr/>
            </p:nvSpPr>
            <p:spPr>
              <a:xfrm>
                <a:off x="12563533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2191DBA-15D8-F785-E104-A585A940C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533" y="4479623"/>
                <a:ext cx="874383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45B898D-FDC2-30F0-81C5-3A24E0E9C812}"/>
                  </a:ext>
                </a:extLst>
              </p:cNvPr>
              <p:cNvSpPr/>
              <p:nvPr/>
            </p:nvSpPr>
            <p:spPr>
              <a:xfrm>
                <a:off x="14797693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45B898D-FDC2-30F0-81C5-3A24E0E9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693" y="4479623"/>
                <a:ext cx="874383" cy="79454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>
            <a:extLst>
              <a:ext uri="{FF2B5EF4-FFF2-40B4-BE49-F238E27FC236}">
                <a16:creationId xmlns:a16="http://schemas.microsoft.com/office/drawing/2014/main" id="{F2410801-E71B-C71E-07CF-453F839B52E5}"/>
              </a:ext>
            </a:extLst>
          </p:cNvPr>
          <p:cNvSpPr/>
          <p:nvPr/>
        </p:nvSpPr>
        <p:spPr>
          <a:xfrm>
            <a:off x="14279918" y="469292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3503227" y="447962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5846156" y="4479623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156" y="4479623"/>
                <a:ext cx="1007679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606014" y="5825989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14" y="5825989"/>
                <a:ext cx="1787752" cy="794544"/>
              </a:xfrm>
              <a:prstGeom prst="roundRect">
                <a:avLst/>
              </a:prstGeom>
              <a:blipFill>
                <a:blip r:embed="rId18"/>
                <a:stretch>
                  <a:fillRect r="-1316" b="-68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F1B48E4-9F29-0E6D-CD35-551A069C2168}"/>
                  </a:ext>
                </a:extLst>
              </p:cNvPr>
              <p:cNvSpPr/>
              <p:nvPr/>
            </p:nvSpPr>
            <p:spPr>
              <a:xfrm>
                <a:off x="12563533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F1B48E4-9F29-0E6D-CD35-551A069C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533" y="5825989"/>
                <a:ext cx="874383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7597F94-4C5F-B186-AF92-81836066C603}"/>
                  </a:ext>
                </a:extLst>
              </p:cNvPr>
              <p:cNvSpPr/>
              <p:nvPr/>
            </p:nvSpPr>
            <p:spPr>
              <a:xfrm>
                <a:off x="14797693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7597F94-4C5F-B186-AF92-81836066C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693" y="5825989"/>
                <a:ext cx="874383" cy="794544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>
            <a:extLst>
              <a:ext uri="{FF2B5EF4-FFF2-40B4-BE49-F238E27FC236}">
                <a16:creationId xmlns:a16="http://schemas.microsoft.com/office/drawing/2014/main" id="{7B094947-B942-1F9A-1058-A4F5C6AF9A19}"/>
              </a:ext>
            </a:extLst>
          </p:cNvPr>
          <p:cNvSpPr/>
          <p:nvPr/>
        </p:nvSpPr>
        <p:spPr>
          <a:xfrm>
            <a:off x="14279918" y="6065378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3503227" y="582598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5846156" y="5825989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156" y="5825989"/>
                <a:ext cx="1007680" cy="79454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lus 33">
            <a:extLst>
              <a:ext uri="{FF2B5EF4-FFF2-40B4-BE49-F238E27FC236}">
                <a16:creationId xmlns:a16="http://schemas.microsoft.com/office/drawing/2014/main" id="{4EDB9494-CEDE-1C03-60E6-69DD05F1BD2F}"/>
              </a:ext>
            </a:extLst>
          </p:cNvPr>
          <p:cNvSpPr/>
          <p:nvPr/>
        </p:nvSpPr>
        <p:spPr>
          <a:xfrm>
            <a:off x="16986884" y="3432773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9FFF63C-E042-5AB1-3F3C-98BE4981A404}"/>
                  </a:ext>
                </a:extLst>
              </p:cNvPr>
              <p:cNvSpPr/>
              <p:nvPr/>
            </p:nvSpPr>
            <p:spPr>
              <a:xfrm>
                <a:off x="17521716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9FFF63C-E042-5AB1-3F3C-98BE4981A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716" y="4479623"/>
                <a:ext cx="874383" cy="794544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lus 35">
            <a:extLst>
              <a:ext uri="{FF2B5EF4-FFF2-40B4-BE49-F238E27FC236}">
                <a16:creationId xmlns:a16="http://schemas.microsoft.com/office/drawing/2014/main" id="{25E39C18-FD0C-56F7-B900-A14CB2F69881}"/>
              </a:ext>
            </a:extLst>
          </p:cNvPr>
          <p:cNvSpPr/>
          <p:nvPr/>
        </p:nvSpPr>
        <p:spPr>
          <a:xfrm>
            <a:off x="16945068" y="472674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8537936" y="4479623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36" y="4479623"/>
                <a:ext cx="1007679" cy="794544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8566518" y="3191971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5581FC0-4085-C560-192E-2B9D40203F19}"/>
                  </a:ext>
                </a:extLst>
              </p:cNvPr>
              <p:cNvSpPr/>
              <p:nvPr/>
            </p:nvSpPr>
            <p:spPr>
              <a:xfrm>
                <a:off x="17521716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5581FC0-4085-C560-192E-2B9D40203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716" y="5825989"/>
                <a:ext cx="874383" cy="794544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lus 39">
            <a:extLst>
              <a:ext uri="{FF2B5EF4-FFF2-40B4-BE49-F238E27FC236}">
                <a16:creationId xmlns:a16="http://schemas.microsoft.com/office/drawing/2014/main" id="{05B3E116-4263-0C2F-44F5-7173D993DAFA}"/>
              </a:ext>
            </a:extLst>
          </p:cNvPr>
          <p:cNvSpPr/>
          <p:nvPr/>
        </p:nvSpPr>
        <p:spPr>
          <a:xfrm>
            <a:off x="16945068" y="6065378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8537936" y="5825989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36" y="5825989"/>
                <a:ext cx="1007679" cy="79454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lus 45">
            <a:extLst>
              <a:ext uri="{FF2B5EF4-FFF2-40B4-BE49-F238E27FC236}">
                <a16:creationId xmlns:a16="http://schemas.microsoft.com/office/drawing/2014/main" id="{6749BB43-AD6F-F52D-3EE6-8FFF9BE004CD}"/>
              </a:ext>
            </a:extLst>
          </p:cNvPr>
          <p:cNvSpPr/>
          <p:nvPr/>
        </p:nvSpPr>
        <p:spPr>
          <a:xfrm>
            <a:off x="19648119" y="344035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CB6393E2-AC7C-BED8-EE70-D9D897BBA5AF}"/>
              </a:ext>
            </a:extLst>
          </p:cNvPr>
          <p:cNvSpPr/>
          <p:nvPr/>
        </p:nvSpPr>
        <p:spPr>
          <a:xfrm>
            <a:off x="20490599" y="342529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9932563" y="3163722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63" y="3163722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2098110" y="3191971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Plus 49">
            <a:extLst>
              <a:ext uri="{FF2B5EF4-FFF2-40B4-BE49-F238E27FC236}">
                <a16:creationId xmlns:a16="http://schemas.microsoft.com/office/drawing/2014/main" id="{C51459D6-DA0D-AC26-423D-43AB5EF365D0}"/>
              </a:ext>
            </a:extLst>
          </p:cNvPr>
          <p:cNvSpPr/>
          <p:nvPr/>
        </p:nvSpPr>
        <p:spPr>
          <a:xfrm>
            <a:off x="19648119" y="475625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5946B8A3-2D24-5099-EE0E-0DAE291F0994}"/>
              </a:ext>
            </a:extLst>
          </p:cNvPr>
          <p:cNvSpPr/>
          <p:nvPr/>
        </p:nvSpPr>
        <p:spPr>
          <a:xfrm>
            <a:off x="20490599" y="474119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9932563" y="4479623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63" y="4479623"/>
                <a:ext cx="737381" cy="76739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lus 52">
            <a:extLst>
              <a:ext uri="{FF2B5EF4-FFF2-40B4-BE49-F238E27FC236}">
                <a16:creationId xmlns:a16="http://schemas.microsoft.com/office/drawing/2014/main" id="{10B0A4C5-13D8-A775-4D50-FA4339612DD8}"/>
              </a:ext>
            </a:extLst>
          </p:cNvPr>
          <p:cNvSpPr/>
          <p:nvPr/>
        </p:nvSpPr>
        <p:spPr>
          <a:xfrm>
            <a:off x="19648119" y="607215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Plus 53">
            <a:extLst>
              <a:ext uri="{FF2B5EF4-FFF2-40B4-BE49-F238E27FC236}">
                <a16:creationId xmlns:a16="http://schemas.microsoft.com/office/drawing/2014/main" id="{FE95E2C8-24D9-0282-5136-F7440EFF7324}"/>
              </a:ext>
            </a:extLst>
          </p:cNvPr>
          <p:cNvSpPr/>
          <p:nvPr/>
        </p:nvSpPr>
        <p:spPr>
          <a:xfrm>
            <a:off x="20490599" y="605709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9932563" y="579552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63" y="5795524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E43BC94-DC87-3568-46AC-DE63534D341A}"/>
                  </a:ext>
                </a:extLst>
              </p:cNvPr>
              <p:cNvSpPr/>
              <p:nvPr/>
            </p:nvSpPr>
            <p:spPr>
              <a:xfrm>
                <a:off x="21066740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E43BC94-DC87-3568-46AC-DE63534D3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740" y="4479623"/>
                <a:ext cx="874383" cy="794544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2136540" y="4479623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6540" y="4479623"/>
                <a:ext cx="1007679" cy="806675"/>
              </a:xfrm>
              <a:prstGeom prst="roundRect">
                <a:avLst/>
              </a:prstGeom>
              <a:blipFill>
                <a:blip r:embed="rId29"/>
                <a:stretch>
                  <a:fillRect l="-26667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6C0EC661-0E4E-777F-C21D-FE1D4C74F876}"/>
                  </a:ext>
                </a:extLst>
              </p:cNvPr>
              <p:cNvSpPr/>
              <p:nvPr/>
            </p:nvSpPr>
            <p:spPr>
              <a:xfrm>
                <a:off x="21102330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6C0EC661-0E4E-777F-C21D-FE1D4C74F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330" y="5825989"/>
                <a:ext cx="874383" cy="794544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2172130" y="5825989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30" y="5825989"/>
                <a:ext cx="1007679" cy="806675"/>
              </a:xfrm>
              <a:prstGeom prst="roundRect">
                <a:avLst/>
              </a:prstGeom>
              <a:blipFill>
                <a:blip r:embed="rId31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10131200" y="753757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131200" y="7537574"/>
                <a:ext cx="737381" cy="76739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12832068" y="753757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832068" y="7537574"/>
                <a:ext cx="737381" cy="76739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5249889" y="751228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249889" y="7512286"/>
                <a:ext cx="737381" cy="76739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7960898" y="751228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960898" y="7512286"/>
                <a:ext cx="737381" cy="76739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1608023" y="738062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608023" y="7380626"/>
                <a:ext cx="737381" cy="76739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9271322" y="9204176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322" y="9204176"/>
                <a:ext cx="2151026" cy="806675"/>
              </a:xfrm>
              <a:prstGeom prst="roundRect">
                <a:avLst/>
              </a:prstGeom>
              <a:blipFill>
                <a:blip r:embed="rId35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67928D8A-4DC3-5BCD-C251-555B63066011}"/>
                  </a:ext>
                </a:extLst>
              </p:cNvPr>
              <p:cNvSpPr/>
              <p:nvPr/>
            </p:nvSpPr>
            <p:spPr>
              <a:xfrm>
                <a:off x="12592115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67928D8A-4DC3-5BCD-C251-555B63066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115" y="9204176"/>
                <a:ext cx="874383" cy="794544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9A14EC8-BC27-1CE0-C358-92E3E6C127E3}"/>
                  </a:ext>
                </a:extLst>
              </p:cNvPr>
              <p:cNvSpPr/>
              <p:nvPr/>
            </p:nvSpPr>
            <p:spPr>
              <a:xfrm>
                <a:off x="14826275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9A14EC8-BC27-1CE0-C358-92E3E6C12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6275" y="9204176"/>
                <a:ext cx="874383" cy="794544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Plus 70">
            <a:extLst>
              <a:ext uri="{FF2B5EF4-FFF2-40B4-BE49-F238E27FC236}">
                <a16:creationId xmlns:a16="http://schemas.microsoft.com/office/drawing/2014/main" id="{B24EBE07-4E1C-C9E7-8BB6-4A4B8D1DA833}"/>
              </a:ext>
            </a:extLst>
          </p:cNvPr>
          <p:cNvSpPr/>
          <p:nvPr/>
        </p:nvSpPr>
        <p:spPr>
          <a:xfrm>
            <a:off x="14308500" y="946696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3531809" y="9204176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5874737" y="9204176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737" y="9204176"/>
                <a:ext cx="1328107" cy="806675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DF3C9C49-9240-38D5-6AAB-ADD8489DCA51}"/>
                  </a:ext>
                </a:extLst>
              </p:cNvPr>
              <p:cNvSpPr/>
              <p:nvPr/>
            </p:nvSpPr>
            <p:spPr>
              <a:xfrm>
                <a:off x="17771731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DF3C9C49-9240-38D5-6AAB-ADD8489DC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731" y="9204176"/>
                <a:ext cx="874383" cy="794544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Plus 74">
            <a:extLst>
              <a:ext uri="{FF2B5EF4-FFF2-40B4-BE49-F238E27FC236}">
                <a16:creationId xmlns:a16="http://schemas.microsoft.com/office/drawing/2014/main" id="{5577F7E2-20F3-CD76-E367-5E7FFFCDD646}"/>
              </a:ext>
            </a:extLst>
          </p:cNvPr>
          <p:cNvSpPr/>
          <p:nvPr/>
        </p:nvSpPr>
        <p:spPr>
          <a:xfrm>
            <a:off x="17253767" y="951728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8785890" y="9204176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890" y="9204176"/>
                <a:ext cx="1233671" cy="806675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Plus 76">
            <a:extLst>
              <a:ext uri="{FF2B5EF4-FFF2-40B4-BE49-F238E27FC236}">
                <a16:creationId xmlns:a16="http://schemas.microsoft.com/office/drawing/2014/main" id="{1C88858D-C86F-1E55-2171-7B4982150D62}"/>
              </a:ext>
            </a:extLst>
          </p:cNvPr>
          <p:cNvSpPr/>
          <p:nvPr/>
        </p:nvSpPr>
        <p:spPr>
          <a:xfrm>
            <a:off x="20085310" y="9491099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Plus 77">
            <a:extLst>
              <a:ext uri="{FF2B5EF4-FFF2-40B4-BE49-F238E27FC236}">
                <a16:creationId xmlns:a16="http://schemas.microsoft.com/office/drawing/2014/main" id="{31B3AAB8-0BB9-8784-68E0-5E2DF1925C05}"/>
              </a:ext>
            </a:extLst>
          </p:cNvPr>
          <p:cNvSpPr/>
          <p:nvPr/>
        </p:nvSpPr>
        <p:spPr>
          <a:xfrm>
            <a:off x="20927790" y="9476038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20369754" y="921446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754" y="9214466"/>
                <a:ext cx="737381" cy="76739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60F8973B-07E6-08A1-3A7C-46A924F11EDD}"/>
                  </a:ext>
                </a:extLst>
              </p:cNvPr>
              <p:cNvSpPr/>
              <p:nvPr/>
            </p:nvSpPr>
            <p:spPr>
              <a:xfrm>
                <a:off x="21539521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60F8973B-07E6-08A1-3A7C-46A924F11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521" y="9204176"/>
                <a:ext cx="874383" cy="794544"/>
              </a:xfrm>
              <a:prstGeom prst="roundRect">
                <a:avLst/>
              </a:prstGeom>
              <a:blipFill>
                <a:blip r:embed="rId4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2609321" y="9204176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321" y="9204176"/>
                <a:ext cx="1410693" cy="888186"/>
              </a:xfrm>
              <a:prstGeom prst="roundRect">
                <a:avLst/>
              </a:prstGeom>
              <a:blipFill>
                <a:blip r:embed="rId43"/>
                <a:stretch>
                  <a:fillRect l="-20492" b="-617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40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3493</Words>
  <Application>Microsoft Macintosh PowerPoint</Application>
  <PresentationFormat>Custom</PresentationFormat>
  <Paragraphs>961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566</cp:revision>
  <dcterms:modified xsi:type="dcterms:W3CDTF">2025-02-25T04:15:33Z</dcterms:modified>
</cp:coreProperties>
</file>