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7"/>
  </p:notesMasterIdLst>
  <p:sldIdLst>
    <p:sldId id="256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3" r:id="rId39"/>
    <p:sldId id="314" r:id="rId40"/>
    <p:sldId id="315" r:id="rId41"/>
    <p:sldId id="316" r:id="rId42"/>
    <p:sldId id="317" r:id="rId43"/>
    <p:sldId id="318" r:id="rId44"/>
    <p:sldId id="320" r:id="rId45"/>
    <p:sldId id="321" r:id="rId46"/>
    <p:sldId id="322" r:id="rId47"/>
    <p:sldId id="323" r:id="rId48"/>
    <p:sldId id="324" r:id="rId49"/>
    <p:sldId id="325" r:id="rId50"/>
    <p:sldId id="326" r:id="rId51"/>
    <p:sldId id="327" r:id="rId52"/>
    <p:sldId id="328" r:id="rId53"/>
    <p:sldId id="329" r:id="rId54"/>
    <p:sldId id="330" r:id="rId55"/>
    <p:sldId id="331" r:id="rId5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2EF5A4-CFB9-DCC7-9E6D-FA9EA160FB6F}" name="Manoj Gupta" initials="" userId="S::gmanoj@iitgn.ac.in::45e67926-8d0a-454a-8cb9-b3034f6ec68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651"/>
    <a:srgbClr val="424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54"/>
    <p:restoredTop sz="94074"/>
  </p:normalViewPr>
  <p:slideViewPr>
    <p:cSldViewPr snapToGrid="0">
      <p:cViewPr varScale="1">
        <p:scale>
          <a:sx n="66" d="100"/>
          <a:sy n="66" d="100"/>
        </p:scale>
        <p:origin x="10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4.svg"/><Relationship Id="rId5" Type="http://schemas.openxmlformats.org/officeDocument/2006/relationships/image" Target="../media/image8.sv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8.svg"/><Relationship Id="rId21" Type="http://schemas.openxmlformats.org/officeDocument/2006/relationships/image" Target="../media/image37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9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8.svg"/><Relationship Id="rId21" Type="http://schemas.openxmlformats.org/officeDocument/2006/relationships/image" Target="../media/image37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7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4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7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2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4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0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44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9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5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1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5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50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Relationship Id="rId27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4.png"/><Relationship Id="rId3" Type="http://schemas.openxmlformats.org/officeDocument/2006/relationships/image" Target="../media/image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50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Relationship Id="rId27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28" Type="http://schemas.openxmlformats.org/officeDocument/2006/relationships/image" Target="../media/image59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60.png"/><Relationship Id="rId3" Type="http://schemas.openxmlformats.org/officeDocument/2006/relationships/image" Target="../media/image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50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48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28" Type="http://schemas.openxmlformats.org/officeDocument/2006/relationships/image" Target="../media/image62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28" Type="http://schemas.openxmlformats.org/officeDocument/2006/relationships/image" Target="../media/image64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63.png"/><Relationship Id="rId30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28" Type="http://schemas.openxmlformats.org/officeDocument/2006/relationships/image" Target="../media/image64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66.png"/><Relationship Id="rId30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28" Type="http://schemas.openxmlformats.org/officeDocument/2006/relationships/image" Target="../media/image6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45.svg"/><Relationship Id="rId27" Type="http://schemas.openxmlformats.org/officeDocument/2006/relationships/image" Target="../media/image46.png"/><Relationship Id="rId30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50.png"/><Relationship Id="rId3" Type="http://schemas.openxmlformats.org/officeDocument/2006/relationships/image" Target="../media/image8.svg"/><Relationship Id="rId21" Type="http://schemas.openxmlformats.org/officeDocument/2006/relationships/image" Target="../media/image47.svg"/><Relationship Id="rId7" Type="http://schemas.openxmlformats.org/officeDocument/2006/relationships/image" Target="../media/image4.sv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8.png"/><Relationship Id="rId2" Type="http://schemas.openxmlformats.org/officeDocument/2006/relationships/image" Target="../media/image7.png"/><Relationship Id="rId16" Type="http://schemas.openxmlformats.org/officeDocument/2006/relationships/image" Target="../media/image31.pn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png"/><Relationship Id="rId11" Type="http://schemas.openxmlformats.org/officeDocument/2006/relationships/image" Target="../media/image26.png"/><Relationship Id="rId24" Type="http://schemas.openxmlformats.org/officeDocument/2006/relationships/image" Target="../media/image38.png"/><Relationship Id="rId5" Type="http://schemas.openxmlformats.org/officeDocument/2006/relationships/image" Target="../media/image18.svg"/><Relationship Id="rId15" Type="http://schemas.openxmlformats.org/officeDocument/2006/relationships/image" Target="../media/image30.png"/><Relationship Id="rId23" Type="http://schemas.openxmlformats.org/officeDocument/2006/relationships/image" Target="../media/image37.sv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7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6.png"/><Relationship Id="rId27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4.svg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4.svg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4.svg"/><Relationship Id="rId2" Type="http://schemas.openxmlformats.org/officeDocument/2006/relationships/image" Target="../media/image9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11" Type="http://schemas.openxmlformats.org/officeDocument/2006/relationships/image" Target="../media/image14.svg"/><Relationship Id="rId5" Type="http://schemas.openxmlformats.org/officeDocument/2006/relationships/image" Target="../media/image6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6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8.svg"/><Relationship Id="rId15" Type="http://schemas.openxmlformats.org/officeDocument/2006/relationships/image" Target="../media/image4.sv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sv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andy: A problem on leetcode"/>
          <p:cNvSpPr/>
          <p:nvPr/>
        </p:nvSpPr>
        <p:spPr>
          <a:xfrm>
            <a:off x="645013" y="1189806"/>
            <a:ext cx="22731560" cy="1147084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1434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15000" dirty="0"/>
              <a:t>Boat</a:t>
            </a:r>
            <a:endParaRPr sz="15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F6C9C-3C62-A03E-0C1A-3905967A4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8B1E64AE-83D3-5E57-37B7-5217BB169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3529" y="1925874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4A2A942F-F005-06C2-35EA-1D9802F38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5D6643B7-E478-7CA3-540D-C1D4785DCC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88478" y="3434634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937E5F33-664A-D42D-A394-F6245C813F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25769" y="5782810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BF3259EF-947A-7E91-283F-08FBCFFDD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00957" y="8860759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2EA9BA75-CDC2-7DF5-6D0F-C5982410EF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4" name="!!w1">
            <a:extLst>
              <a:ext uri="{FF2B5EF4-FFF2-40B4-BE49-F238E27FC236}">
                <a16:creationId xmlns:a16="http://schemas.microsoft.com/office/drawing/2014/main" id="{45484804-E953-850D-064A-1B2BBB9AEFD7}"/>
              </a:ext>
            </a:extLst>
          </p:cNvPr>
          <p:cNvSpPr txBox="1"/>
          <p:nvPr/>
        </p:nvSpPr>
        <p:spPr>
          <a:xfrm>
            <a:off x="10886498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sp>
        <p:nvSpPr>
          <p:cNvPr id="15" name="!!w2">
            <a:extLst>
              <a:ext uri="{FF2B5EF4-FFF2-40B4-BE49-F238E27FC236}">
                <a16:creationId xmlns:a16="http://schemas.microsoft.com/office/drawing/2014/main" id="{1C585E79-3DA6-FF51-89CA-FC39559417DB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9E0E02C7-998B-75E7-BEC4-D449898D9522}"/>
              </a:ext>
            </a:extLst>
          </p:cNvPr>
          <p:cNvSpPr txBox="1"/>
          <p:nvPr/>
        </p:nvSpPr>
        <p:spPr>
          <a:xfrm>
            <a:off x="20605626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0F499667-EAEC-B660-5001-982AC8FC939D}"/>
              </a:ext>
            </a:extLst>
          </p:cNvPr>
          <p:cNvSpPr txBox="1"/>
          <p:nvPr/>
        </p:nvSpPr>
        <p:spPr>
          <a:xfrm>
            <a:off x="4984808" y="841149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33F68553-5F35-A0A7-357D-F801F08AFDE8}"/>
              </a:ext>
            </a:extLst>
          </p:cNvPr>
          <p:cNvSpPr txBox="1"/>
          <p:nvPr/>
        </p:nvSpPr>
        <p:spPr>
          <a:xfrm>
            <a:off x="10755843" y="85955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326DDC3C-DFD9-9978-AD4D-165AAC96D60C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6" name="!!b2" descr="Canoe with solid fill">
            <a:extLst>
              <a:ext uri="{FF2B5EF4-FFF2-40B4-BE49-F238E27FC236}">
                <a16:creationId xmlns:a16="http://schemas.microsoft.com/office/drawing/2014/main" id="{DA21C3EB-5705-7D0B-FB76-7060CD5D3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07718" y="8379406"/>
            <a:ext cx="5478780" cy="5478780"/>
          </a:xfrm>
          <a:prstGeom prst="rect">
            <a:avLst/>
          </a:prstGeom>
        </p:spPr>
      </p:pic>
      <p:sp>
        <p:nvSpPr>
          <p:cNvPr id="22" name="!!bw2">
            <a:extLst>
              <a:ext uri="{FF2B5EF4-FFF2-40B4-BE49-F238E27FC236}">
                <a16:creationId xmlns:a16="http://schemas.microsoft.com/office/drawing/2014/main" id="{C96AFB63-F8CE-69C3-999E-1AC9D7BA043E}"/>
              </a:ext>
            </a:extLst>
          </p:cNvPr>
          <p:cNvSpPr txBox="1"/>
          <p:nvPr/>
        </p:nvSpPr>
        <p:spPr>
          <a:xfrm>
            <a:off x="8745278" y="12247015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pic>
        <p:nvPicPr>
          <p:cNvPr id="3" name="!!b3" descr="Canoe with solid fill">
            <a:extLst>
              <a:ext uri="{FF2B5EF4-FFF2-40B4-BE49-F238E27FC236}">
                <a16:creationId xmlns:a16="http://schemas.microsoft.com/office/drawing/2014/main" id="{EEBFD4F3-ACE8-88D3-FDD7-9629B20C6D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541451" y="7735665"/>
            <a:ext cx="5478780" cy="5478780"/>
          </a:xfrm>
          <a:prstGeom prst="rect">
            <a:avLst/>
          </a:prstGeom>
        </p:spPr>
      </p:pic>
      <p:sp>
        <p:nvSpPr>
          <p:cNvPr id="5" name="!!bw3">
            <a:extLst>
              <a:ext uri="{FF2B5EF4-FFF2-40B4-BE49-F238E27FC236}">
                <a16:creationId xmlns:a16="http://schemas.microsoft.com/office/drawing/2014/main" id="{8514D89B-ABDC-37C2-87E6-DC324934E491}"/>
              </a:ext>
            </a:extLst>
          </p:cNvPr>
          <p:cNvSpPr txBox="1"/>
          <p:nvPr/>
        </p:nvSpPr>
        <p:spPr>
          <a:xfrm>
            <a:off x="28879011" y="11603274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8340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ACCB9-689F-8DC5-9513-1735D9057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873D61F8-9875-13DD-E7A2-4F84681B2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3529" y="1925874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14B6D0F8-6FE4-B8F0-44CD-B1FC201F45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45B30A0A-C7CB-5213-B5AB-4C732BC7EA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88478" y="3434634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84A83045-C648-8523-7DFD-A59F2321A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8511298" y="5640624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7BCC5B9C-A998-6513-E361-79E9632424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436110" y="8718573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09829C63-B1C8-BED2-5891-0595C430DC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5" name="!!w2">
            <a:extLst>
              <a:ext uri="{FF2B5EF4-FFF2-40B4-BE49-F238E27FC236}">
                <a16:creationId xmlns:a16="http://schemas.microsoft.com/office/drawing/2014/main" id="{8F401061-9A84-7C4D-92D5-B30F64901A5E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8D8177A4-5024-59DE-6045-331C4AEAC3DA}"/>
              </a:ext>
            </a:extLst>
          </p:cNvPr>
          <p:cNvSpPr txBox="1"/>
          <p:nvPr/>
        </p:nvSpPr>
        <p:spPr>
          <a:xfrm>
            <a:off x="20605626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6DEE2281-8145-E40B-6E2F-E61C35A691D2}"/>
              </a:ext>
            </a:extLst>
          </p:cNvPr>
          <p:cNvSpPr txBox="1"/>
          <p:nvPr/>
        </p:nvSpPr>
        <p:spPr>
          <a:xfrm>
            <a:off x="-7952259" y="8269304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E89FBB51-4CC8-3180-7850-7222BA8178E6}"/>
              </a:ext>
            </a:extLst>
          </p:cNvPr>
          <p:cNvSpPr txBox="1"/>
          <p:nvPr/>
        </p:nvSpPr>
        <p:spPr>
          <a:xfrm>
            <a:off x="-2181224" y="8453381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4459A537-0CB4-19D6-34CA-F737CB09856B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6" name="!!b2" descr="Canoe with solid fill">
            <a:extLst>
              <a:ext uri="{FF2B5EF4-FFF2-40B4-BE49-F238E27FC236}">
                <a16:creationId xmlns:a16="http://schemas.microsoft.com/office/drawing/2014/main" id="{1B054426-7EC4-E355-07F6-51E5BC451F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7529349" y="8237220"/>
            <a:ext cx="5478780" cy="5478780"/>
          </a:xfrm>
          <a:prstGeom prst="rect">
            <a:avLst/>
          </a:prstGeom>
        </p:spPr>
      </p:pic>
      <p:sp>
        <p:nvSpPr>
          <p:cNvPr id="22" name="!!bw2">
            <a:extLst>
              <a:ext uri="{FF2B5EF4-FFF2-40B4-BE49-F238E27FC236}">
                <a16:creationId xmlns:a16="http://schemas.microsoft.com/office/drawing/2014/main" id="{7E6E085A-9F32-09F9-CB3A-FC28AFEAE40C}"/>
              </a:ext>
            </a:extLst>
          </p:cNvPr>
          <p:cNvSpPr txBox="1"/>
          <p:nvPr/>
        </p:nvSpPr>
        <p:spPr>
          <a:xfrm>
            <a:off x="-4191789" y="121048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pic>
        <p:nvPicPr>
          <p:cNvPr id="3" name="!!b3" descr="Canoe with solid fill">
            <a:extLst>
              <a:ext uri="{FF2B5EF4-FFF2-40B4-BE49-F238E27FC236}">
                <a16:creationId xmlns:a16="http://schemas.microsoft.com/office/drawing/2014/main" id="{49E2571F-CE85-B43B-8293-CE9B25D4878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18251" y="7583887"/>
            <a:ext cx="5478780" cy="5478780"/>
          </a:xfrm>
          <a:prstGeom prst="rect">
            <a:avLst/>
          </a:prstGeom>
        </p:spPr>
      </p:pic>
      <p:sp>
        <p:nvSpPr>
          <p:cNvPr id="5" name="!!bw3">
            <a:extLst>
              <a:ext uri="{FF2B5EF4-FFF2-40B4-BE49-F238E27FC236}">
                <a16:creationId xmlns:a16="http://schemas.microsoft.com/office/drawing/2014/main" id="{F740D20D-A180-F475-AAC6-CF3039C35AAC}"/>
              </a:ext>
            </a:extLst>
          </p:cNvPr>
          <p:cNvSpPr txBox="1"/>
          <p:nvPr/>
        </p:nvSpPr>
        <p:spPr>
          <a:xfrm>
            <a:off x="8355811" y="11451496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1" name="!!w1">
            <a:extLst>
              <a:ext uri="{FF2B5EF4-FFF2-40B4-BE49-F238E27FC236}">
                <a16:creationId xmlns:a16="http://schemas.microsoft.com/office/drawing/2014/main" id="{F585EC0F-24CB-B45E-6F63-DA7D9932E627}"/>
              </a:ext>
            </a:extLst>
          </p:cNvPr>
          <p:cNvSpPr txBox="1"/>
          <p:nvPr/>
        </p:nvSpPr>
        <p:spPr>
          <a:xfrm>
            <a:off x="10886498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973836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DA763-8AF8-A4D3-38C8-FA649BED0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18D1BC2B-A2D4-4EC2-2D15-4B8D69FA3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2354" y="6337395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06A986CC-E74F-BC1C-0EB6-0DA5F7DCD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F5B81796-9215-657C-AEBB-B5523D9CE0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42538" y="7625797"/>
            <a:ext cx="2697480" cy="269748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459B94F9-633C-18A2-A0C2-762378537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5" name="!!w2">
            <a:extLst>
              <a:ext uri="{FF2B5EF4-FFF2-40B4-BE49-F238E27FC236}">
                <a16:creationId xmlns:a16="http://schemas.microsoft.com/office/drawing/2014/main" id="{B2298A38-E53A-2F83-0A73-381BDBEA3E04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1D305F9C-9BA8-7EEE-CCD0-16EB0A933B2C}"/>
              </a:ext>
            </a:extLst>
          </p:cNvPr>
          <p:cNvSpPr txBox="1"/>
          <p:nvPr/>
        </p:nvSpPr>
        <p:spPr>
          <a:xfrm>
            <a:off x="10519812" y="7405439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073A176D-14D7-4C91-79FF-453950EF63E3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3" name="!!b3" descr="Canoe with solid fill">
            <a:extLst>
              <a:ext uri="{FF2B5EF4-FFF2-40B4-BE49-F238E27FC236}">
                <a16:creationId xmlns:a16="http://schemas.microsoft.com/office/drawing/2014/main" id="{473C4395-3073-D8F0-314C-19E0A83EF5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18251" y="7583887"/>
            <a:ext cx="5478780" cy="5478780"/>
          </a:xfrm>
          <a:prstGeom prst="rect">
            <a:avLst/>
          </a:prstGeom>
        </p:spPr>
      </p:pic>
      <p:sp>
        <p:nvSpPr>
          <p:cNvPr id="5" name="!!bw3">
            <a:extLst>
              <a:ext uri="{FF2B5EF4-FFF2-40B4-BE49-F238E27FC236}">
                <a16:creationId xmlns:a16="http://schemas.microsoft.com/office/drawing/2014/main" id="{23D98A3B-219F-AA3E-AA44-96AF2424E789}"/>
              </a:ext>
            </a:extLst>
          </p:cNvPr>
          <p:cNvSpPr txBox="1"/>
          <p:nvPr/>
        </p:nvSpPr>
        <p:spPr>
          <a:xfrm>
            <a:off x="8355811" y="11451496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1" name="!!w1">
            <a:extLst>
              <a:ext uri="{FF2B5EF4-FFF2-40B4-BE49-F238E27FC236}">
                <a16:creationId xmlns:a16="http://schemas.microsoft.com/office/drawing/2014/main" id="{AF267A47-BF24-EDCF-6628-CDBD54390CD3}"/>
              </a:ext>
            </a:extLst>
          </p:cNvPr>
          <p:cNvSpPr txBox="1"/>
          <p:nvPr/>
        </p:nvSpPr>
        <p:spPr>
          <a:xfrm>
            <a:off x="4029444" y="7597068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pic>
        <p:nvPicPr>
          <p:cNvPr id="4" name="!!b4" descr="Canoe with solid fill">
            <a:extLst>
              <a:ext uri="{FF2B5EF4-FFF2-40B4-BE49-F238E27FC236}">
                <a16:creationId xmlns:a16="http://schemas.microsoft.com/office/drawing/2014/main" id="{6A03E04A-A36C-04E5-1F5B-AD30339EF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5389051" y="7444494"/>
            <a:ext cx="5478780" cy="5478780"/>
          </a:xfrm>
          <a:prstGeom prst="rect">
            <a:avLst/>
          </a:prstGeom>
        </p:spPr>
      </p:pic>
      <p:sp>
        <p:nvSpPr>
          <p:cNvPr id="9" name="!!bw4">
            <a:extLst>
              <a:ext uri="{FF2B5EF4-FFF2-40B4-BE49-F238E27FC236}">
                <a16:creationId xmlns:a16="http://schemas.microsoft.com/office/drawing/2014/main" id="{109B96B9-F653-ACD4-FF0C-72B7513FB771}"/>
              </a:ext>
            </a:extLst>
          </p:cNvPr>
          <p:cNvSpPr txBox="1"/>
          <p:nvPr/>
        </p:nvSpPr>
        <p:spPr>
          <a:xfrm>
            <a:off x="28726611" y="11312103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0083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3B726-EDAC-63AA-B7AB-43E119AD6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BB278D05-9F91-BC10-C5D5-01E7E5080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671912" y="6506728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4D882369-116D-CCCB-9A60-73FE99876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C08F587F-6B17-8002-E195-2182C11DE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4181728" y="7795130"/>
            <a:ext cx="2697480" cy="269748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1B4A76A0-9E63-9EF8-94F3-B6C7BDDB09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5" name="!!w2">
            <a:extLst>
              <a:ext uri="{FF2B5EF4-FFF2-40B4-BE49-F238E27FC236}">
                <a16:creationId xmlns:a16="http://schemas.microsoft.com/office/drawing/2014/main" id="{76BFBC8A-3B72-9C41-13EA-D8F2234BE5CE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4B13939A-584F-909F-4F0A-23E5C2203A0A}"/>
              </a:ext>
            </a:extLst>
          </p:cNvPr>
          <p:cNvSpPr txBox="1"/>
          <p:nvPr/>
        </p:nvSpPr>
        <p:spPr>
          <a:xfrm>
            <a:off x="-1604454" y="7574772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66091D17-4B85-0FC3-D48C-EB0F832FCCB2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3" name="!!b3" descr="Canoe with solid fill">
            <a:extLst>
              <a:ext uri="{FF2B5EF4-FFF2-40B4-BE49-F238E27FC236}">
                <a16:creationId xmlns:a16="http://schemas.microsoft.com/office/drawing/2014/main" id="{F954BAFD-DD7C-A811-C850-AD81B6B099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106015" y="7753220"/>
            <a:ext cx="5478780" cy="5478780"/>
          </a:xfrm>
          <a:prstGeom prst="rect">
            <a:avLst/>
          </a:prstGeom>
        </p:spPr>
      </p:pic>
      <p:sp>
        <p:nvSpPr>
          <p:cNvPr id="5" name="!!bw3">
            <a:extLst>
              <a:ext uri="{FF2B5EF4-FFF2-40B4-BE49-F238E27FC236}">
                <a16:creationId xmlns:a16="http://schemas.microsoft.com/office/drawing/2014/main" id="{293BB8B2-A769-3764-ED15-505226346C51}"/>
              </a:ext>
            </a:extLst>
          </p:cNvPr>
          <p:cNvSpPr txBox="1"/>
          <p:nvPr/>
        </p:nvSpPr>
        <p:spPr>
          <a:xfrm>
            <a:off x="-3768455" y="116208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1" name="!!w1">
            <a:extLst>
              <a:ext uri="{FF2B5EF4-FFF2-40B4-BE49-F238E27FC236}">
                <a16:creationId xmlns:a16="http://schemas.microsoft.com/office/drawing/2014/main" id="{E1DA5F6F-2FDB-CBD3-037A-8089D435192E}"/>
              </a:ext>
            </a:extLst>
          </p:cNvPr>
          <p:cNvSpPr txBox="1"/>
          <p:nvPr/>
        </p:nvSpPr>
        <p:spPr>
          <a:xfrm>
            <a:off x="-8094822" y="7766401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pic>
        <p:nvPicPr>
          <p:cNvPr id="4" name="!!b4" descr="Canoe with solid fill">
            <a:extLst>
              <a:ext uri="{FF2B5EF4-FFF2-40B4-BE49-F238E27FC236}">
                <a16:creationId xmlns:a16="http://schemas.microsoft.com/office/drawing/2014/main" id="{DF9B9F1F-592B-4577-4816-72C678B570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55985" y="7486520"/>
            <a:ext cx="5478780" cy="5478780"/>
          </a:xfrm>
          <a:prstGeom prst="rect">
            <a:avLst/>
          </a:prstGeom>
        </p:spPr>
      </p:pic>
      <p:sp>
        <p:nvSpPr>
          <p:cNvPr id="9" name="!!bw4">
            <a:extLst>
              <a:ext uri="{FF2B5EF4-FFF2-40B4-BE49-F238E27FC236}">
                <a16:creationId xmlns:a16="http://schemas.microsoft.com/office/drawing/2014/main" id="{B49A2C70-2F17-62D9-0575-C2B48CCBDCC2}"/>
              </a:ext>
            </a:extLst>
          </p:cNvPr>
          <p:cNvSpPr txBox="1"/>
          <p:nvPr/>
        </p:nvSpPr>
        <p:spPr>
          <a:xfrm>
            <a:off x="9693545" y="113541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33531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C5AEE-4156-F906-2040-052CA7DBD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AEDE740C-A4E9-4A1F-A456-822CDAA1E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2115" y="7089658"/>
            <a:ext cx="3040380" cy="304038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D91F9580-98B6-82E2-73E3-87BAEF3B2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43155" y="6286370"/>
            <a:ext cx="4206240" cy="4206240"/>
          </a:xfrm>
          <a:prstGeom prst="rect">
            <a:avLst/>
          </a:prstGeom>
        </p:spPr>
      </p:pic>
      <p:sp>
        <p:nvSpPr>
          <p:cNvPr id="15" name="!!w2">
            <a:extLst>
              <a:ext uri="{FF2B5EF4-FFF2-40B4-BE49-F238E27FC236}">
                <a16:creationId xmlns:a16="http://schemas.microsoft.com/office/drawing/2014/main" id="{C2D5ED1F-1110-00DC-58E1-ED46C02E2386}"/>
              </a:ext>
            </a:extLst>
          </p:cNvPr>
          <p:cNvSpPr txBox="1"/>
          <p:nvPr/>
        </p:nvSpPr>
        <p:spPr>
          <a:xfrm>
            <a:off x="11999124" y="7574771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AD6F20D6-984F-96EC-F4A7-F08A0DCFBC92}"/>
              </a:ext>
            </a:extLst>
          </p:cNvPr>
          <p:cNvSpPr txBox="1"/>
          <p:nvPr/>
        </p:nvSpPr>
        <p:spPr>
          <a:xfrm>
            <a:off x="5620245" y="748652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4" name="!!b4" descr="Canoe with solid fill">
            <a:extLst>
              <a:ext uri="{FF2B5EF4-FFF2-40B4-BE49-F238E27FC236}">
                <a16:creationId xmlns:a16="http://schemas.microsoft.com/office/drawing/2014/main" id="{5FF80CF7-EC51-E7C2-87D3-B255DA1DD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55985" y="7486520"/>
            <a:ext cx="5478780" cy="5478780"/>
          </a:xfrm>
          <a:prstGeom prst="rect">
            <a:avLst/>
          </a:prstGeom>
        </p:spPr>
      </p:pic>
      <p:sp>
        <p:nvSpPr>
          <p:cNvPr id="9" name="!!bw4">
            <a:extLst>
              <a:ext uri="{FF2B5EF4-FFF2-40B4-BE49-F238E27FC236}">
                <a16:creationId xmlns:a16="http://schemas.microsoft.com/office/drawing/2014/main" id="{38047524-CE90-3E3A-A956-ACF257DF7DE2}"/>
              </a:ext>
            </a:extLst>
          </p:cNvPr>
          <p:cNvSpPr txBox="1"/>
          <p:nvPr/>
        </p:nvSpPr>
        <p:spPr>
          <a:xfrm>
            <a:off x="9693545" y="113541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22E21ABF-A9A5-56D8-14A0-6D8BC072EFF7}"/>
              </a:ext>
            </a:extLst>
          </p:cNvPr>
          <p:cNvSpPr/>
          <p:nvPr/>
        </p:nvSpPr>
        <p:spPr>
          <a:xfrm>
            <a:off x="25402017" y="5491868"/>
            <a:ext cx="22889831" cy="211455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Implementation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409319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B5F1F-E04F-75B2-5887-90BA6840A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CD70CBB3-64E6-676F-181C-4D22DD99F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4530019" y="7123525"/>
            <a:ext cx="3040380" cy="304038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2628553C-E03D-237D-2C67-7C7D8C869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638979" y="6320237"/>
            <a:ext cx="4206240" cy="4206240"/>
          </a:xfrm>
          <a:prstGeom prst="rect">
            <a:avLst/>
          </a:prstGeom>
        </p:spPr>
      </p:pic>
      <p:sp>
        <p:nvSpPr>
          <p:cNvPr id="15" name="!!w2">
            <a:extLst>
              <a:ext uri="{FF2B5EF4-FFF2-40B4-BE49-F238E27FC236}">
                <a16:creationId xmlns:a16="http://schemas.microsoft.com/office/drawing/2014/main" id="{DB1955EE-07A4-BB64-3CE7-0B98C3DDC8D0}"/>
              </a:ext>
            </a:extLst>
          </p:cNvPr>
          <p:cNvSpPr txBox="1"/>
          <p:nvPr/>
        </p:nvSpPr>
        <p:spPr>
          <a:xfrm>
            <a:off x="-1683010" y="7608638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5C67C027-8785-830F-2914-9A721806AA92}"/>
              </a:ext>
            </a:extLst>
          </p:cNvPr>
          <p:cNvSpPr txBox="1"/>
          <p:nvPr/>
        </p:nvSpPr>
        <p:spPr>
          <a:xfrm>
            <a:off x="-8061889" y="752038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4" name="!!b4" descr="Canoe with solid fill">
            <a:extLst>
              <a:ext uri="{FF2B5EF4-FFF2-40B4-BE49-F238E27FC236}">
                <a16:creationId xmlns:a16="http://schemas.microsoft.com/office/drawing/2014/main" id="{544F2427-DA0D-5E49-D064-6C25F31A1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7326149" y="7520387"/>
            <a:ext cx="5478780" cy="5478780"/>
          </a:xfrm>
          <a:prstGeom prst="rect">
            <a:avLst/>
          </a:prstGeom>
        </p:spPr>
      </p:pic>
      <p:sp>
        <p:nvSpPr>
          <p:cNvPr id="9" name="!!bw4">
            <a:extLst>
              <a:ext uri="{FF2B5EF4-FFF2-40B4-BE49-F238E27FC236}">
                <a16:creationId xmlns:a16="http://schemas.microsoft.com/office/drawing/2014/main" id="{40A0521F-A31C-D869-01CA-EEFCD20C3A0A}"/>
              </a:ext>
            </a:extLst>
          </p:cNvPr>
          <p:cNvSpPr txBox="1"/>
          <p:nvPr/>
        </p:nvSpPr>
        <p:spPr>
          <a:xfrm>
            <a:off x="-3988589" y="11387996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FE2FDB5E-D9C4-DB47-0539-EFA9D2A0E14D}"/>
              </a:ext>
            </a:extLst>
          </p:cNvPr>
          <p:cNvSpPr/>
          <p:nvPr/>
        </p:nvSpPr>
        <p:spPr>
          <a:xfrm>
            <a:off x="747084" y="5405837"/>
            <a:ext cx="22889831" cy="211455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Implementation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2388342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71F03655-25EA-B4C8-0EDF-D54C11ACC52E}"/>
                  </a:ext>
                </a:extLst>
              </p:cNvPr>
              <p:cNvSpPr/>
              <p:nvPr/>
            </p:nvSpPr>
            <p:spPr>
              <a:xfrm>
                <a:off x="704975" y="973228"/>
                <a:ext cx="9678545" cy="83297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oat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𝐴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sort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𝐴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Assume that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𝐴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𝑛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𝑛</m:t>
                        </m:r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−1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≥…≥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Also let us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𝑛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≤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𝑊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𝑛𝑢𝑚𝑏𝑒𝑟𝑂𝑓𝐵𝑜𝑎𝑡𝑠</m:t>
                    </m:r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= 0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𝑖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𝑗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≤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𝑊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else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𝑛𝑢𝑚𝑏𝑒𝑟𝑂𝑓𝐵𝑜𝑎𝑡𝑠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++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 </a:t>
                </a:r>
                <a14:m>
                  <m:oMath xmlns:m="http://schemas.openxmlformats.org/officeDocument/2006/math"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𝑛𝑢𝑚𝑏𝑒𝑟𝑂𝑓𝐵𝑜𝑎𝑡𝑠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2" name="!!box2">
                <a:extLst>
                  <a:ext uri="{FF2B5EF4-FFF2-40B4-BE49-F238E27FC236}">
                    <a16:creationId xmlns:a16="http://schemas.microsoft.com/office/drawing/2014/main" id="{71F03655-25EA-B4C8-0EDF-D54C11ACC5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75" y="973228"/>
                <a:ext cx="9678545" cy="832972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D44C2011-1413-3735-4D45-9DA200D4E728}"/>
              </a:ext>
            </a:extLst>
          </p:cNvPr>
          <p:cNvSpPr/>
          <p:nvPr/>
        </p:nvSpPr>
        <p:spPr>
          <a:xfrm>
            <a:off x="12192000" y="1178560"/>
            <a:ext cx="10875954" cy="8329728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Disclaimer: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This program may not run for some corner cases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Check if there are any corner case errors and try to write a bug-free version of the program</a:t>
            </a:r>
            <a:endParaRPr lang="en-IN" sz="6600" dirty="0">
              <a:solidFill>
                <a:srgbClr val="7030A0"/>
              </a:solidFill>
              <a:latin typeface="Bradley Hand" pitchFamily="2" charset="77"/>
              <a:ea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203473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A0AF1-3140-644B-86B5-DEE0AAE28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!!box2">
                <a:extLst>
                  <a:ext uri="{FF2B5EF4-FFF2-40B4-BE49-F238E27FC236}">
                    <a16:creationId xmlns:a16="http://schemas.microsoft.com/office/drawing/2014/main" id="{891E4513-EB9C-5C9F-C5B4-17F8333329B2}"/>
                  </a:ext>
                </a:extLst>
              </p:cNvPr>
              <p:cNvSpPr/>
              <p:nvPr/>
            </p:nvSpPr>
            <p:spPr>
              <a:xfrm>
                <a:off x="704975" y="973228"/>
                <a:ext cx="9678545" cy="83297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def b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dirty="0" smtClean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oat</m:t>
                    </m:r>
                    <m:r>
                      <a:rPr lang="en-US" sz="3200" dirty="0">
                        <a:ln w="0"/>
                        <a:solidFill>
                          <a:srgbClr val="0070C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(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𝐴</m:t>
                    </m:r>
                  </m:oMath>
                </a14:m>
                <a:r>
                  <a:rPr lang="en-US" sz="3200" dirty="0">
                    <a:ln w="0"/>
                    <a:solidFill>
                      <a:srgbClr val="0070C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)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sort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𝐴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Assume that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𝐴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𝑛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𝑛</m:t>
                        </m:r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−1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≥…≥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1</m:t>
                        </m:r>
                      </m:sub>
                    </m:sSub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Also let us 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𝑛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≤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𝑊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𝑛𝑢𝑚𝑏𝑒𝑟𝑂𝑓𝐵𝑜𝑎𝑡𝑠</m:t>
                    </m:r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 = 0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while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≥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if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𝑖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</m:ctrlPr>
                      </m:sSubPr>
                      <m:e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𝑤</m:t>
                        </m:r>
                      </m:e>
                      <m:sub>
                        <m:r>
                          <a:rPr lang="en-US" sz="3200" i="1">
                            <a:ln w="0"/>
                            <a:solidFill>
                              <a:srgbClr val="7030A0"/>
                            </a:solidFill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 Neue Medium"/>
                            <a:sym typeface="Helvetica Neue Medium"/>
                          </a:rPr>
                          <m:t>𝑗</m:t>
                        </m:r>
                      </m:sub>
                    </m:sSub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≤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𝑊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𝑗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+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else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: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	</a:t>
                </a:r>
                <a14:m>
                  <m:oMath xmlns:m="http://schemas.openxmlformats.org/officeDocument/2006/math"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i="1" smtClean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=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𝑖</m:t>
                    </m:r>
                    <m:r>
                      <a:rPr lang="en-US" sz="3200" b="0" i="1" smtClean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−</m:t>
                    </m:r>
                    <m:r>
                      <a:rPr lang="en-US" sz="3200" i="1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1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	</a:t>
                </a: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𝑛𝑢𝑚𝑏𝑒𝑟𝑂𝑓𝐵𝑜𝑎𝑡𝑠</m:t>
                    </m:r>
                  </m:oMath>
                </a14:m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++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32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	</a:t>
                </a:r>
                <a:r>
                  <a:rPr lang="en-US" sz="3200" dirty="0">
                    <a:ln w="0"/>
                    <a:solidFill>
                      <a:schemeClr val="accent6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  <a:cs typeface="Helvetica Neue Medium"/>
                    <a:sym typeface="Helvetica Neue Medium"/>
                  </a:rPr>
                  <a:t>return </a:t>
                </a:r>
                <a14:m>
                  <m:oMath xmlns:m="http://schemas.openxmlformats.org/officeDocument/2006/math">
                    <m:r>
                      <a:rPr lang="en-US" sz="3200" i="1" dirty="0">
                        <a:ln w="0"/>
                        <a:solidFill>
                          <a:srgbClr val="7030A0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Medium"/>
                        <a:sym typeface="Helvetica Neue Medium"/>
                      </a:rPr>
                      <m:t>𝑛𝑢𝑚𝑏𝑒𝑟𝑂𝑓𝐵𝑜𝑎𝑡𝑠</m:t>
                    </m:r>
                  </m:oMath>
                </a14:m>
                <a:endParaRPr lang="en-US" sz="3200" i="1" dirty="0">
                  <a:ln w="0"/>
                  <a:solidFill>
                    <a:srgbClr val="7030A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mbria Math" panose="02040503050406030204" pitchFamily="18" charset="0"/>
                  <a:ea typeface="Cambria Math" panose="02040503050406030204" pitchFamily="18" charset="0"/>
                  <a:cs typeface="Helvetica Neue Medium"/>
                  <a:sym typeface="Helvetica Neue Medium"/>
                </a:endParaRPr>
              </a:p>
            </p:txBody>
          </p:sp>
        </mc:Choice>
        <mc:Fallback xmlns="">
          <p:sp>
            <p:nvSpPr>
              <p:cNvPr id="10" name="!!box2">
                <a:extLst>
                  <a:ext uri="{FF2B5EF4-FFF2-40B4-BE49-F238E27FC236}">
                    <a16:creationId xmlns:a16="http://schemas.microsoft.com/office/drawing/2014/main" id="{891E4513-EB9C-5C9F-C5B4-17F8333329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75" y="973228"/>
                <a:ext cx="9678545" cy="8329728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ndy: A problem on leetcode">
            <a:extLst>
              <a:ext uri="{FF2B5EF4-FFF2-40B4-BE49-F238E27FC236}">
                <a16:creationId xmlns:a16="http://schemas.microsoft.com/office/drawing/2014/main" id="{3ED442BD-EC60-957C-EC1B-75D60F36FA6B}"/>
              </a:ext>
            </a:extLst>
          </p:cNvPr>
          <p:cNvSpPr/>
          <p:nvPr/>
        </p:nvSpPr>
        <p:spPr>
          <a:xfrm>
            <a:off x="523565" y="10646410"/>
            <a:ext cx="10835315" cy="211455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/>
              <a:t>What is the running time of this algorithm?</a:t>
            </a:r>
            <a:endParaRPr sz="6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9E00F43-DBB7-875D-AEDA-27ED87EAD4E8}"/>
                  </a:ext>
                </a:extLst>
              </p:cNvPr>
              <p:cNvSpPr/>
              <p:nvPr/>
            </p:nvSpPr>
            <p:spPr>
              <a:xfrm>
                <a:off x="10045489" y="1967468"/>
                <a:ext cx="2715471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𝑛</m:t>
                    </m:r>
                    <m:func>
                      <m:funcPr>
                        <m:ctrlP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log</m:t>
                        </m:r>
                      </m:fName>
                      <m:e>
                        <m:r>
                          <a:rPr kumimoji="0" lang="en-US" sz="4000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Helvetica Neue Medium"/>
                            <a:cs typeface="Helvetica Neue Medium"/>
                            <a:sym typeface="Helvetica Neue Medium"/>
                          </a:rPr>
                          <m:t>𝑛</m:t>
                        </m:r>
                      </m:e>
                    </m:func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39E00F43-DBB7-875D-AEDA-27ED87EAD4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5489" y="1967468"/>
                <a:ext cx="2715471" cy="794544"/>
              </a:xfrm>
              <a:prstGeom prst="roundRect">
                <a:avLst/>
              </a:prstGeom>
              <a:blipFill>
                <a:blip r:embed="rId3"/>
                <a:stretch>
                  <a:fillRect l="-1339" t="-1370" r="-893" b="-16438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0A466149-2FF2-C6B0-6490-31A406BB6939}"/>
              </a:ext>
            </a:extLst>
          </p:cNvPr>
          <p:cNvSpPr/>
          <p:nvPr/>
        </p:nvSpPr>
        <p:spPr>
          <a:xfrm>
            <a:off x="9158361" y="1844040"/>
            <a:ext cx="513960" cy="1041400"/>
          </a:xfrm>
          <a:prstGeom prst="rightBrace">
            <a:avLst>
              <a:gd name="adj1" fmla="val 27891"/>
              <a:gd name="adj2" fmla="val 48655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C98BCD4E-5063-9B16-A7FF-3B1DAA8D74B2}"/>
              </a:ext>
            </a:extLst>
          </p:cNvPr>
          <p:cNvSpPr/>
          <p:nvPr/>
        </p:nvSpPr>
        <p:spPr>
          <a:xfrm>
            <a:off x="9074101" y="5052798"/>
            <a:ext cx="354379" cy="3298722"/>
          </a:xfrm>
          <a:prstGeom prst="rightBrace">
            <a:avLst>
              <a:gd name="adj1" fmla="val 27891"/>
              <a:gd name="adj2" fmla="val 48655"/>
            </a:avLst>
          </a:prstGeom>
          <a:noFill/>
          <a:ln w="127000" cap="rnd">
            <a:solidFill>
              <a:srgbClr val="7030A0"/>
            </a:solidFill>
            <a:prstDash val="solid"/>
            <a:bevel/>
          </a:ln>
          <a:effectLst>
            <a:glow rad="180492">
              <a:schemeClr val="accent1">
                <a:alpha val="34000"/>
              </a:schemeClr>
            </a:glow>
            <a:softEdge rad="0"/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DEF4C7B-497C-35E9-2968-51FB46443693}"/>
                  </a:ext>
                </a:extLst>
              </p:cNvPr>
              <p:cNvSpPr/>
              <p:nvPr/>
            </p:nvSpPr>
            <p:spPr>
              <a:xfrm>
                <a:off x="9749731" y="6063456"/>
                <a:ext cx="2178109" cy="794544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127000" cap="flat" cmpd="thinThick">
                <a:solidFill>
                  <a:schemeClr val="tx1"/>
                </a:solidFill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8255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O(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cap="none" spc="0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Cambria Math" panose="02040503050406030204" pitchFamily="18" charset="0"/>
                        <a:ea typeface="Helvetica Neue Medium"/>
                        <a:cs typeface="Helvetica Neue Medium"/>
                        <a:sym typeface="Helvetica Neue Medium"/>
                      </a:rPr>
                      <m:t>𝑛</m:t>
                    </m:r>
                  </m:oMath>
                </a14:m>
                <a:r>
                  <a:rPr kumimoji="0" lang="en-US" sz="4000" b="0" i="0" u="none" strike="noStrike" cap="none" spc="0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Chalkduster" panose="03050602040202020205" pitchFamily="66" charset="77"/>
                    <a:ea typeface="Helvetica Neue Medium"/>
                    <a:cs typeface="Helvetica Neue Medium"/>
                    <a:sym typeface="Helvetica Neue Medium"/>
                  </a:rPr>
                  <a:t>)</a:t>
                </a:r>
              </a:p>
            </p:txBody>
          </p:sp>
        </mc:Choice>
        <mc:Fallback xmlns="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EDEF4C7B-497C-35E9-2968-51FB464436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731" y="6063456"/>
                <a:ext cx="2178109" cy="794544"/>
              </a:xfrm>
              <a:prstGeom prst="roundRect">
                <a:avLst/>
              </a:prstGeom>
              <a:blipFill>
                <a:blip r:embed="rId4"/>
                <a:stretch>
                  <a:fillRect b="-14865"/>
                </a:stretch>
              </a:blipFill>
              <a:ln w="127000" cap="flat" cmpd="thinThick">
                <a:solidFill>
                  <a:schemeClr val="tx1"/>
                </a:solidFill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D49D53F-FFD7-4264-1435-4EBA4A2DA9B5}"/>
                  </a:ext>
                </a:extLst>
              </p:cNvPr>
              <p:cNvSpPr/>
              <p:nvPr/>
            </p:nvSpPr>
            <p:spPr>
              <a:xfrm>
                <a:off x="12359629" y="2885440"/>
                <a:ext cx="10875954" cy="653390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Proof Sketch: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In each iteration of the while loop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IN" sz="6600" dirty="0">
                    <a:solidFill>
                      <a:schemeClr val="tx1"/>
                    </a:solidFill>
                    <a:latin typeface="Bradley Hand" pitchFamily="2" charset="77"/>
                  </a:rPr>
                  <a:t> </a:t>
                </a: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decreases and j may increase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So, i cannot decrease for more than n iterations</a:t>
                </a:r>
              </a:p>
            </p:txBody>
          </p:sp>
        </mc:Choice>
        <mc:Fallback xmlns="">
          <p:sp>
            <p:nvSpPr>
              <p:cNvPr id="9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5D49D53F-FFD7-4264-1435-4EBA4A2DA9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9629" y="2885440"/>
                <a:ext cx="10875954" cy="6533907"/>
              </a:xfrm>
              <a:prstGeom prst="roundRect">
                <a:avLst>
                  <a:gd name="adj" fmla="val 5932"/>
                </a:avLst>
              </a:prstGeom>
              <a:blipFill>
                <a:blip r:embed="rId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6476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8" grpId="0" animBg="1"/>
          <p:bldP spid="9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9D7B8-16FF-4C48-86FC-12F8A187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74C28FF3-57A4-747C-C3D1-B99B868CC7D2}"/>
              </a:ext>
            </a:extLst>
          </p:cNvPr>
          <p:cNvSpPr/>
          <p:nvPr/>
        </p:nvSpPr>
        <p:spPr>
          <a:xfrm>
            <a:off x="747084" y="4212036"/>
            <a:ext cx="22889831" cy="4525563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9600" dirty="0"/>
              <a:t>Correctness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856464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ndy: A problem on leetcode">
            <a:extLst>
              <a:ext uri="{FF2B5EF4-FFF2-40B4-BE49-F238E27FC236}">
                <a16:creationId xmlns:a16="http://schemas.microsoft.com/office/drawing/2014/main" id="{4DA2A75E-69E5-3BF1-3748-D018168536A3}"/>
              </a:ext>
            </a:extLst>
          </p:cNvPr>
          <p:cNvSpPr/>
          <p:nvPr/>
        </p:nvSpPr>
        <p:spPr>
          <a:xfrm>
            <a:off x="747084" y="757637"/>
            <a:ext cx="22889831" cy="211455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 would you prove that your algorithm is correct?</a:t>
            </a:r>
            <a:endParaRPr sz="6600" dirty="0"/>
          </a:p>
        </p:txBody>
      </p:sp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271696A-19D9-A7A8-E277-8B64D8F0A1B7}"/>
              </a:ext>
            </a:extLst>
          </p:cNvPr>
          <p:cNvSpPr/>
          <p:nvPr/>
        </p:nvSpPr>
        <p:spPr>
          <a:xfrm>
            <a:off x="747084" y="4257041"/>
            <a:ext cx="22889831" cy="356616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Proof Strategy: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Greedy stays ahead: 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  <a:ea typeface="Chalkduster"/>
                <a:cs typeface="Chalkduster"/>
              </a:rPr>
              <a:t>But what is the measure?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Exchange argument</a:t>
            </a:r>
            <a:endParaRPr lang="en-IN" sz="6600" dirty="0">
              <a:solidFill>
                <a:srgbClr val="7030A0"/>
              </a:solidFill>
              <a:latin typeface="Bradley Hand" pitchFamily="2" charset="77"/>
              <a:ea typeface="Chalkduster"/>
              <a:cs typeface="Chalkduster"/>
            </a:endParaRPr>
          </a:p>
        </p:txBody>
      </p:sp>
      <p:sp>
        <p:nvSpPr>
          <p:cNvPr id="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B5CF1AE2-3ED9-552C-DDE4-DE821B3DCC61}"/>
              </a:ext>
            </a:extLst>
          </p:cNvPr>
          <p:cNvSpPr/>
          <p:nvPr/>
        </p:nvSpPr>
        <p:spPr>
          <a:xfrm>
            <a:off x="747083" y="8452404"/>
            <a:ext cx="22889831" cy="4505959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Take-Away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Even for such a simple problem, the </a:t>
            </a:r>
            <a:r>
              <a:rPr lang="en-US" sz="8000" dirty="0">
                <a:solidFill>
                  <a:schemeClr val="tx1"/>
                </a:solidFill>
                <a:latin typeface="Bradley Hand" pitchFamily="2" charset="77"/>
                <a:ea typeface="Chalkduster"/>
                <a:cs typeface="Chalkduster"/>
              </a:rPr>
              <a:t>analysis</a:t>
            </a: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 is not easy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One has to think hard to find a pattern in our algorithm</a:t>
            </a:r>
            <a:endParaRPr lang="en-IN" sz="6600" dirty="0">
              <a:solidFill>
                <a:srgbClr val="7030A0"/>
              </a:solidFill>
              <a:latin typeface="Bradley Hand" pitchFamily="2" charset="77"/>
              <a:ea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880220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C666A4A-4CB6-4269-C45F-61C2389B5A7F}"/>
                  </a:ext>
                </a:extLst>
              </p:cNvPr>
              <p:cNvSpPr/>
              <p:nvPr/>
            </p:nvSpPr>
            <p:spPr>
              <a:xfrm>
                <a:off x="747084" y="822672"/>
                <a:ext cx="22889831" cy="6449998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 people are stranded on an island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You are given a job to rescue them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You have unlimited supply of boats each having a maximum weight limit of W and capacity of 2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Design an efficient algorithm that uses minimum number of boats and saves all the people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C666A4A-4CB6-4269-C45F-61C2389B5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84" y="822672"/>
                <a:ext cx="22889831" cy="6449998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0665ECD9-4EBB-65F2-8786-4D030E30C385}"/>
              </a:ext>
            </a:extLst>
          </p:cNvPr>
          <p:cNvSpPr/>
          <p:nvPr/>
        </p:nvSpPr>
        <p:spPr>
          <a:xfrm>
            <a:off x="747084" y="7886235"/>
            <a:ext cx="22889831" cy="2002044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This is one of the ”easy” problems in the problem set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But its analysis may not be so easy</a:t>
            </a:r>
          </a:p>
        </p:txBody>
      </p:sp>
      <p:sp>
        <p:nvSpPr>
          <p:cNvPr id="4" name="Candy: A problem on leetcode">
            <a:extLst>
              <a:ext uri="{FF2B5EF4-FFF2-40B4-BE49-F238E27FC236}">
                <a16:creationId xmlns:a16="http://schemas.microsoft.com/office/drawing/2014/main" id="{D5E4FBF5-808B-0915-6AA4-5D26F950029E}"/>
              </a:ext>
            </a:extLst>
          </p:cNvPr>
          <p:cNvSpPr/>
          <p:nvPr/>
        </p:nvSpPr>
        <p:spPr>
          <a:xfrm>
            <a:off x="747084" y="10778778"/>
            <a:ext cx="22889831" cy="2114550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How would you solve this problem?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5161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2F5092A5-20DC-30CF-1BB5-233DDE7C0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9D02FA04-C83A-4FF4-6BE9-7A7AF4A43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05FCF862-3D63-D071-4CE3-287A03687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B939A318-ADFE-DB0F-468A-3F8D5C198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2C5C80E3-A8DD-4448-54CD-179E96A4E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FB9F3666-D707-46D1-2AC8-1BD3B8B510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BD5AC62E-CE11-E1FF-D5A9-C0B09F032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382067CD-C75B-700C-D395-F1C8C2C2CD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631DC8B9-92AA-B612-18FF-5BCBC0E3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37C5A343-54A4-8AF7-6BE3-9B8A134DA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C13F82E3-A0C6-3BD1-ABE3-B39BBCBB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B5C540DF-2068-8B67-043D-2EB044D5A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CF6EBBCB-7A42-E889-B40F-A098CB971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FF00FC69-0E82-ADC4-DE4A-1DE428BC6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D3551011-D90A-5BCD-8F54-3CE6F8762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96BEB948-6A0D-6798-85B4-8A9643FDF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55934-458E-4FA2-B579-CDEB274CC23A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0155934-458E-4FA2-B579-CDEB274CC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FB73FE2C-2727-7D57-998B-7EE4D22FA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A5F78D5E-21CD-5EEA-EA14-F85E77181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52D815-B7EB-BDF5-4A8C-8C093C4B9832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F52D815-B7EB-BDF5-4A8C-8C093C4B98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D8016E-DC61-FC23-EDCE-6263D4D9AA62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1D8016E-DC61-FC23-EDCE-6263D4D9A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6F1C99-2EB9-5FB3-8CDE-FA103AAB8BC0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A6F1C99-2EB9-5FB3-8CDE-FA103AAB8B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64931-FB2B-7A3F-FAF6-CFAE1491895A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64931-FB2B-7A3F-FAF6-CFAE14918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151376-4BD7-A10B-582C-7B7D8D479294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6151376-4BD7-A10B-582C-7B7D8D4792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D56A4A-7AD9-1E15-BCA3-FABA6F3D6D7A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DD56A4A-7AD9-1E15-BCA3-FABA6F3D6D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B93C2A-A1A1-28B1-86CC-4D3F6B674969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6B93C2A-A1A1-28B1-86CC-4D3F6B6749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9214C-9CD6-3190-7351-93870FD59E1D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C9214C-9CD6-3190-7351-93870FD59E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F6FAC2-DE49-66C5-8D5C-8CDEF4D501AE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F6FAC2-DE49-66C5-8D5C-8CDEF4D50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DA83FF-72D6-2B91-A952-C4D98BEEAB3A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3DA83FF-72D6-2B91-A952-C4D98BEEA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D02722-9ECB-9413-3D6C-AB8491E90C5C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2D02722-9ECB-9413-3D6C-AB8491E90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DA7F9376-5475-DC61-3E34-0554E00C7A47}"/>
                  </a:ext>
                </a:extLst>
              </p:cNvPr>
              <p:cNvSpPr/>
              <p:nvPr/>
            </p:nvSpPr>
            <p:spPr>
              <a:xfrm>
                <a:off x="818190" y="5372099"/>
                <a:ext cx="22930810" cy="653390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</a:rPr>
                  <a:t>There are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</a:rPr>
                  <a:t> boats in our solution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will show that even the optimum uses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ℓ</m:t>
                    </m:r>
                  </m:oMath>
                </a14:m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This will imply that our solution is correct</a:t>
                </a:r>
              </a:p>
            </p:txBody>
          </p:sp>
        </mc:Choice>
        <mc:Fallback xmlns="">
          <p:sp>
            <p:nvSpPr>
              <p:cNvPr id="3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DA7F9376-5475-DC61-3E34-0554E00C7A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5372099"/>
                <a:ext cx="22930810" cy="6533907"/>
              </a:xfrm>
              <a:prstGeom prst="roundRect">
                <a:avLst>
                  <a:gd name="adj" fmla="val 5932"/>
                </a:avLst>
              </a:prstGeom>
              <a:blipFill>
                <a:blip r:embed="rId20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947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uiExpand="1" build="allAtOnce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A3879-D627-82C2-2C1F-ACCA4A6F5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01A16DAB-BB82-3851-14B9-EF7AA4411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1BA99BA0-025E-FBEB-8DE6-99AD7FB92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D4F983C1-396C-407F-15D8-A9B92F0F7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62E692A4-9AD0-7E0D-E67F-BD4ACBA65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4E91C799-58BB-BCD6-6350-9082BB5A6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A4FD3ACD-A7AF-D071-287D-DFD67A4CF2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B5E36A3C-5CCC-8209-7C95-1287AB360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7E59329A-F035-D19F-89D6-96464CDE5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AFAC67CD-8FA1-6205-CC91-5827EF41E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60602DFB-C584-4050-5263-AB64FFA8C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8988C521-B567-06FA-1CE4-D757EF7B3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2D9D6EA8-F588-7D07-7778-D3AA65431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C2B0BC6F-A555-3CEE-1F81-DE3C2032D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F82489CF-5B0A-01DB-5275-8D6EEE1C5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E9169167-A70C-9461-E7CE-AF20156201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BBB94EF9-C1F1-6D62-2B90-90D9C6DA6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A380C1-FB7B-D49A-E91C-1822F3B7D2CC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A380C1-FB7B-D49A-E91C-1822F3B7D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452E3DBC-DA7D-DF36-5452-E44BEFB7F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07AA2652-421B-6470-6EE5-988D842C12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33119E-AC15-FEE7-ED6A-C53F37E54528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333119E-AC15-FEE7-ED6A-C53F37E54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21ED15-A3CC-7B64-E3B6-B264D8C626DF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21ED15-A3CC-7B64-E3B6-B264D8C62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ACF037-893F-3D39-340B-4F7272A1D1C3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7ACF037-893F-3D39-340B-4F7272A1D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C63869-1936-548D-5F78-4017DA92D536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C63869-1936-548D-5F78-4017DA92D5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51F04C-106E-CAF6-DB47-9B94DE5063BC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51F04C-106E-CAF6-DB47-9B94DE506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36F57F-284A-4E86-E2EA-E8E73CD50209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36F57F-284A-4E86-E2EA-E8E73CD50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60A11A-154B-6C1E-1A84-193A77B0F144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60A11A-154B-6C1E-1A84-193A77B0F1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A16E1B9-E641-94E0-946E-4FCD2996D1A3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A16E1B9-E641-94E0-946E-4FCD2996D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95B6C2-FF88-9604-FF52-5C3159D5D4AC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595B6C2-FF88-9604-FF52-5C3159D5D4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F158BA-FEAB-5831-2147-C91F64E35AFA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F158BA-FEAB-5831-2147-C91F64E35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CBE2D0-F3D1-AD1C-5C00-BCE1D78E856C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7CBE2D0-F3D1-AD1C-5C00-BCE1D78E8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A92D721C-8EA2-1B2A-9044-EC4DDB2EDE2D}"/>
              </a:ext>
            </a:extLst>
          </p:cNvPr>
          <p:cNvSpPr/>
          <p:nvPr/>
        </p:nvSpPr>
        <p:spPr>
          <a:xfrm>
            <a:off x="818190" y="5372099"/>
            <a:ext cx="22930810" cy="653390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In our solution, we have sorted the boats by the weight of heaviest person aboard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Let us imagine the OPT, again sorted by the weight of heaviest person aboard</a:t>
            </a:r>
          </a:p>
        </p:txBody>
      </p:sp>
    </p:spTree>
    <p:extLst>
      <p:ext uri="{BB962C8B-B14F-4D97-AF65-F5344CB8AC3E}">
        <p14:creationId xmlns:p14="http://schemas.microsoft.com/office/powerpoint/2010/main" val="14771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31989-0B30-FD73-0C35-A10BD653A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F0469F7F-2627-D539-F74A-985608263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DAAAD8B0-1ACE-9FA6-30CA-CC85A8F39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0BC56D2A-4F62-64BF-3591-4A46EC317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4AB7B497-4981-287C-E13B-40F51DBCB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E020D5BB-2112-38EC-41C5-C51E5BFAB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F91056AD-D41A-D297-7770-BBB3895662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A9DAF946-A764-F311-F3BF-3E2740345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50C23D26-FC85-BF4B-EFB6-0FE75B308B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8B03B853-4748-1F28-EB00-3C2BEBCF4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96EADD1C-BBC5-C985-8908-9115904C61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79FD9ADF-C57B-6E2C-4D9D-70DC85B5E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A674912E-80A5-5EE1-DD5C-3C4711B1D7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4101A76C-43FA-EC1C-DB26-A9D950A00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7E84B776-58C2-0006-02F0-D1C549D321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5BFC5026-854F-AB83-882D-0FD6DB77E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76594891-2B2D-5562-0822-8270DF2993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FDE066-ADCA-CAB9-50B3-C7297E35B924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3FDE066-ADCA-CAB9-50B3-C7297E35B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E4341EC3-C205-E112-3AE8-E395D9AB2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B22DA23E-B21F-9860-F84C-C587846B3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29A8C2-ACDF-D702-9BB4-4B46330419A1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29A8C2-ACDF-D702-9BB4-4B4633041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C6DF78-1359-806E-024D-E864EEC43EDA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4C6DF78-1359-806E-024D-E864EEC43E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B1E262-C75C-C138-1891-7E0FE9DD0DAF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BB1E262-C75C-C138-1891-7E0FE9DD0D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71410A-E5BA-9DC9-85F9-88435F8DE497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71410A-E5BA-9DC9-85F9-88435F8DE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E7ACF1-EE76-F13B-32DD-B242876A95D0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0E7ACF1-EE76-F13B-32DD-B242876A9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EB3823-9E60-7B78-E894-A2CA313AF8F1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AEB3823-9E60-7B78-E894-A2CA313AF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E88B2FF-2C5B-5364-797A-1D0FF79EB499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E88B2FF-2C5B-5364-797A-1D0FF79EB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40CDF5-8756-2FA4-C5F5-FA873BAEBB50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40CDF5-8756-2FA4-C5F5-FA873BAEBB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E3B453A-EB83-D62B-F173-D802055D6F8B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E3B453A-EB83-D62B-F173-D802055D6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C6946D-7876-C8FA-B3F3-5772E84EBE92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C6946D-7876-C8FA-B3F3-5772E84EBE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E7DDEC-EF2D-0439-1FB1-869CC91B9764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3E7DDEC-EF2D-0439-1FB1-869CC91B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9DE2CFC4-9AC7-B881-F945-90755947B1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2599" y="6394319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D24326E1-22E6-A92F-25E8-80E3AED222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44133" y="6394319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3C801687-CB85-24EA-EAF8-0D749313BA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35860" y="6394319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6FF5E283-B58F-2421-6D0F-0BB34D0E95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86513" y="6394319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F64A1015-D966-423F-0E44-51C5B9E91D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37166" y="6394319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F5A305A1-0E77-8F18-33A5-5AE043A4C9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245851" y="63943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DEA32D6-706C-6B7F-8225-E1ABE2758C81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DEA32D6-706C-6B7F-8225-E1ABE2758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4B82D8CE-5651-A6EA-F446-60BC9C61B59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75236" y="6394319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D5C0D3B-2DE1-36BE-8E99-548B81EDCB54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212F37-2F54-73BF-44FD-1840632FF37D}"/>
              </a:ext>
            </a:extLst>
          </p:cNvPr>
          <p:cNvSpPr txBox="1"/>
          <p:nvPr/>
        </p:nvSpPr>
        <p:spPr>
          <a:xfrm>
            <a:off x="11436048" y="7956465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6B9A10C-6E70-EDB6-8C53-F7442C4B180D}"/>
                  </a:ext>
                </a:extLst>
              </p:cNvPr>
              <p:cNvSpPr/>
              <p:nvPr/>
            </p:nvSpPr>
            <p:spPr>
              <a:xfrm>
                <a:off x="726595" y="9479795"/>
                <a:ext cx="22930810" cy="391759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</a:rPr>
                  <a:t>Let us assume that OPT uses k boats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</a:rPr>
                  <a:t>In the end, we will show that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=ℓ</m:t>
                    </m:r>
                  </m:oMath>
                </a14:m>
                <a:endParaRPr lang="en-US" sz="6600" dirty="0">
                  <a:solidFill>
                    <a:srgbClr val="7030A0"/>
                  </a:solidFill>
                  <a:latin typeface="Bradley Hand" pitchFamily="2" charset="77"/>
                </a:endParaRP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</a:rPr>
                  <a:t>We will reveal passengers on each boat one by one</a:t>
                </a:r>
                <a:endParaRPr lang="en-US" sz="66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6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6B9A10C-6E70-EDB6-8C53-F7442C4B18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595" y="9479795"/>
                <a:ext cx="22930810" cy="3917597"/>
              </a:xfrm>
              <a:prstGeom prst="roundRect">
                <a:avLst>
                  <a:gd name="adj" fmla="val 5932"/>
                </a:avLst>
              </a:prstGeom>
              <a:blipFill>
                <a:blip r:embed="rId2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7144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8606C-A577-6FEC-9F39-27F671F17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806285A0-8CE8-AA0D-7E5C-B0BB7F0CC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1C2C36FF-5352-B72B-8451-2CDB9323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C84412E0-1A90-FC40-0404-637006672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42034AA6-F3A6-F05C-6337-703530A57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9BDBA4F1-8866-25EE-AC53-81A950791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654AC7F2-2083-6991-B298-6B9637A61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244FAA97-539C-88E1-EED4-52177157A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9133BED8-D9D6-9251-7B15-BFB2D6486E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A2B30F7C-E326-CAB7-0489-461CBE0AD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6AA8A31C-6A34-1433-593A-B20699114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3F49A02F-0BE1-4C52-791F-D96964348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319A9E47-8386-6455-29BB-7DA14918EC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33C4F4E8-D987-DC2A-600B-AD6EAD9F0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A0F26E1F-D3E3-9944-3E98-F3BD8681B1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843998B1-ADD8-A23B-B493-C6A124ACFB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6E90D9B5-E18B-A941-3B59-924FF94771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78EB0-E1FB-11A8-3D0F-B3D1CE052E6A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78EB0-E1FB-11A8-3D0F-B3D1CE052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9D4022B5-DDD1-8CD9-B5C6-ECF32A6E9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1DC62997-E47A-07C8-F90D-BE83B814B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C4449-2074-53AE-645D-087A7923C09C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A4C4449-2074-53AE-645D-087A7923C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85A256-C7F4-0378-6FD3-B9DD43B2FC4E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A85A256-C7F4-0378-6FD3-B9DD43B2FC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ACB338-384D-3F86-4F08-273EA1FD4330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ACB338-384D-3F86-4F08-273EA1FD4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F75CF1-29D0-3C4B-AE8E-9B0FD6A98EA0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FF75CF1-29D0-3C4B-AE8E-9B0FD6A98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4840D3-F900-269F-3757-195C560BD30D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A4840D3-F900-269F-3757-195C560BD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45FFD9-68CF-FCA6-E3F9-1F298ACF1B2A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845FFD9-68CF-FCA6-E3F9-1F298ACF1B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EE77CB-6FD0-4021-198C-62DD3AE47C12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EE77CB-6FD0-4021-198C-62DD3AE47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596045-8F5D-2D9C-087A-5A58AA123C80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596045-8F5D-2D9C-087A-5A58AA123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991AF5-EE42-35F1-9A81-DCEB54CE7BDD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5991AF5-EE42-35F1-9A81-DCEB54CE7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B688F6-9285-9610-2169-8A56452B3823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B688F6-9285-9610-2169-8A56452B3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4AE6CC-2106-0ABE-0917-2149CFB5835F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4AE6CC-2106-0ABE-0917-2149CFB58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A29BBACA-B42B-E402-B7B2-EBBEAA2098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2599" y="6394319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7C2F04BC-7BAC-E117-C0FA-4A2C1BA9DF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44133" y="6394319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0BB3BE49-7559-EA37-0D04-9D6E75BF14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35860" y="6394319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BD3CBCFB-586D-2779-3593-8BFDC4176FD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86513" y="6394319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8B538E39-40B1-5500-13FE-88AC1AE04A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37166" y="6394319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28F60F89-BAF2-A8CA-E4DF-586BAA02AA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245851" y="63943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598509F-BC34-F39A-5241-921C34B3465B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598509F-BC34-F39A-5241-921C34B34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B575914B-5D29-F15E-5AE3-5727DA5548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75236" y="6394319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707B7E5-DEFA-B42A-E287-B88EF8D8B17F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EDA646B-EDFA-6543-5486-4F7DD4FCA14B}"/>
              </a:ext>
            </a:extLst>
          </p:cNvPr>
          <p:cNvSpPr txBox="1"/>
          <p:nvPr/>
        </p:nvSpPr>
        <p:spPr>
          <a:xfrm>
            <a:off x="11436048" y="7956465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415CEEF-8C23-E730-85F3-1457D2148B04}"/>
              </a:ext>
            </a:extLst>
          </p:cNvPr>
          <p:cNvSpPr/>
          <p:nvPr/>
        </p:nvSpPr>
        <p:spPr>
          <a:xfrm>
            <a:off x="3354604" y="638166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ECD3FA1-7075-BB59-3A54-1E7CFB65DEE8}"/>
              </a:ext>
            </a:extLst>
          </p:cNvPr>
          <p:cNvSpPr/>
          <p:nvPr/>
        </p:nvSpPr>
        <p:spPr>
          <a:xfrm>
            <a:off x="5843896" y="639431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D545C3A-5695-DF3E-FBAC-50F5F4E71461}"/>
              </a:ext>
            </a:extLst>
          </p:cNvPr>
          <p:cNvSpPr/>
          <p:nvPr/>
        </p:nvSpPr>
        <p:spPr>
          <a:xfrm>
            <a:off x="8298968" y="629589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92D74D9-84F9-695C-0557-13797D48B035}"/>
              </a:ext>
            </a:extLst>
          </p:cNvPr>
          <p:cNvSpPr/>
          <p:nvPr/>
        </p:nvSpPr>
        <p:spPr>
          <a:xfrm>
            <a:off x="10788260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CE34F23-F2B6-8E72-AEE5-9FB69C2D0DC7}"/>
              </a:ext>
            </a:extLst>
          </p:cNvPr>
          <p:cNvSpPr/>
          <p:nvPr/>
        </p:nvSpPr>
        <p:spPr>
          <a:xfrm>
            <a:off x="13178483" y="6295897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3D845D07-1963-CD88-CB90-3EC06134B6E5}"/>
              </a:ext>
            </a:extLst>
          </p:cNvPr>
          <p:cNvSpPr/>
          <p:nvPr/>
        </p:nvSpPr>
        <p:spPr>
          <a:xfrm>
            <a:off x="20323735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047C0F72-55C7-F6D0-C86F-AD9FABE4FA68}"/>
              </a:ext>
            </a:extLst>
          </p:cNvPr>
          <p:cNvSpPr/>
          <p:nvPr/>
        </p:nvSpPr>
        <p:spPr>
          <a:xfrm>
            <a:off x="976652" y="9554254"/>
            <a:ext cx="9240210" cy="350850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Who is surely on the first boat of OPT?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3821875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DE924-4C20-F468-F31E-ADA9D616D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F180E00E-3412-F32C-2747-A56D69020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397" y="5910874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C7FC434D-3371-EE3C-9157-CC49123AB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20850815-60E6-68B9-AFB8-FE5245D29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91E58656-CFB4-B482-2B47-4656F7D28E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EBEA48EC-F1E0-4D40-B1D4-3BCCCFCBB5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A45F4C47-35EA-FA18-01AF-D15F39808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19CD30E0-614E-E88A-C043-85F141CEFC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A165A8D6-A1E4-02FC-D5B2-6981B1286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8649B446-E953-BF67-CDBE-CF9037C21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1911CE5A-956A-0530-9C3B-95CC0C7B4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68C1FC36-617A-F84D-578D-7B5AE2238D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0DDD3050-CD5D-8BB8-A9AE-05C0CD521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3CD1DBCA-0EFE-77DC-7849-F2E6CDAAC8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9560C32D-E1FC-49CB-19E3-7FA09E149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3FA0B546-C898-93F9-FBE6-BD6A568AB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95F5A0BE-A4A6-3798-CD47-91A46E657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D3A1CD6D-67C9-5CB6-AA4F-E179EE1C6F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BAF7EC-3A87-EFB0-70EF-056C758A2B7D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BAF7EC-3A87-EFB0-70EF-056C758A2B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F7741465-4D54-9A74-55F4-476AC4546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9F09D7FF-A736-E495-508B-800F46EA32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869C55-1E80-F5C7-ACF5-6932071643A6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D869C55-1E80-F5C7-ACF5-693207164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658A84-B7CA-FF75-F77F-F57E485333FE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D658A84-B7CA-FF75-F77F-F57E485333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CC0C5A-A3C7-6055-0127-BFCCD093B3BE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ECC0C5A-A3C7-6055-0127-BFCCD093B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ED97FA-D037-6190-664A-18658D5A6FFB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9ED97FA-D037-6190-664A-18658D5A6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5571D4-3956-9775-5D59-C99A2CAE2E67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D5571D4-3956-9775-5D59-C99A2CAE2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6A5F5C-717B-DB5D-9B41-E4FCE0C060F1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46A5F5C-717B-DB5D-9B41-E4FCE0C060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5DD256-1E36-857E-EF07-87C311B5EC44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F5DD256-1E36-857E-EF07-87C311B5EC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D5CC98-70FB-F220-3BB5-75BA90B501BF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FD5CC98-70FB-F220-3BB5-75BA90B5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7E3B06-5968-9DC7-0636-C00760A05C6C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D7E3B06-5968-9DC7-0636-C00760A05C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4DD607-02EC-5643-F8BD-5C9D4DC37D08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F4DD607-02EC-5643-F8BD-5C9D4DC37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515229-D6D2-E521-5BA1-ECE3D1EB59A8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6515229-D6D2-E521-5BA1-ECE3D1EB5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A50B77EA-F2E2-9EFF-A834-BEB5785B20B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2599" y="6394319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763DF9B5-07AB-4A04-EB92-606BC53D080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44133" y="6394319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04A6CCE5-A1B8-2EB6-F4F8-804FB11FC8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35860" y="6394319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F3930BD3-597D-654A-2CB8-707C2957BD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86513" y="6394319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0623BC31-0DFA-CB49-C6CE-2C5A0DD6DE1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37166" y="6394319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3475DBD7-B9A6-4980-3BCF-EB0F577A2C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245851" y="63943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EE9943-8A96-5201-F7DF-F86D470D2A17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EE9943-8A96-5201-F7DF-F86D470D2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C0EF3C28-1CD1-E1A4-1339-1DCD83E138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75236" y="6394319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C41ADAF-8FA6-AF6A-30AF-C177ACC5A114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BFADB94-05C3-CDD9-05E5-7C650EFA5F2A}"/>
              </a:ext>
            </a:extLst>
          </p:cNvPr>
          <p:cNvSpPr txBox="1"/>
          <p:nvPr/>
        </p:nvSpPr>
        <p:spPr>
          <a:xfrm>
            <a:off x="11436048" y="7956465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F1C44869-8B62-BF9A-A47C-D57C8A284BB2}"/>
              </a:ext>
            </a:extLst>
          </p:cNvPr>
          <p:cNvSpPr/>
          <p:nvPr/>
        </p:nvSpPr>
        <p:spPr>
          <a:xfrm>
            <a:off x="3354604" y="638166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4505099-50F9-2F90-D02E-A975AF9672E0}"/>
              </a:ext>
            </a:extLst>
          </p:cNvPr>
          <p:cNvSpPr/>
          <p:nvPr/>
        </p:nvSpPr>
        <p:spPr>
          <a:xfrm>
            <a:off x="5843896" y="639431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184A9E7-0746-A8CA-5E7F-F0FAA89E02A7}"/>
              </a:ext>
            </a:extLst>
          </p:cNvPr>
          <p:cNvSpPr/>
          <p:nvPr/>
        </p:nvSpPr>
        <p:spPr>
          <a:xfrm>
            <a:off x="8298968" y="629589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D1FE9E-A08F-45F4-60E7-9DA0582B3ACE}"/>
              </a:ext>
            </a:extLst>
          </p:cNvPr>
          <p:cNvSpPr/>
          <p:nvPr/>
        </p:nvSpPr>
        <p:spPr>
          <a:xfrm>
            <a:off x="10788260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39A7E2E-98C8-B8C8-54A4-6753B37CAED9}"/>
              </a:ext>
            </a:extLst>
          </p:cNvPr>
          <p:cNvSpPr/>
          <p:nvPr/>
        </p:nvSpPr>
        <p:spPr>
          <a:xfrm>
            <a:off x="13178483" y="6295897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DE97FFD-D6E8-FA95-17E7-B4631D9DFFF8}"/>
              </a:ext>
            </a:extLst>
          </p:cNvPr>
          <p:cNvSpPr/>
          <p:nvPr/>
        </p:nvSpPr>
        <p:spPr>
          <a:xfrm>
            <a:off x="20323735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71E424E-D53A-A735-6671-C28042D9129A}"/>
                  </a:ext>
                </a:extLst>
              </p:cNvPr>
              <p:cNvSpPr txBox="1"/>
              <p:nvPr/>
            </p:nvSpPr>
            <p:spPr>
              <a:xfrm>
                <a:off x="1233196" y="5135721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71E424E-D53A-A735-6671-C28042D91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196" y="5135721"/>
                <a:ext cx="787523" cy="601190"/>
              </a:xfrm>
              <a:prstGeom prst="rect">
                <a:avLst/>
              </a:prstGeom>
              <a:blipFill>
                <a:blip r:embed="rId23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EEC8E0C-EC5F-68DA-9BA2-EB64B873B9D4}"/>
                  </a:ext>
                </a:extLst>
              </p:cNvPr>
              <p:cNvSpPr/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as we have sorted OPT boats based on the weight of the heaviest person</a:t>
                </a:r>
              </a:p>
            </p:txBody>
          </p:sp>
        </mc:Choice>
        <mc:Fallback xmlns="">
          <p:sp>
            <p:nvSpPr>
              <p:cNvPr id="4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EEC8E0C-EC5F-68DA-9BA2-EB64B873B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blipFill>
                <a:blip r:embed="rId2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ndy: A problem on leetcode">
            <a:extLst>
              <a:ext uri="{FF2B5EF4-FFF2-40B4-BE49-F238E27FC236}">
                <a16:creationId xmlns:a16="http://schemas.microsoft.com/office/drawing/2014/main" id="{D847EF90-3CA4-E83C-698C-24067A7392A4}"/>
              </a:ext>
            </a:extLst>
          </p:cNvPr>
          <p:cNvSpPr/>
          <p:nvPr/>
        </p:nvSpPr>
        <p:spPr>
          <a:xfrm>
            <a:off x="976652" y="9554254"/>
            <a:ext cx="9240210" cy="350850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Who is surely on the first boat of OPT?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196030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7ED8D-8054-64D4-F722-401CE205B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08B1FFB2-A7E5-02F4-01B5-003A8AC9D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397" y="5910874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087B54E2-6C80-72D0-ECC1-2BF3D7FBB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7F9A43B2-CFD9-8E52-0AAD-FD04499A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7A5FC9D2-8AB2-263B-6B99-F0546233C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89A0EF0F-C1B8-8722-7FDD-F3116E11F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D9C6E131-7C9E-99F6-A248-4B8E4EA42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3C5169A7-25FC-1FCE-2FD8-61D7916D6B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2394913A-7B40-B4E2-5FA6-6E496E0F7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14446509-1B6C-CC03-E3C1-53E71D32D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4DDC6B39-3602-85BF-52C4-891F993C7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FD81EC0A-1E0C-C001-CCC5-D5566A08A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FC21AB6A-CACF-7D7A-D5EF-6E94CEEDD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EB9AAF57-5DB6-DF80-9487-8B977548F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6F9B8AD2-FC7B-01B8-B6E3-8A3CC705B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899A284C-EC03-1E21-FAB7-6264B2AC7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AAE67180-C5A7-0EDB-A5C9-1369AED92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987AD34B-010D-A14A-3891-FA79A756DF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C03C5C-9D5F-89E6-1AE8-71257E29F041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5C03C5C-9D5F-89E6-1AE8-71257E29F0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712BA76D-A445-5DCC-86A4-29F2FB116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1966F18E-94D1-E1D1-C401-B53FAC98D7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CC9E53-B0EE-5BEE-A9DB-33061A7CC551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BCC9E53-B0EE-5BEE-A9DB-33061A7CC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0981D2-60A0-3C61-9B0E-AB334DF6D823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D0981D2-60A0-3C61-9B0E-AB334DF6D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3018FF-ECDF-F3D9-54AF-BBD3C4C7B1D8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03018FF-ECDF-F3D9-54AF-BBD3C4C7B1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AB956E-0DD6-DB4A-7CDE-D176612525C3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AB956E-0DD6-DB4A-7CDE-D17661252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504842-7E74-746F-D03B-17EA80CAD2EA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4504842-7E74-746F-D03B-17EA80CAD2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04CAD9-3FB3-6882-C34F-AD257A1070DD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04CAD9-3FB3-6882-C34F-AD257A107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8492DC-C90B-77F1-B54B-0DA417BE64F0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8492DC-C90B-77F1-B54B-0DA417BE6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063344-8F5E-02C5-A15D-3E8CF0555F88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8063344-8F5E-02C5-A15D-3E8CF0555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E7E847-D243-D7FB-1A4F-926A3A3F77AE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E7E847-D243-D7FB-1A4F-926A3A3F7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B134B9-1F5C-1A2B-94A6-AC18C6649DBC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3B134B9-1F5C-1A2B-94A6-AC18C6649D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B35E6A-392B-E0E5-63B3-B517B653A73F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4B35E6A-392B-E0E5-63B3-B517B653A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E603253E-86D1-DD3D-41C7-11AB2B637D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2599" y="6394319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796EA108-5FDC-7B9E-E293-70EBB80450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444133" y="6394319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2CEF348B-FBD4-1E84-AF2D-979CE431D4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35860" y="6394319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F160FD97-4CFD-775B-500A-D68C9FF47A5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386513" y="6394319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84592BAB-6E4D-E240-4B14-1CB9620E81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837166" y="6394319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21BE9A6C-8ACA-B4F6-604F-77DEADCE6B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245851" y="63943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522DB0D-16D7-DF09-4881-6F641BFC9A2D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522DB0D-16D7-DF09-4881-6F641BFC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1A8C0BA6-9750-C0C8-B405-F40C499DB90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0475236" y="6394319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ED6D3C5-4FF9-FDF8-3717-6C5762D72698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19319C8-F83C-AAB4-8ABD-5EC2F0E90052}"/>
              </a:ext>
            </a:extLst>
          </p:cNvPr>
          <p:cNvSpPr txBox="1"/>
          <p:nvPr/>
        </p:nvSpPr>
        <p:spPr>
          <a:xfrm>
            <a:off x="11436048" y="7956465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944909F-38B4-AA15-1A1E-926ABB44779E}"/>
              </a:ext>
            </a:extLst>
          </p:cNvPr>
          <p:cNvSpPr/>
          <p:nvPr/>
        </p:nvSpPr>
        <p:spPr>
          <a:xfrm>
            <a:off x="3354604" y="638166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9D038C3-1F4B-ECF1-63A5-D062E0B5D882}"/>
              </a:ext>
            </a:extLst>
          </p:cNvPr>
          <p:cNvSpPr/>
          <p:nvPr/>
        </p:nvSpPr>
        <p:spPr>
          <a:xfrm>
            <a:off x="5843896" y="639431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DC29428-F3AE-3BAD-C7AE-72FBD0C4153C}"/>
              </a:ext>
            </a:extLst>
          </p:cNvPr>
          <p:cNvSpPr/>
          <p:nvPr/>
        </p:nvSpPr>
        <p:spPr>
          <a:xfrm>
            <a:off x="8298968" y="629589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06D11BC-1C4D-235F-A20F-610FA31B4B6C}"/>
              </a:ext>
            </a:extLst>
          </p:cNvPr>
          <p:cNvSpPr/>
          <p:nvPr/>
        </p:nvSpPr>
        <p:spPr>
          <a:xfrm>
            <a:off x="10788260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CEB5262D-6868-E7D8-9428-E037237C10B7}"/>
              </a:ext>
            </a:extLst>
          </p:cNvPr>
          <p:cNvSpPr/>
          <p:nvPr/>
        </p:nvSpPr>
        <p:spPr>
          <a:xfrm>
            <a:off x="13178483" y="6295897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14D69A4-2D5B-4B45-0EF0-487743CBAE91}"/>
              </a:ext>
            </a:extLst>
          </p:cNvPr>
          <p:cNvSpPr/>
          <p:nvPr/>
        </p:nvSpPr>
        <p:spPr>
          <a:xfrm>
            <a:off x="20323735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D80EC2-1466-AC1A-158A-58B0BE3C4EB1}"/>
                  </a:ext>
                </a:extLst>
              </p:cNvPr>
              <p:cNvSpPr txBox="1"/>
              <p:nvPr/>
            </p:nvSpPr>
            <p:spPr>
              <a:xfrm>
                <a:off x="1233196" y="5135721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CD80EC2-1466-AC1A-158A-58B0BE3C4E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196" y="5135721"/>
                <a:ext cx="787523" cy="601190"/>
              </a:xfrm>
              <a:prstGeom prst="rect">
                <a:avLst/>
              </a:prstGeom>
              <a:blipFill>
                <a:blip r:embed="rId23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88FF1B6-8178-3DF1-2D36-3BDE16686C20}"/>
                  </a:ext>
                </a:extLst>
              </p:cNvPr>
              <p:cNvSpPr/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No, we could not fit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6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6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 lightest person. How can OPT fit in any other person?</a:t>
                </a:r>
              </a:p>
            </p:txBody>
          </p:sp>
        </mc:Choice>
        <mc:Fallback xmlns="">
          <p:sp>
            <p:nvSpPr>
              <p:cNvPr id="45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88FF1B6-8178-3DF1-2D36-3BDE16686C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blipFill>
                <a:blip r:embed="rId2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ndy: A problem on leetcode">
            <a:extLst>
              <a:ext uri="{FF2B5EF4-FFF2-40B4-BE49-F238E27FC236}">
                <a16:creationId xmlns:a16="http://schemas.microsoft.com/office/drawing/2014/main" id="{2B3D2C64-496E-6453-0467-D449062003E5}"/>
              </a:ext>
            </a:extLst>
          </p:cNvPr>
          <p:cNvSpPr/>
          <p:nvPr/>
        </p:nvSpPr>
        <p:spPr>
          <a:xfrm>
            <a:off x="976652" y="9554254"/>
            <a:ext cx="9240210" cy="350850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Is there any other person on the first boat of OPT?</a:t>
            </a:r>
            <a:endParaRPr sz="6600" dirty="0"/>
          </a:p>
        </p:txBody>
      </p:sp>
    </p:spTree>
    <p:extLst>
      <p:ext uri="{BB962C8B-B14F-4D97-AF65-F5344CB8AC3E}">
        <p14:creationId xmlns:p14="http://schemas.microsoft.com/office/powerpoint/2010/main" val="971376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6B4EF-61CF-0BD9-5CB4-8E851B82D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54F98C5C-34C1-D1A8-567B-F3F94CB46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7397" y="5910874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DADC3FC0-BF6F-661F-49AA-5EC6873A9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96F9D152-2DDA-4390-2BC3-1D0ED6F0E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6FA0CEDE-8712-67DE-D6D3-3B1457A46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F5E2C0A0-05F7-D6FF-8535-904F5A97F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33B104C4-29D6-E0A0-CD9D-FCCA333FA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0CB22CBC-866F-BF5A-7A4C-E455283F1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8C9EEFCA-7D9F-BA6C-E63C-C77AE4756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781188F9-58A2-56CF-8B97-17E2B7965D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657D568B-1014-5465-A62D-C269D9A08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E3336CED-8050-42CC-A652-AAA4693A9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8D5E6311-7288-9B48-3FEE-04F89BA2E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AF0B2083-D824-3462-BA61-2C9535CD60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D328E432-5881-4D1E-4993-A2B80704A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D579ED44-EF16-E2FB-8777-0D0F838CE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0D462F48-4314-A229-C00C-C5FF56F7F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9570B632-BF37-44F9-073E-FA1ED9FE0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33446C-BC73-37AD-EDE3-0795E9675E1B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933446C-BC73-37AD-EDE3-0795E9675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1148B072-B54F-6E1E-7BFC-2F297583E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85029F31-156D-3052-97C0-A3CA7C44B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E3B9AF-0EE7-7595-3802-B438A2550815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8E3B9AF-0EE7-7595-3802-B438A2550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E6F2FA-3ADC-955D-B84F-3041AA34B149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8E6F2FA-3ADC-955D-B84F-3041AA34B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4E96A3-9E08-9ABF-E354-8A0900DE3982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A4E96A3-9E08-9ABF-E354-8A0900DE39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72049D-CDC8-A985-02A2-C75311A225C3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E72049D-CDC8-A985-02A2-C75311A22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2B3B3F0-9E1A-A431-FEDC-13A7364F8876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2B3B3F0-9E1A-A431-FEDC-13A7364F88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0F5EFF-94F1-8927-9D20-BF427D8796E0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90F5EFF-94F1-8927-9D20-BF427D879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6F5838-51DB-1AD6-B6D5-2D0C665CF1C5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86F5838-51DB-1AD6-B6D5-2D0C665CF1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E66CAC-052E-BFF5-D98A-FAB586CA7F79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7E66CAC-052E-BFF5-D98A-FAB586CA7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BBA49B-5185-113A-96DD-2E57119E1462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BBBA49B-5185-113A-96DD-2E57119E1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70CF72-5C99-C055-341C-96B98D236EC8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70CF72-5C99-C055-341C-96B98D236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B8DF87-7F27-CFB3-79B8-B6DC5B55B730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8B8DF87-7F27-CFB3-79B8-B6DC5B55B7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2AF1A489-F50D-AE4C-932E-906429A2E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2599" y="6394319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92B4BDED-0B2D-944B-CB4C-A55278B6B55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44133" y="6394319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8C97DAF4-52BD-FA0B-201C-60D75A2833F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5860" y="6394319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7E236A05-6A52-A41F-9CF1-A32E46D8DCC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6513" y="6394319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D10B3C27-214D-FBBB-882B-B57BA5BCF6A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7166" y="6394319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A89011CF-0483-21E2-A442-71A5E81DD2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5851" y="63943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4DAD2A-B43A-C44C-2B4F-4BE363E194F1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04DAD2A-B43A-C44C-2B4F-4BE363E19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2B7D14BF-25B0-4DCA-E8C6-07F4A526B2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5236" y="6394319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3CE5220-CCEB-2CD5-544A-DCE4ECD04870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2EA221F-399D-65BD-7656-66996E1CEA23}"/>
              </a:ext>
            </a:extLst>
          </p:cNvPr>
          <p:cNvSpPr txBox="1"/>
          <p:nvPr/>
        </p:nvSpPr>
        <p:spPr>
          <a:xfrm>
            <a:off x="11436048" y="7956465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AE09282-A8DB-BE33-EDED-9F7A9B424B3E}"/>
              </a:ext>
            </a:extLst>
          </p:cNvPr>
          <p:cNvSpPr/>
          <p:nvPr/>
        </p:nvSpPr>
        <p:spPr>
          <a:xfrm>
            <a:off x="3354604" y="638166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47005EE-DD85-D235-781A-F7892952D40D}"/>
              </a:ext>
            </a:extLst>
          </p:cNvPr>
          <p:cNvSpPr/>
          <p:nvPr/>
        </p:nvSpPr>
        <p:spPr>
          <a:xfrm>
            <a:off x="5843896" y="639431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1395D84-70F1-444E-2CB6-CC9607F9C5F9}"/>
              </a:ext>
            </a:extLst>
          </p:cNvPr>
          <p:cNvSpPr/>
          <p:nvPr/>
        </p:nvSpPr>
        <p:spPr>
          <a:xfrm>
            <a:off x="8298968" y="6295898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1466037-7167-ED6E-5D53-437EB3D6322E}"/>
              </a:ext>
            </a:extLst>
          </p:cNvPr>
          <p:cNvSpPr/>
          <p:nvPr/>
        </p:nvSpPr>
        <p:spPr>
          <a:xfrm>
            <a:off x="10788260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7C1BC05-0138-76F4-AFE2-0C9CF764BD29}"/>
              </a:ext>
            </a:extLst>
          </p:cNvPr>
          <p:cNvSpPr/>
          <p:nvPr/>
        </p:nvSpPr>
        <p:spPr>
          <a:xfrm>
            <a:off x="13178483" y="6295897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0D6FF25-0307-C59B-A2C0-010EAB97BB35}"/>
              </a:ext>
            </a:extLst>
          </p:cNvPr>
          <p:cNvSpPr/>
          <p:nvPr/>
        </p:nvSpPr>
        <p:spPr>
          <a:xfrm>
            <a:off x="20323735" y="6308552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54837D-A657-2237-756C-15FFEC7C0A21}"/>
                  </a:ext>
                </a:extLst>
              </p:cNvPr>
              <p:cNvSpPr txBox="1"/>
              <p:nvPr/>
            </p:nvSpPr>
            <p:spPr>
              <a:xfrm>
                <a:off x="1233196" y="5135721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B54837D-A657-2237-756C-15FFEC7C0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3196" y="5135721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7936859-7F0F-BA9D-4F9E-7CF611BAD53F}"/>
              </a:ext>
            </a:extLst>
          </p:cNvPr>
          <p:cNvSpPr/>
          <p:nvPr/>
        </p:nvSpPr>
        <p:spPr>
          <a:xfrm>
            <a:off x="760604" y="10513353"/>
            <a:ext cx="22158572" cy="22721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Lemma: 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There exists an optimum solution where the first boat is the same as ours</a:t>
            </a:r>
          </a:p>
        </p:txBody>
      </p:sp>
    </p:spTree>
    <p:extLst>
      <p:ext uri="{BB962C8B-B14F-4D97-AF65-F5344CB8AC3E}">
        <p14:creationId xmlns:p14="http://schemas.microsoft.com/office/powerpoint/2010/main" val="2718465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6A37F-9AC3-30A4-7159-D1B70FC3E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9CF592A-3335-7664-8300-E9EA7E36F9CB}"/>
              </a:ext>
            </a:extLst>
          </p:cNvPr>
          <p:cNvSpPr/>
          <p:nvPr/>
        </p:nvSpPr>
        <p:spPr>
          <a:xfrm>
            <a:off x="709804" y="658153"/>
            <a:ext cx="22158572" cy="22721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Lemma: 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There exists an optimum solution where the first boat is the same as ours</a:t>
            </a:r>
          </a:p>
        </p:txBody>
      </p:sp>
      <p:sp>
        <p:nvSpPr>
          <p:cNvPr id="47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F016661-6530-E870-E714-4C1D02E89668}"/>
              </a:ext>
            </a:extLst>
          </p:cNvPr>
          <p:cNvSpPr/>
          <p:nvPr/>
        </p:nvSpPr>
        <p:spPr>
          <a:xfrm>
            <a:off x="709804" y="3223553"/>
            <a:ext cx="22158572" cy="22721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Lemma: 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There exists an optimum solution where the first and second boat is the same as ours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680AE3B-D7FE-BCA1-677E-FA837A72D197}"/>
                  </a:ext>
                </a:extLst>
              </p:cNvPr>
              <p:cNvSpPr/>
              <p:nvPr/>
            </p:nvSpPr>
            <p:spPr>
              <a:xfrm>
                <a:off x="709804" y="5721947"/>
                <a:ext cx="22158572" cy="2272105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</a:rPr>
                  <a:t>Lemma: </a:t>
                </a: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There exists an optimum solution where the first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ℓ</m:t>
                    </m:r>
                  </m:oMath>
                </a14:m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 boats is the same as ours</a:t>
                </a:r>
              </a:p>
            </p:txBody>
          </p:sp>
        </mc:Choice>
        <mc:Fallback xmlns="">
          <p:sp>
            <p:nvSpPr>
              <p:cNvPr id="50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A680AE3B-D7FE-BCA1-677E-FA837A72D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04" y="5721947"/>
                <a:ext cx="22158572" cy="2272105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216224D-4950-6E77-F446-7129DEF0CB57}"/>
                  </a:ext>
                </a:extLst>
              </p:cNvPr>
              <p:cNvSpPr/>
              <p:nvPr/>
            </p:nvSpPr>
            <p:spPr>
              <a:xfrm>
                <a:off x="709804" y="8220341"/>
                <a:ext cx="22158572" cy="270627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000" dirty="0">
                    <a:solidFill>
                      <a:srgbClr val="7030A0"/>
                    </a:solidFill>
                    <a:latin typeface="Bradley Hand" pitchFamily="2" charset="77"/>
                  </a:rPr>
                  <a:t>Then, we will show that </a:t>
                </a:r>
                <a14:m>
                  <m:oMath xmlns:m="http://schemas.openxmlformats.org/officeDocument/2006/math">
                    <m:r>
                      <a:rPr lang="en-US" sz="6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ℓ+1</m:t>
                    </m:r>
                  </m:oMath>
                </a14:m>
                <a:r>
                  <a:rPr lang="en-IN" sz="6000" dirty="0">
                    <a:solidFill>
                      <a:srgbClr val="7030A0"/>
                    </a:solidFill>
                    <a:latin typeface="Bradley Hand" pitchFamily="2" charset="77"/>
                  </a:rPr>
                  <a:t> boat does not exist in the OPT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000" dirty="0">
                    <a:solidFill>
                      <a:srgbClr val="7030A0"/>
                    </a:solidFill>
                    <a:latin typeface="Bradley Hand" pitchFamily="2" charset="77"/>
                  </a:rPr>
                  <a:t>This will imply that our solution is one of the optimum solution</a:t>
                </a:r>
              </a:p>
            </p:txBody>
          </p:sp>
        </mc:Choice>
        <mc:Fallback xmlns="">
          <p:sp>
            <p:nvSpPr>
              <p:cNvPr id="5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216224D-4950-6E77-F446-7129DEF0CB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04" y="8220341"/>
                <a:ext cx="22158572" cy="2706277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33670B6F-3920-86A4-9C94-32244FEC1280}"/>
              </a:ext>
            </a:extLst>
          </p:cNvPr>
          <p:cNvSpPr/>
          <p:nvPr/>
        </p:nvSpPr>
        <p:spPr>
          <a:xfrm>
            <a:off x="709804" y="11152907"/>
            <a:ext cx="22158572" cy="167409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000" dirty="0">
                <a:solidFill>
                  <a:srgbClr val="7030A0"/>
                </a:solidFill>
                <a:latin typeface="Bradley Hand" pitchFamily="2" charset="77"/>
              </a:rPr>
              <a:t>This is the exchange argument</a:t>
            </a:r>
          </a:p>
        </p:txBody>
      </p:sp>
    </p:spTree>
    <p:extLst>
      <p:ext uri="{BB962C8B-B14F-4D97-AF65-F5344CB8AC3E}">
        <p14:creationId xmlns:p14="http://schemas.microsoft.com/office/powerpoint/2010/main" val="2659929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2" grpId="0" animBg="1"/>
      <p:bldP spid="5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68A77-8719-C3D1-0847-759289AF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DF6EEDB9-7806-2067-D783-713F0F0B1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D8BF7DAE-0F5E-B6E0-D726-227E062B7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689C041D-8C74-7662-A1C8-72B0CB4B31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2B4EE110-0960-73E6-5B07-45F82A7D0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87E970FD-4717-0182-9388-E2D608B3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4821C648-99B0-95F1-3150-9060A7CAD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FDE7A1CD-B297-8601-3040-83B43721DF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C2F4DC24-66D1-637A-9FCF-6BBD368CD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7DA8D802-DDDA-AF24-855A-20C7D01E3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E68ABED4-7F27-2004-1B26-1F5C27FB7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C281250D-CA43-9913-A1D4-3CC800851E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90DF1FFC-0300-8092-F4D5-5552E8BE3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9D654CD8-3557-4F85-3267-6DFD45CCC5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19E86DEC-8D97-5381-2BAA-42A80B7E9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150E056A-7278-0EC6-B637-AE8A212B8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72CBE7A0-6BE7-BCCF-DCE6-342A5093A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75561802-F529-19E2-F36F-78DA0CA287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B3CD73-3065-B5F6-AECB-99E9DD9A33D2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B3CD73-3065-B5F6-AECB-99E9DD9A33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91545310-09ED-8976-CC50-A09E60F43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3DB223EE-DC77-2EC7-FA0A-403F0E5F9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FA63FE-7FC9-FF7B-6DC8-5F539BB6FD34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FA63FE-7FC9-FF7B-6DC8-5F539BB6FD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44306F-D757-E3E3-9332-5CA2525D5A54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44306F-D757-E3E3-9332-5CA2525D5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BDA3DE-7F9E-943C-831A-6E0FE6BA4C06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BDA3DE-7F9E-943C-831A-6E0FE6BA4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3EFE06-EEA9-8ED4-4D62-556595A3E79F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D3EFE06-EEA9-8ED4-4D62-556595A3E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AA85EA-16F1-3C25-31CD-9A408D5FA5B8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3AA85EA-16F1-3C25-31CD-9A408D5FA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60D156-A7F0-AD1A-098A-A617BEB29DAC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260D156-A7F0-AD1A-098A-A617BEB29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A2E2151-E366-9F8D-BF20-DDCFEB16162A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A2E2151-E366-9F8D-BF20-DDCFEB161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DAA00-BCC6-2DAD-5ADC-6627DE26BBAC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DDAA00-BCC6-2DAD-5ADC-6627DE26B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7A6CB5-5A4F-D2E1-2A84-6DF34BBC652F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27A6CB5-5A4F-D2E1-2A84-6DF34BBC65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E120A4-349C-E70C-C4CF-EF1F15CF2F09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FE120A4-349C-E70C-C4CF-EF1F15CF2F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FFEF2D-E942-A641-AF41-DF72BAEF4235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FFFEF2D-E942-A641-AF41-DF72BAEF42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AAACE90C-1949-A688-67EA-D77413CACF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CF982ADA-CC46-FE12-64F1-3A7FF6CDE3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C49E5A45-9657-F40F-AEE0-3D71BFC5A3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9F3E9888-C69A-4D1D-530D-880889AC9C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58B1752C-4B9B-600F-A7F1-FA67CBC04E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A336E73C-1A28-C593-2FC0-8EB5A03EE79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17DEADD-F160-14E2-BD99-39D449829C14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17DEADD-F160-14E2-BD99-39D44982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1D95169B-3C7C-6AEF-8E7A-2E0731B8DB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10B0E4E-791A-6A3E-A8C0-6FE91AE6314A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A0DCBCB-8526-3212-7184-90E06A41419D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83BE5B9-0A4A-7024-C25F-17F56BC5084A}"/>
              </a:ext>
            </a:extLst>
          </p:cNvPr>
          <p:cNvSpPr/>
          <p:nvPr/>
        </p:nvSpPr>
        <p:spPr>
          <a:xfrm>
            <a:off x="3357410" y="5807291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6F8973D-16AA-9DC0-E29F-1D6231F4B96B}"/>
              </a:ext>
            </a:extLst>
          </p:cNvPr>
          <p:cNvSpPr/>
          <p:nvPr/>
        </p:nvSpPr>
        <p:spPr>
          <a:xfrm>
            <a:off x="5846702" y="581994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60F0283-A893-8B3D-8469-C5CE81E8BF18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231307-0D02-B3B8-E6DF-9FFC628F9FD9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745CBB8C-99FF-E300-05DC-F27C4D067C4B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AA40A73F-BC89-E5AB-770C-DF436F0D229A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0939E8-6734-4845-4915-598FACCD868D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70939E8-6734-4845-4915-598FACCD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516FB82A-A600-E91E-6AF9-9A41775E2056}"/>
              </a:ext>
            </a:extLst>
          </p:cNvPr>
          <p:cNvSpPr/>
          <p:nvPr/>
        </p:nvSpPr>
        <p:spPr>
          <a:xfrm>
            <a:off x="760604" y="10513353"/>
            <a:ext cx="22158572" cy="22721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Time to reveal the second boat</a:t>
            </a:r>
            <a:endParaRPr lang="en-IN" sz="66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34401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581854-B5F9-7FF3-EA05-378F5ADC8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A7DF65B8-94CE-E62B-F328-0228F950C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1B59B29E-B6B3-A614-6CB1-CCE024987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7F4D2816-BEDF-15D1-7737-687A07A20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664F7B67-D716-1982-1CBB-4D9090BAD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639F4CDF-9181-75C5-FBF2-486AFC394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9FDB5DFF-890E-EAE4-8743-5DA04245E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660AD8E5-0B33-DF07-4855-3CD5DA8F1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9B9A4619-0E4B-5B26-1F3F-1F00B3764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8B608257-1B85-4EAA-6CBF-F9BD5044A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5F9284CD-FD3B-CB68-FF1F-9641F14C4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752B5F46-2C10-A020-353A-703E2FFCE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1482526E-6086-8F38-4BDE-C9D065304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63B91B9D-22A2-B4E6-24B4-2ACFBCAE2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00028AE5-CE08-1C51-37AB-81192A9593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C730919E-FE24-BDD4-2909-EEAA11582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412728AD-536B-947A-6877-41538335F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93A33EFE-B976-1E8D-7DF2-956B866F0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248357F2-A445-0FD5-C932-E5EB6E1226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017FA7-486D-78AD-F078-064D6077C557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6017FA7-486D-78AD-F078-064D6077C5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5B4563CE-589D-5995-2DD8-8D269A24C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BA07A3C3-DA79-1758-FB29-CD15564BDC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F542E-F6BD-050D-D6DF-AEECFA4048E3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7F542E-F6BD-050D-D6DF-AEECFA404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800F43-E1FF-BD11-F614-4AE180449D3E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800F43-E1FF-BD11-F614-4AE180449D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A9BF49-247C-7AF3-DB4B-5317EA763DB6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A9BF49-247C-7AF3-DB4B-5317EA763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8D6204-5A56-E631-C341-7CFCD0E62579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88D6204-5A56-E631-C341-7CFCD0E625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2FF52F-3A21-71DE-46D1-E0BF5B5042CF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2FF52F-3A21-71DE-46D1-E0BF5B504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E536A5-A5F6-5977-F098-37153648FC71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BE536A5-A5F6-5977-F098-37153648F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66F20E-D652-081E-E8D2-F4A8ED2771E6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A66F20E-D652-081E-E8D2-F4A8ED2771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38BB55-5983-92B2-59CA-18618F89A76B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38BB55-5983-92B2-59CA-18618F89A7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13F7F52-A97E-F830-9003-EA8FAFFFEB38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13F7F52-A97E-F830-9003-EA8FAFFFE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ED6507-A55F-131A-A0FA-ACC3B71472E2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7ED6507-A55F-131A-A0FA-ACC3B7147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9EDA4A-B603-19E4-1AFD-7ED5AEAF4696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9EDA4A-B603-19E4-1AFD-7ED5AEAF4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1891375B-4C5F-D61A-0814-116764D4C5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453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80CC7803-759D-417B-4F1F-A437A85BE6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292D2E8C-16D5-E76E-C06C-4255CDF9F40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9B098923-6F01-FA0E-E4D2-77D76ACBED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5B1143DA-A205-DEC9-2A9B-48CE4A4D8C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72ACEB3B-9FD0-13AC-3E6B-C81965700F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6DBF5A-652B-DF0A-354B-EB3C46331844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F6DBF5A-652B-DF0A-354B-EB3C46331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FC89BB32-A0A0-983A-8AF7-D642C65051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1BDEA92-96C0-07C8-55B8-09592D0FCF0E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2684805-574E-CB9D-CA88-AAA7DE17F583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552FED14-6B9D-FF35-6CAF-DCDE51091F4D}"/>
              </a:ext>
            </a:extLst>
          </p:cNvPr>
          <p:cNvSpPr/>
          <p:nvPr/>
        </p:nvSpPr>
        <p:spPr>
          <a:xfrm>
            <a:off x="5846702" y="581994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2263C341-FD23-0C47-619E-E4513648B2C9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632B3F0-B14B-85D6-F11C-FF7D012A2CEE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57891A2E-CC9A-B586-F6DC-30E7EE07C708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661CB212-8A63-4DB2-A136-EFD773DE3968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0BA7A1-B3F9-934E-C286-BA3ADBCD1928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10BA7A1-B3F9-934E-C286-BA3ADBCD1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andy: A problem on leetcode">
            <a:extLst>
              <a:ext uri="{FF2B5EF4-FFF2-40B4-BE49-F238E27FC236}">
                <a16:creationId xmlns:a16="http://schemas.microsoft.com/office/drawing/2014/main" id="{C90B1034-AD55-7E89-129D-4CD141BA03E0}"/>
              </a:ext>
            </a:extLst>
          </p:cNvPr>
          <p:cNvSpPr/>
          <p:nvPr/>
        </p:nvSpPr>
        <p:spPr>
          <a:xfrm>
            <a:off x="976652" y="9554254"/>
            <a:ext cx="9240210" cy="350850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Who is surely on the second boat of OPT?</a:t>
            </a:r>
            <a:endParaRPr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2202491-E5A4-D237-8FA8-59A21AEC32C3}"/>
                  </a:ext>
                </a:extLst>
              </p:cNvPr>
              <p:cNvSpPr/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66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as we have sorted OPT boats based on the weight of the heaviest person</a:t>
                </a:r>
              </a:p>
            </p:txBody>
          </p:sp>
        </mc:Choice>
        <mc:Fallback xmlns="">
          <p:sp>
            <p:nvSpPr>
              <p:cNvPr id="47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2202491-E5A4-D237-8FA8-59A21AEC32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blipFill>
                <a:blip r:embed="rId2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B18064D-6068-97D9-361E-14DAC13D4723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B18064D-6068-97D9-361E-14DAC13D4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59234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A12ACCF-88DF-246F-6814-28DFEE8C481A}"/>
                  </a:ext>
                </a:extLst>
              </p:cNvPr>
              <p:cNvSpPr/>
              <p:nvPr/>
            </p:nvSpPr>
            <p:spPr>
              <a:xfrm>
                <a:off x="747084" y="822671"/>
                <a:ext cx="22889831" cy="857650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Some observations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If a person has weight more than W, then we cannot rescue all the people. In this case, we just report it and exit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Let us assume henceforth that each person has weight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 W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Thus, we can definitely solve the problem using W boats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But we want a strategy that uses the minimum number of boats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</a:rPr>
                  <a:t>What is that strategy?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A12ACCF-88DF-246F-6814-28DFEE8C48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84" y="822671"/>
                <a:ext cx="22889831" cy="8576509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FE92E61-02AC-B4C3-13ED-CDDEA4E8D222}"/>
              </a:ext>
            </a:extLst>
          </p:cNvPr>
          <p:cNvSpPr/>
          <p:nvPr/>
        </p:nvSpPr>
        <p:spPr>
          <a:xfrm>
            <a:off x="747083" y="9806763"/>
            <a:ext cx="22889831" cy="3086566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Look at the person with maximum weight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It makes sense to pair this person with </a:t>
            </a:r>
            <a:endParaRPr lang="en-IN" sz="6600" dirty="0">
              <a:solidFill>
                <a:schemeClr val="tx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38077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4467E-E869-7C43-8747-EFB31A75E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37A0E3C0-9051-417E-1A8B-883CBB72B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D61AF63A-F0B2-E9D9-DBDF-2D3B3D5B3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6BBABA34-CEB2-64C1-1230-CE507FD98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081DF7C7-2751-3BD8-35C1-F71311D74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6AB4848C-72A2-7EA1-00E5-F46DE1AC5F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3C2CF4F2-09E3-B410-43E7-25C1375DA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C111C850-8654-E117-B7CC-BF4DEAE07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4C3FC5F7-765B-D087-A637-92CA99A04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C1D1FEC1-971D-1E66-2C83-E4FBEE8D6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FD8AEA8D-7180-8F79-09FF-C8F6F9593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0322F8E7-FFFB-B4CB-BF16-EDD7D8C9F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2194AA6F-6263-32F9-C140-5B3906FD4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9799C65E-5ECA-5A1A-30FA-DC224F0EE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1123A9B8-1DDA-D2F4-40E4-0B1C69EF98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01D9403B-E85E-8677-1CCD-F68B60035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12E3BCD1-E748-75FD-8000-666ADFEFE9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0C507E2E-E1CC-FACC-5779-C48AA38AC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6E8D02BC-6301-012C-42E1-13FEE4DED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DA8B8-60EE-E8E6-EA8B-3B1EB0A897FA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DA8B8-60EE-E8E6-EA8B-3B1EB0A897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23DA33BF-FFB5-57BE-CDA5-54F06D83D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C593E8F5-7C16-340B-0386-7091E87CF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330435-1821-9017-F9ED-EE3EC0FAE193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4330435-1821-9017-F9ED-EE3EC0FAE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428B77-6F80-36C1-9C69-D9D86C9EF74B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0428B77-6F80-36C1-9C69-D9D86C9EF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8EA4B7-C9CA-7CAD-5C20-2D05C44CD576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48EA4B7-C9CA-7CAD-5C20-2D05C44CD5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2B94CC-C36C-5824-DB75-87541B354DE9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32B94CC-C36C-5824-DB75-87541B354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7BF2AD-E838-1B34-273E-870BA699669B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07BF2AD-E838-1B34-273E-870BA6996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EF5E7F-CB92-9EFE-9B6A-D692D6972899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4EF5E7F-CB92-9EFE-9B6A-D692D69728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D82ADE-BB96-EA23-BDE6-75A89C18BDD7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DD82ADE-BB96-EA23-BDE6-75A89C18B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68B108-6901-8D29-9CC9-CF49CF9D49A8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68B108-6901-8D29-9CC9-CF49CF9D49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29B2A3A-C0DF-A6DB-C47D-9658828BC0F0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29B2A3A-C0DF-A6DB-C47D-9658828BC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AAAE7B4-3ECF-0550-2FCC-2E7F4A62B68F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AAAE7B4-3ECF-0550-2FCC-2E7F4A62B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4CF097-DEC1-E438-A1B4-BBE902F2490F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54CF097-DEC1-E438-A1B4-BBE902F24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21405478-40EA-CB77-AF42-78F3C184E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C294AF4B-57EA-A476-1171-DCF24AC032E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B58C733E-8402-86E3-7F30-504861B2CD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3344EFD2-918B-2764-A91D-D467CB909DD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F7BAED1C-91C3-5292-984C-5266302F8F4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A46AE348-42F6-D2E9-732F-802D0E5FB86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29173A-7BD5-B385-8DAD-9202F742C78F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D29173A-7BD5-B385-8DAD-9202F742C7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8B3AE259-FDA9-5BBD-E28C-11585F726DA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9BCE8A6-6383-160E-0A6C-57F304B0FB8B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BFD2B53-F931-2DED-1C80-0CA0007862D6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AE4C67B-50EE-1AFC-FA38-443148296D02}"/>
              </a:ext>
            </a:extLst>
          </p:cNvPr>
          <p:cNvSpPr/>
          <p:nvPr/>
        </p:nvSpPr>
        <p:spPr>
          <a:xfrm>
            <a:off x="5846702" y="581994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66612EE-1B6A-3D0E-568E-4076051516B3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BD63A4B-E590-A366-5816-0E13201B2ECA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A4180E3-6F92-354C-9FA8-19A23E171594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C437218-3F53-3C60-C4CF-93F1D593D316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58AF77-5347-0CFD-5B48-78CA67F1DB84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958AF77-5347-0CFD-5B48-78CA67F1DB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90EB6E-8446-650C-68DA-EF58E5341213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790EB6E-8446-650C-68DA-EF58E53412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BE23FBE-4C55-26D7-9FCD-4E182A001F8A}"/>
                  </a:ext>
                </a:extLst>
              </p:cNvPr>
              <p:cNvSpPr/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No, we could not fit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6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6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6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6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 lightest person. How can OPT fit in any other person?</a:t>
                </a:r>
              </a:p>
            </p:txBody>
          </p:sp>
        </mc:Choice>
        <mc:Fallback xmlns="">
          <p:sp>
            <p:nvSpPr>
              <p:cNvPr id="3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BE23FBE-4C55-26D7-9FCD-4E182A001F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8726" y="9649347"/>
                <a:ext cx="11758036" cy="3318317"/>
              </a:xfrm>
              <a:prstGeom prst="roundRect">
                <a:avLst>
                  <a:gd name="adj" fmla="val 5932"/>
                </a:avLst>
              </a:prstGeom>
              <a:blipFill>
                <a:blip r:embed="rId25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ndy: A problem on leetcode">
            <a:extLst>
              <a:ext uri="{FF2B5EF4-FFF2-40B4-BE49-F238E27FC236}">
                <a16:creationId xmlns:a16="http://schemas.microsoft.com/office/drawing/2014/main" id="{9E425B07-1D15-B3FD-71B3-E960F0D29ABE}"/>
              </a:ext>
            </a:extLst>
          </p:cNvPr>
          <p:cNvSpPr/>
          <p:nvPr/>
        </p:nvSpPr>
        <p:spPr>
          <a:xfrm>
            <a:off x="976652" y="9554254"/>
            <a:ext cx="9240210" cy="350850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000" dirty="0"/>
              <a:t>Is there any other person on the second boat of OPT?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957851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182EE-6C3D-A7CC-2A2C-97C6EFB4B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2F898201-F776-6C2A-C4A7-6E8A2236C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0D7628FA-EBE7-BA94-BDE1-8F07F8544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5D5241FD-77F9-CC5F-8749-9A70A6FF5E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D4E52238-37BE-B1D2-7EF1-AE2D770D8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BF33301E-6332-7B32-B9BB-7692BF8DD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84A6256F-6353-9FD7-1A43-8D27E03EB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9B1FC2F6-6A84-9045-891A-6769699DE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0D4F5E2B-D24E-204A-10AE-94ED8466F2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F56DA761-F556-0892-4580-4C1AAE38C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50B1015C-09A1-AC43-F358-28FAFE07D8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89A4CF37-9284-47CA-2509-40D27B05F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955D1B41-09A9-A7E3-9926-3F3305F90C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D78D7A01-E7FB-CAF6-C817-BE7A76395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A444F738-1232-9325-A596-5F88907109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78A872A2-8A33-6C1F-3707-E56F2A0AE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82F75601-79B4-3110-6EE0-E14C65CA2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9A0487AB-5E6C-82BE-9867-E32C7C4CF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B8E2929C-1FAF-7C53-67A6-086B18644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06DA67-C6CC-E7C7-FC7D-88930E28493C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A06DA67-C6CC-E7C7-FC7D-88930E2849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AD85F6FF-5D2D-C254-65F4-51DA218CE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D65C63FA-1C6D-6320-F66D-42D450492A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ABEDE2-7EC0-CC01-260A-F08CD209DD16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6ABEDE2-7EC0-CC01-260A-F08CD209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039FCA-DA28-5915-E304-E8FD84F668EF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3039FCA-DA28-5915-E304-E8FD84F66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50E623-B719-96E8-B5AC-BE7E230AC511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750E623-B719-96E8-B5AC-BE7E230A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BE2FC-3C9B-E376-7505-2933638D0664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BBE2FC-3C9B-E376-7505-2933638D0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EEC217-824A-794C-A792-533A5A6A4295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9EEC217-824A-794C-A792-533A5A6A4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B2EF01-BA23-A1AB-7662-FB8E0B23A8B9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2B2EF01-BA23-A1AB-7662-FB8E0B23A8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DB2CEB-B9CA-401D-888F-BAFAE64105F2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8DB2CEB-B9CA-401D-888F-BAFAE6410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AD77FD-3976-FB78-9DA6-523A0F64B299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AD77FD-3976-FB78-9DA6-523A0F64B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4E31BEE-CC0A-1482-E351-39F208BA58B6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4E31BEE-CC0A-1482-E351-39F208BA58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3EBF3A-4C05-DFBE-E762-1A4755DF5AA8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F3EBF3A-4C05-DFBE-E762-1A4755DF5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A796F0-D88F-D731-BC45-5074B3144A98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DA796F0-D88F-D731-BC45-5074B3144A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50DDEE77-963A-EF7B-8906-39A89582E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29C10185-54C5-9E4B-767A-33236169B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3D5C8DC3-0A9F-6AC7-7AB4-093903E6B91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9024C9BB-79ED-EDD5-A2C1-377054A22C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4DB9B0AE-4A45-A983-0996-36FF402BD14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823D7889-7BF3-9564-44B1-75D096CA3B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C66FC13-2FF1-BD91-6D1B-3E387D6C9544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C66FC13-2FF1-BD91-6D1B-3E387D6C95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CEC53B0E-4AEB-4AEA-B9D1-F3770CFA82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C958778D-5332-7D1C-26D9-276D0EBD6955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17995C-84A3-09C6-3742-6715C7C8FDC4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1BFDBDB-367C-3983-AEB5-E25349286AE7}"/>
              </a:ext>
            </a:extLst>
          </p:cNvPr>
          <p:cNvSpPr/>
          <p:nvPr/>
        </p:nvSpPr>
        <p:spPr>
          <a:xfrm>
            <a:off x="5846702" y="581994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766405C-A725-7A38-ECCF-885B8EFC555E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F928FA3-426C-9DC2-F986-20563535A19F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2317D846-7000-3747-9580-2EE73E0395C2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CDF6794-5763-8D57-099F-EA96C769C835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80DF4E9-E0C6-6DDB-7126-321A2FFE5042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80DF4E9-E0C6-6DDB-7126-321A2FFE5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FF01DF9-2AAC-CAAD-2C64-9F8A0971CCCE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FF01DF9-2AAC-CAAD-2C64-9F8A0971C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75D179F9-ABF7-858E-51D7-6BB4CB39202B}"/>
              </a:ext>
            </a:extLst>
          </p:cNvPr>
          <p:cNvSpPr/>
          <p:nvPr/>
        </p:nvSpPr>
        <p:spPr>
          <a:xfrm>
            <a:off x="850203" y="8961176"/>
            <a:ext cx="22158572" cy="2272105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Lemma: </a:t>
            </a: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There exists an optimum solution where the first and second boat is the same as ours</a:t>
            </a:r>
          </a:p>
        </p:txBody>
      </p:sp>
      <p:sp>
        <p:nvSpPr>
          <p:cNvPr id="47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8537BA80-1DD2-0282-1A56-C07310DAE4B7}"/>
              </a:ext>
            </a:extLst>
          </p:cNvPr>
          <p:cNvSpPr/>
          <p:nvPr/>
        </p:nvSpPr>
        <p:spPr>
          <a:xfrm>
            <a:off x="760604" y="11966320"/>
            <a:ext cx="22158572" cy="1392653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</a:rPr>
              <a:t>Time to reveal the third boat</a:t>
            </a:r>
            <a:endParaRPr lang="en-IN" sz="6600" dirty="0">
              <a:solidFill>
                <a:srgbClr val="7030A0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583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00288-E60E-93B0-CD8A-6343592C7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5C4BBB08-DC82-9C9E-56C5-9147EC66B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C916101F-C1A6-4C7F-AF43-06F85A463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DF1D97A9-5A29-3F63-0F13-C455C28A1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480330DA-DBBE-6273-371E-067422F5E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530DF002-92DB-B5FA-7D25-613F883F3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B1098E8E-ACE5-29DB-5649-51401FA4A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505C8427-6EE6-2232-85F7-246FC89201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CD798B1B-F19C-9744-6EC0-E4F37471B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36291DD4-4908-FEA6-E9B1-32BC612894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643706C9-45F6-6D28-62B9-8A9764D0A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C474AFE8-4215-460C-0590-A42085055C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6D4ABACE-3B24-35E4-D71C-7C14E9685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609EE0D2-7020-668F-6449-D7A905B209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4B403937-396F-45DA-7260-804D2309F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A388E3C7-2611-C30B-9837-E540D436B0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FD553E4C-3270-D746-DDC9-C991FD960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39D1F8F1-058A-7F9A-2222-7DD7100D84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A508F439-521F-2678-4BF8-F65BE01F1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64B4BA15-8CDB-566A-9440-78238F00F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4B9F3B-562E-A44F-DE21-C6C9907EC994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4B9F3B-562E-A44F-DE21-C6C9907EC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6EF60CD8-531A-9C0A-95CE-BFE054D22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5C540000-FF3D-8DF7-3B9A-F3977F107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A11831-987E-DE03-D90B-EF8ADCC0D4E4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7A11831-987E-DE03-D90B-EF8ADCC0D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541C6F-FF5F-030B-5778-4C9772403163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B541C6F-FF5F-030B-5778-4C9772403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DD7073-F070-6BFE-2A9C-06D1C99D2330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DD7073-F070-6BFE-2A9C-06D1C99D2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B1F98F-E49D-C118-C266-FE9C8507D493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B1F98F-E49D-C118-C266-FE9C8507D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F65FB9-4845-91D6-C601-28BCAC1C2790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1F65FB9-4845-91D6-C601-28BCAC1C2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BAF02F-F138-7329-4B7E-10C9228841AA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9BAF02F-F138-7329-4B7E-10C9228841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FAA47B2-71C1-A3F9-A9E4-5A93A5B301E4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FAA47B2-71C1-A3F9-A9E4-5A93A5B30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21147B-DB25-7737-9D09-90402260C400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21147B-DB25-7737-9D09-90402260C4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C81D2D-1863-5DA9-3633-CEF6226BF954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9C81D2D-1863-5DA9-3633-CEF6226BF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E81344-8956-3D89-B4B5-F728516F7E4A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E81344-8956-3D89-B4B5-F728516F7E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97F2C0-0C7C-64D1-8864-0B976B52E7BD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897F2C0-0C7C-64D1-8864-0B976B52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B55F0845-6265-8DBE-FFD6-3A4657FD34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259824E1-9821-68E7-24BA-4934F2025F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1EB2B86C-63B4-5C4C-F436-5BE83A0F694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80913070-336D-ABDA-72B5-36435CA119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8E4A3B29-D6F0-39EF-38A7-1122F4ECB7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2D27BA70-5796-8E86-1584-E46D88807B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56B744E-76E0-B6E8-A781-6599BD40AC8C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56B744E-76E0-B6E8-A781-6599BD40A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2A998457-258F-EACA-6F67-6450E25E575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FD9FA6B-DAA0-626B-4CE4-28F851633418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9972083-D394-3E1E-98DB-FED4F16F9817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2695292-802F-512B-37F8-7C8C5F0D9854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B9AC70F-3268-EA5A-B000-7D824AEA164D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9D39F28-BA6A-5C99-3460-C27C052C2F7A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FAB3C93-B3CD-0849-857C-D6AB643A2DEE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84EC3D-E82E-6A24-3A07-290656649772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F84EC3D-E82E-6A24-3A07-2906566497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717076E-B847-D2FB-E337-B7644EF5DA90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717076E-B847-D2FB-E337-B7644EF5D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F84DB0-5D30-E1ED-352D-C0A6BC3106F4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5F84DB0-5D30-E1ED-352D-C0A6BC310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5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Candy: A problem on leetcode">
            <a:extLst>
              <a:ext uri="{FF2B5EF4-FFF2-40B4-BE49-F238E27FC236}">
                <a16:creationId xmlns:a16="http://schemas.microsoft.com/office/drawing/2014/main" id="{4087C2EC-22CE-6DD4-1FB0-C3C318D36B1A}"/>
              </a:ext>
            </a:extLst>
          </p:cNvPr>
          <p:cNvSpPr/>
          <p:nvPr/>
        </p:nvSpPr>
        <p:spPr>
          <a:xfrm>
            <a:off x="976652" y="9554254"/>
            <a:ext cx="9240210" cy="3508504"/>
          </a:xfrm>
          <a:prstGeom prst="roundRect">
            <a:avLst>
              <a:gd name="adj" fmla="val 1661"/>
            </a:avLst>
          </a:prstGeom>
          <a:gradFill>
            <a:gsLst>
              <a:gs pos="0">
                <a:srgbClr val="FF40FF">
                  <a:alpha val="93276"/>
                </a:srgbClr>
              </a:gs>
              <a:gs pos="100000">
                <a:srgbClr val="FF2600">
                  <a:alpha val="93276"/>
                </a:srgbClr>
              </a:gs>
            </a:gsLst>
            <a:lin ang="5460000" scaled="0"/>
          </a:gradFill>
          <a:ln w="12700">
            <a:solidFill>
              <a:srgbClr val="000000">
                <a:alpha val="93276"/>
              </a:srgbClr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825500">
              <a:lnSpc>
                <a:spcPct val="100000"/>
              </a:lnSpc>
              <a:spcBef>
                <a:spcPts val="0"/>
              </a:spcBef>
              <a:defRPr sz="20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r>
              <a:rPr lang="en-US" sz="6600" dirty="0"/>
              <a:t>Is there any other person on the third boat of OPT?</a:t>
            </a:r>
            <a:endParaRPr sz="6600" dirty="0"/>
          </a:p>
        </p:txBody>
      </p:sp>
      <p:sp>
        <p:nvSpPr>
          <p:cNvPr id="5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9FD93C3E-47F6-9D01-E18F-D23466B513A1}"/>
              </a:ext>
            </a:extLst>
          </p:cNvPr>
          <p:cNvSpPr/>
          <p:nvPr/>
        </p:nvSpPr>
        <p:spPr>
          <a:xfrm>
            <a:off x="11218726" y="9649347"/>
            <a:ext cx="11758036" cy="3318317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May be or may not be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6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In fact there can be three cases</a:t>
            </a:r>
          </a:p>
        </p:txBody>
      </p:sp>
    </p:spTree>
    <p:extLst>
      <p:ext uri="{BB962C8B-B14F-4D97-AF65-F5344CB8AC3E}">
        <p14:creationId xmlns:p14="http://schemas.microsoft.com/office/powerpoint/2010/main" val="57299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DF06B-8CB7-77D9-5C72-732134445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D12788FC-A638-3A65-0AB2-165DD7D9B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72ABED97-0193-DCE7-219E-713C084A2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DB681A86-9EDE-5C54-91C0-A31621D99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29A3D92D-4578-40B8-A3B2-0287109233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801E90E3-ED41-108C-6FDF-1686FB998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484527DC-203D-9F69-797D-9FCAA295C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F4B328AE-33B0-30BA-7ABE-B3B1C807B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0ED1D479-D101-5461-312D-3BA124607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395ABAC5-99AC-078D-7F45-65BE7B539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57C07781-24B6-D705-A25C-FA3FCD66E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E35AAC8F-A0C1-DA12-3301-A23A666E48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2422E76C-43E9-3F9B-909A-B2E333375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CF9BC40C-7F12-6D63-C193-34C63726C7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461533D6-E84D-6229-1D9B-8F1B6438A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0B6CE98B-9CD2-43A5-6BC7-E851EAC99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83BDB3BC-1CA6-E076-5E05-A51811C4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E284E8D1-1BD9-FA48-BB17-6CE8D5BC1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ABDD9318-5F22-BD8A-0D3D-04C38BF7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DA09A4FF-A936-5FC1-89B5-CA225A9C37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C1AC66-663D-02E0-825A-71FD9A93B2D6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C1AC66-663D-02E0-825A-71FD9A93B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747FE4B5-A296-A2BB-5D48-A39E374AF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BE79D9C9-1F64-0E4E-A2B4-6EC12E764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C02E95-60F3-EB97-37D6-5EE00956ED9C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C02E95-60F3-EB97-37D6-5EE00956E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9D11A-5F54-22F4-323B-1F9A5093F722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59D11A-5F54-22F4-323B-1F9A5093F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F1A07-F670-5997-A385-FB74293C4845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6DF1A07-F670-5997-A385-FB74293C4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DB44A-F7EC-BA95-511E-F46EADC810A9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0BDB44A-F7EC-BA95-511E-F46EADC810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CDF77-4357-EDAA-115F-72A89B79E0C6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53CDF77-4357-EDAA-115F-72A89B79E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085777-10D5-7F85-D3C6-A29A24265F48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5085777-10D5-7F85-D3C6-A29A24265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F60567-D640-C1A3-08E0-C60E52959E74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EF60567-D640-C1A3-08E0-C60E52959E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5ED1DBE-B527-60EE-0AB3-D266B30D4BF9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5ED1DBE-B527-60EE-0AB3-D266B30D4B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839D06E-A3FB-2429-6E0B-59FD7ECE3BAF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839D06E-A3FB-2429-6E0B-59FD7ECE3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C260EB-4E49-2589-F4C0-34CF597EE43B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1C260EB-4E49-2589-F4C0-34CF597EE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6194C8-36A1-E185-9AF6-83A5E9F16C8B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86194C8-36A1-E185-9AF6-83A5E9F16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4961C70F-1EBE-9A74-FB05-1DAD9BCACE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713F4B65-9F01-90CB-5470-E4A446E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599D4087-A604-F658-831C-C6D92CE5D71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4E63E864-B4CD-3FB4-F67A-7972552B350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C2251B85-D8AC-6B06-82A8-787A81E37C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8F9EDBD7-E50A-0569-30CE-D94EB021F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0D967D-32F8-E604-E084-62469D3DBF85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0D967D-32F8-E604-E084-62469D3DB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07D580E4-1D6D-0EF0-F24A-E42439F7447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1F0F3041-16D5-E866-A501-16CDFE26A1D3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3134BD-D941-C152-4A92-05EF771541B1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53A83AE2-50B2-A1DA-D635-3C470B64E30F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82BAB06-CB03-39D7-0CD0-744BBD81B30B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65F1FA50-A425-CE9C-FF27-88470A94D596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33B3DD4-6F0E-FAA9-7908-5C29ED719CEF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B9B5E01-568C-2DF1-DEF6-1D11EE2CD2DB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B9B5E01-568C-2DF1-DEF6-1D11EE2CD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C5B6FC0-D727-63CA-CBB7-EE31494A1C8D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C5B6FC0-D727-63CA-CBB7-EE31494A1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43CD6F-7D54-0285-423B-F0F334866FF8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343CD6F-7D54-0285-423B-F0F334866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5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D782110-C07E-FEBC-06C6-6187EADC9254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Apart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−2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 third boat of OPT contains</a:t>
                </a:r>
              </a:p>
              <a:p>
                <a:pPr marL="914400" indent="-9144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arenR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914400" indent="-9144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arenR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914400" indent="-914400" defTabSz="825500">
                  <a:lnSpc>
                    <a:spcPct val="100000"/>
                  </a:lnSpc>
                  <a:spcBef>
                    <a:spcPts val="0"/>
                  </a:spcBef>
                  <a:buFont typeface="+mj-lt"/>
                  <a:buAutoNum type="arabicParenR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No other person</a:t>
                </a:r>
              </a:p>
            </p:txBody>
          </p:sp>
        </mc:Choice>
        <mc:Fallback xmlns="">
          <p:sp>
            <p:nvSpPr>
              <p:cNvPr id="5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9D782110-C07E-FEBC-06C6-6187EADC92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417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D7DBEE-6722-B8AA-2F6A-1C3E084B5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58DBB379-E236-9E22-A197-283AAB77E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6EE747C2-C809-8E47-357F-E7A585835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6F8575B0-B268-0C9B-4801-D9E960D94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C094DB63-23EC-F258-BD59-C0B98BCA8E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CD0E62EB-33CE-0CB2-E030-DE4F4CB0B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170D4D9E-A3A3-35ED-049D-4F8F1FB1C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042E27D4-B112-B0E1-DA9B-B57664B6A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7A4F0540-2D02-A49D-1408-B9899BD8A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A66C49AF-071B-6267-D2E3-0020C83ACD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D2DE2F70-50B8-FDE2-5864-86BD6E3958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E7363C6D-BF10-5F38-A82C-CF3409287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8DAA85FD-787A-51AF-DA30-6F8C682CF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3AB8CD0F-4BC9-A9EB-2778-78FF09273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6CACA23A-F9AF-E922-1C88-57B2A783A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FF1B77AE-C223-FC48-4975-D64FB61FA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2E037AB2-6321-7E2E-8589-E455645C8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A34F6280-9E9B-0190-44A1-0BD7DCB35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31D66CE8-B545-5B80-D90C-0AE294A4C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21F849D7-F60E-9AB9-84B0-A60247ED8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4DE896-9917-C94E-36CC-C9F3C8331718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14DE896-9917-C94E-36CC-C9F3C83317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6E12ED83-BEA0-24AE-A0AD-74E13B7FA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889CF1C5-8988-44A7-6413-4BD6DF691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0CF1AA-479D-699B-5B9F-295997FF113C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90CF1AA-479D-699B-5B9F-295997FF1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C8F678-797B-5277-2B39-3348BE75E8F8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0C8F678-797B-5277-2B39-3348BE75E8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9024F3-1765-4108-2CC6-16EC72661305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B9024F3-1765-4108-2CC6-16EC72661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60DEA0-CA42-8DAC-EFF3-E86C3A3AFBA1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C60DEA0-CA42-8DAC-EFF3-E86C3A3AF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AA7C44-5C7F-A477-8730-247789C8AAC8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AA7C44-5C7F-A477-8730-247789C8AA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095C4C-EF1E-BA8E-AF0E-D51A6265A746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095C4C-EF1E-BA8E-AF0E-D51A6265A7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016138A-79DF-D080-4974-4951AA2E2D1D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016138A-79DF-D080-4974-4951AA2E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C8A084-B888-C175-C507-E31D6E70FDC8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AC8A084-B888-C175-C507-E31D6E70FD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2072AE-3C79-4592-2EA5-773C97F971A0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F2072AE-3C79-4592-2EA5-773C97F9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368C1F-BCB8-7684-DCF2-809A54C4EAA1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D368C1F-BCB8-7684-DCF2-809A54C4E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53E37B-EEEA-96A9-A231-004DE2F5896D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E53E37B-EEEA-96A9-A231-004DE2F589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9976330B-4AD0-2E75-264F-8DE71D5048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7A8000BE-F3CF-F6B7-9654-B1DC48E675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27A1168E-DB60-6385-5E8F-9655B3373DF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6F1D5D48-05B2-D630-6A7C-B93F80E3CD6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CA8525CD-560E-DAAC-6E3A-B84DB4F946B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22B1FFC6-E14F-2E8F-01A1-0A36E41E9F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B7BC3E-8867-C1BB-10B1-0F70836CAE39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4B7BC3E-8867-C1BB-10B1-0F70836CA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36135766-E4FA-991E-162A-CBFBE65968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8D56FEB-C187-DBD4-B235-5AD5A2EF0BBE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82C6C6-4565-747F-AC42-E98727D0F56A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9A7D0E52-DD38-24AB-2BCB-6E8FB2D22414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6C77E5B-78B9-F749-0440-70A67CCB2F7C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BA1F586-872A-FD46-A8F0-9E3B8E5060D7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0EE8356-7996-4787-486C-6F573C5B6590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132442-BBF6-DCD6-AE1C-055A8615BF74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3132442-BBF6-DCD6-AE1C-055A8615B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3AEDB1D-3B2B-3C53-0E8F-E1B6F2FF29DE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3AEDB1D-3B2B-3C53-0E8F-E1B6F2FF2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DA9007A-C231-4520-D292-4D3B7BFB9109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DA9007A-C231-4520-D292-4D3B7BFB9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5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">
                <a:extLst>
                  <a:ext uri="{FF2B5EF4-FFF2-40B4-BE49-F238E27FC236}">
                    <a16:creationId xmlns:a16="http://schemas.microsoft.com/office/drawing/2014/main" id="{22D4A03C-52DD-D817-053B-54FFFA8E913A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(1): The third boat of OPT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This is the best case for us as in this case, we are done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54" name="!!box">
                <a:extLst>
                  <a:ext uri="{FF2B5EF4-FFF2-40B4-BE49-F238E27FC236}">
                    <a16:creationId xmlns:a16="http://schemas.microsoft.com/office/drawing/2014/main" id="{22D4A03C-52DD-D817-053B-54FFFA8E91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!!p2" descr="Confused person with solid fill">
            <a:extLst>
              <a:ext uri="{FF2B5EF4-FFF2-40B4-BE49-F238E27FC236}">
                <a16:creationId xmlns:a16="http://schemas.microsoft.com/office/drawing/2014/main" id="{63742870-A1E2-D7BA-7C05-6F6E978ED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3714" y="5734179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21ABA0C-423D-1D58-8E40-F481059C9ADD}"/>
                  </a:ext>
                </a:extLst>
              </p:cNvPr>
              <p:cNvSpPr txBox="1"/>
              <p:nvPr/>
            </p:nvSpPr>
            <p:spPr>
              <a:xfrm>
                <a:off x="7045954" y="5121233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21ABA0C-423D-1D58-8E40-F481059C9A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954" y="5121233"/>
                <a:ext cx="760978" cy="601190"/>
              </a:xfrm>
              <a:prstGeom prst="rect">
                <a:avLst/>
              </a:prstGeom>
              <a:blipFill>
                <a:blip r:embed="rId27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795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58738-AE6E-99A9-7E6C-35E178CC1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!!p2" descr="Confused person with solid fill">
            <a:extLst>
              <a:ext uri="{FF2B5EF4-FFF2-40B4-BE49-F238E27FC236}">
                <a16:creationId xmlns:a16="http://schemas.microsoft.com/office/drawing/2014/main" id="{16EE8E9D-C10D-8662-9A84-6FDC99BF0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3714" y="5734179"/>
            <a:ext cx="1043665" cy="1043665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0967B8A3-8982-197C-748D-33FE39332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036B12D0-6A88-0255-6B4E-E0CDA5AA5F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20CB3F0D-0EBE-D85A-3994-C775E34BF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C11CD88E-6B77-DBE5-11E0-BBC097CA9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12F95644-8D67-DEED-33C4-154C6800C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757CFB01-0E49-FE3E-633B-BE8417B08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2003E745-D190-6987-FA5A-EEC213D51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0F54B3A5-82E2-91D2-3C92-E80F110E5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EA75A83D-0A46-F838-704F-98E7E1032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1DED006B-915C-FA2B-4485-31DBD5C62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9BBBC5A4-1813-4713-D776-C53367907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F9D4C07B-8D75-5DB2-3207-0271F2D44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1F0D431A-AC92-82CB-04CF-037756293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6BCF2F07-B7BD-FD37-EDC8-C225671756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E5D19AFD-7AA2-D392-A715-72513226B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044CE4EA-D18A-2F07-46CE-C79C2D19F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F0D99F79-484D-65D5-E2E1-CA02AE4CF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252BC331-001A-116E-DCAA-A45F90B870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B8556804-F16A-6969-DDA2-05639858D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9869B1-00E4-4791-AB63-5830941CAE08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9869B1-00E4-4791-AB63-5830941CAE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D9224AA4-0F40-87A6-5F64-5E1DA7990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F8F5712B-1887-D9C7-8FEC-041E265B40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2067A4-4527-1E13-AFB4-2D16E3E14496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2067A4-4527-1E13-AFB4-2D16E3E144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CA7C12-1DCB-15F5-F9B6-0C8BF6F5824B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8CA7C12-1DCB-15F5-F9B6-0C8BF6F582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CA9A80-556E-8032-374A-627229705C72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CA9A80-556E-8032-374A-627229705C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581C9A-E4A7-9EE7-AA40-E903DFAB59AB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581C9A-E4A7-9EE7-AA40-E903DFAB5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DBCAFC-5511-8EC4-6EE3-7A5AF995FC1D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DBCAFC-5511-8EC4-6EE3-7A5AF995F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166A11-0490-7201-4B51-1B41938E6E6D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A166A11-0490-7201-4B51-1B41938E6E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107851E-09AA-648C-B9DD-80EAA8C67F97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107851E-09AA-648C-B9DD-80EAA8C67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EEDA9F-5E31-21A4-FF55-11BE489B1039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BEEDA9F-5E31-21A4-FF55-11BE489B1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BE2A48-CF50-688B-0BAE-8EFCB9696C1D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FBE2A48-CF50-688B-0BAE-8EFCB9696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8B0B11E-CF3F-C38F-9320-5EF9E76AEEFE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8B0B11E-CF3F-C38F-9320-5EF9E76AE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3574F76-FC77-D29A-4AD5-9E7EFDAAF025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3574F76-FC77-D29A-4AD5-9E7EFDAAF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6FD8D849-E78F-9994-771C-106DFAE18B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F2A1D005-4A61-487F-025E-F5F7BC1A3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5A891547-2713-0EEF-D1B4-24FAFE8DC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10359BDA-C0B2-331A-D3D3-48CA2D9FFE7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B107280B-859D-B669-F808-8F5C807F8A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B54F39C7-00BB-314F-A7F5-1C59CCB047F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FC72F1F-2706-FD73-8087-4D579885B636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FC72F1F-2706-FD73-8087-4D579885B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94FF2287-368B-4276-0E70-3C98DCEA8C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66D45BA-389F-996E-CC3E-6EE5DC81E044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A3748A6-1C89-6582-4789-C8EC59213ABF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6D06003-DC6F-6C82-6EB2-E9B01446A45B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A79A3CF3-3374-DBEA-9DCA-62966108D942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6B56C91-043C-3F49-241B-49FBC66F9EB7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E61B5A2-A874-3676-D3C6-6D9F356515CD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3FF2D7-33A4-C8E6-B983-F8672D8E5AE4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43FF2D7-33A4-C8E6-B983-F8672D8E5A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5D95B07-2E64-A766-E366-1885E63A00D5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5D95B07-2E64-A766-E366-1885E63A00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11CEA08-312F-A32C-4BB1-BBC48946F1B2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611CEA08-312F-A32C-4BB1-BBC48946F1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5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">
                <a:extLst>
                  <a:ext uri="{FF2B5EF4-FFF2-40B4-BE49-F238E27FC236}">
                    <a16:creationId xmlns:a16="http://schemas.microsoft.com/office/drawing/2014/main" id="{FEB4AA8C-5034-5761-A39B-2E8994E51BE0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(1): The third boat of OPT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This is the best case for us as in this case, we are done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have shown that the first three boats of OPT are same as ours </a:t>
                </a:r>
              </a:p>
            </p:txBody>
          </p:sp>
        </mc:Choice>
        <mc:Fallback xmlns="">
          <p:sp>
            <p:nvSpPr>
              <p:cNvPr id="54" name="!!box">
                <a:extLst>
                  <a:ext uri="{FF2B5EF4-FFF2-40B4-BE49-F238E27FC236}">
                    <a16:creationId xmlns:a16="http://schemas.microsoft.com/office/drawing/2014/main" id="{FEB4AA8C-5034-5761-A39B-2E8994E51B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6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5132B78-A014-C664-FACE-36926432887C}"/>
                  </a:ext>
                </a:extLst>
              </p:cNvPr>
              <p:cNvSpPr txBox="1"/>
              <p:nvPr/>
            </p:nvSpPr>
            <p:spPr>
              <a:xfrm>
                <a:off x="7045954" y="5121233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5132B78-A014-C664-FACE-369264328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954" y="5121233"/>
                <a:ext cx="760978" cy="601190"/>
              </a:xfrm>
              <a:prstGeom prst="rect">
                <a:avLst/>
              </a:prstGeom>
              <a:blipFill>
                <a:blip r:embed="rId27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382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7DAC0-470A-2946-BF38-75150419F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EC028473-4FE2-11AB-0996-967BE8A50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0130FC74-5F3B-0318-1902-083475F2C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5EB2EA4E-75D6-1729-9B71-75DC35C2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F4D4F1CA-3B79-04B6-542A-2FA7D449A3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6FA1611F-D081-4EBC-1F7E-C3BE61CB8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777598F7-0E29-9258-10B3-3F79E8975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8DD75656-AB61-774D-E2AE-F76651EDA7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9875A612-44F0-0572-E493-468D0898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CB377CD9-67BB-20C0-88F3-FA4F545F2F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5F41EE13-F9CD-520A-2D67-718D4FE0B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B9A825D3-1843-896F-E88D-1327E1B7AE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B2DA22F5-AD51-CAAB-4E69-FCBD5B286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DFCBFE00-6A70-6A51-DBA8-AA5F357A5C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7DC8509C-CCB6-4FAD-185F-F6C088144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5C3C15D2-BE48-E23E-A943-7EEB20474D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E5EFD6FD-484D-8172-CFDE-58EA294A3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E3C0FD23-6529-6599-2B5A-5B3504183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FB792871-415E-8AE2-0A5B-7CEE10274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84DA94A0-65C3-9C97-F6E4-77E612854F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D8CE07-1DC6-EE1D-420F-B2030E62D687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0D8CE07-1DC6-EE1D-420F-B2030E62D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BAAFF085-3027-4369-702F-778A79198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F20BA1B7-B040-0040-F557-49EAA9ED4A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C99936-CB6C-8E3F-95E8-2E391F7809AA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C99936-CB6C-8E3F-95E8-2E391F7809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92A5D9-FB8E-5C4A-284B-22C8BDC2DAB0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92A5D9-FB8E-5C4A-284B-22C8BDC2D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643BD0-E12A-9C96-F28C-EFB679E395E2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E643BD0-E12A-9C96-F28C-EFB679E395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CC295B-686F-0854-CFCF-C653C3B38F8B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2CC295B-686F-0854-CFCF-C653C3B38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FCF1EF-85A8-903D-A2E8-A7BC15944C00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3FCF1EF-85A8-903D-A2E8-A7BC15944C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23ED16-49EA-AEB7-7CC6-2D0DFFD8BF6A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23ED16-49EA-AEB7-7CC6-2D0DFFD8B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10B4C0-F683-ED1C-DC19-05869D341D04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10B4C0-F683-ED1C-DC19-05869D341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70E80B-C423-8B76-49D5-1C6E04B37F48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C70E80B-C423-8B76-49D5-1C6E04B37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13AB0E-5765-8232-FF4C-420F21BF185E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B13AB0E-5765-8232-FF4C-420F21BF1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0DF807-73B0-E5AF-9FEE-4312412D974E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A0DF807-73B0-E5AF-9FEE-4312412D9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1D8B6F-F731-ABEE-C84F-109C58A7B414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1D8B6F-F731-ABEE-C84F-109C58A7B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539FD5B1-281D-EC6D-62E4-C483106A08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4B903FCD-BA92-5612-50D2-71F1153F4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F0002C32-BE9B-7D47-5406-9EF553D2962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BB36842A-3176-F04D-D7A6-5E3D9702DAB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EF36EA21-DE93-96AF-E4A5-95E958C0746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DB1EFE19-EF5E-764B-7AEC-39B2E03E7BC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10DAC48-0C1E-2805-CAA7-B4A91F31BE96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10DAC48-0C1E-2805-CAA7-B4A91F31B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3AAC189C-8705-D6E0-E6BC-F09E643B4A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06435C7-9DB3-5D12-1935-311B1E345FEE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3C8A2D8-F8CE-C331-A438-BCA2F7CEDBED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08D0287-1579-7AA3-D740-379006C8DB74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1DB2860-32E3-744E-B21E-4D004239D31E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ABBB449-92E7-A4C5-E24F-3EE1CDD404A3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185485E-4D75-54F0-99DE-5BB0CE374384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461613-DABD-F6FF-D257-2300775B39A1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1461613-DABD-F6FF-D257-2300775B3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1A29F1C-5A1D-A195-CD07-68B06331D0CA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1A29F1C-5A1D-A195-CD07-68B06331D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D7122F1-7989-152E-55C5-8D7361290A19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D7122F1-7989-152E-55C5-8D736129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1">
                <a:extLst>
                  <a:ext uri="{FF2B5EF4-FFF2-40B4-BE49-F238E27FC236}">
                    <a16:creationId xmlns:a16="http://schemas.microsoft.com/office/drawing/2014/main" id="{9C210D65-43AE-C1DC-E914-4ECFE4774BA6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(3): The third boat of OPT contains no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Remember, you need to show that there exists an optimum solution with the same first three boats as yours.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want to somehow 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to this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How would you do that?</a:t>
                </a:r>
              </a:p>
            </p:txBody>
          </p:sp>
        </mc:Choice>
        <mc:Fallback xmlns="">
          <p:sp>
            <p:nvSpPr>
              <p:cNvPr id="54" name="!!box1">
                <a:extLst>
                  <a:ext uri="{FF2B5EF4-FFF2-40B4-BE49-F238E27FC236}">
                    <a16:creationId xmlns:a16="http://schemas.microsoft.com/office/drawing/2014/main" id="{9C210D65-43AE-C1DC-E914-4ECFE4774B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02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A650E-8F05-9ED0-2DF5-5D8396B4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AF823BEE-7988-C591-5A93-D192B20F9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D6552587-C56A-CA30-41B4-30FD42A8C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E846FBA5-9770-6446-418B-389B5F00C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09C56DEA-C610-181B-CEE2-6CEEB0B7F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CEFDEA39-5838-12EC-D49F-63D8EB6DF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B96ACF64-4099-F252-A878-FBD1C7897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53EBAABF-317E-0D38-B612-59CFEF530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57AF5235-E1D4-604A-F42F-FCCE0F15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D2A43A4F-9438-94B8-9096-EAE72781A9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140E6C22-A54E-439E-A969-E4E29E5CE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1FDF9868-13CB-C743-38D4-67B319893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ACF56FB4-4C70-768C-36B7-65B18582F2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099AFFA7-0D26-1F5C-C8C9-19CA787201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343EF26E-083C-7100-441B-2BD10E24D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A5E3154E-BD4F-06DA-7494-E757ECE48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03CCE5B5-EC31-CF33-C8F5-439A2D938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70839953-4A4E-35C0-E5F1-DDCD8FA8D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C5E6CBB1-3A03-CFDD-F075-AD6FCEEDD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F85C8427-BFEE-7BAA-96A8-889BC84E5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D15F58-E4AB-536C-615D-175C63C2B9F7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DD15F58-E4AB-536C-615D-175C63C2B9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E3109377-DA50-2FAE-47A3-265F3A583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93C9886D-1483-C1A9-7006-A459A1341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045376-DB79-B2A7-59F0-39FE19783D99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5045376-DB79-B2A7-59F0-39FE19783D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293754-7ED6-00C2-6312-DCD69D7361BB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8293754-7ED6-00C2-6312-DCD69D736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CC9DD6-7682-0067-EC0B-3B6BBC4FF7B6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CC9DD6-7682-0067-EC0B-3B6BBC4FF7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B2F48-3540-E401-F84D-D4876F449063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3B2F48-3540-E401-F84D-D4876F449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70708-7D0C-EB9E-201B-65CDB5478382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DC70708-7D0C-EB9E-201B-65CDB5478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B8F30F-D044-E4D4-D184-09B93B52CF0A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1B8F30F-D044-E4D4-D184-09B93B52CF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FEC653-C374-2EBB-5BDB-1E72907DC079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FEC653-C374-2EBB-5BDB-1E72907DC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0E500F-9A57-2120-21AD-2936D6DDF839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70E500F-9A57-2120-21AD-2936D6DDF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8440BD-E4E8-1115-81E0-6CA1C09D00B5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8440BD-E4E8-1115-81E0-6CA1C09D00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6FE674-CC0A-1649-DFA0-68098C611859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6FE674-CC0A-1649-DFA0-68098C6118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51BE67-C46C-FDB8-EA71-64BDE619299B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B51BE67-C46C-FDB8-EA71-64BDE6192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E4BC3B62-4779-6F25-E13D-86DC5E356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042771FA-9356-7820-E8D9-B19BDD1C2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796EBA5C-7584-A4C2-F867-FD2AFF51ED5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1F838F5A-1C35-C626-93C4-BB8539F5CC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14327DA3-4916-03A1-471C-94FEEAAA6CE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F0D4FE2E-30D3-5210-C395-529BAE1E4A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C9F2419-3A70-586B-CF29-69A74115AFE4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C9F2419-3A70-586B-CF29-69A74115A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E0CD046B-19F0-2CFD-73C2-F97A01BAA21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336906D-A683-C543-37B7-8C7482455D78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BC94A0-B0BA-99CA-BA6A-C2C5F6DDC59A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DC67B58-063C-7DC1-7889-EBB94E76685C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3ADF09AD-F3FC-D9F3-83A0-021606965095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D1158B0-1852-49C7-926D-163908F44851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86D963D6-9378-5A32-D011-06939553B561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D8E2FA3-116B-E4C9-0967-629214EAC554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CD8E2FA3-116B-E4C9-0967-629214EAC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73C5B2-A5C2-4DF6-5F96-D6DDA9154296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73C5B2-A5C2-4DF6-5F96-D6DDA9154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A69B15-E9B8-A483-03A3-04F437B60CE4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A69B15-E9B8-A483-03A3-04F437B60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1">
                <a:extLst>
                  <a:ext uri="{FF2B5EF4-FFF2-40B4-BE49-F238E27FC236}">
                    <a16:creationId xmlns:a16="http://schemas.microsoft.com/office/drawing/2014/main" id="{2956D90B-FA4A-379E-E383-B75154DC5DB6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(3): The third boat of OPT contains no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Find the boat that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6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 </a:t>
                </a: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in OPT</a:t>
                </a:r>
                <a:endParaRPr lang="en-US" sz="46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6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6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6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54" name="!!box1">
                <a:extLst>
                  <a:ext uri="{FF2B5EF4-FFF2-40B4-BE49-F238E27FC236}">
                    <a16:creationId xmlns:a16="http://schemas.microsoft.com/office/drawing/2014/main" id="{2956D90B-FA4A-379E-E383-B75154DC5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131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81AE2-CC84-34E0-9B42-F9B1019A5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B4F3A05A-B2E2-D690-3792-B4DFD650F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B151026D-045A-9636-2567-D88CFA461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66A42BD3-D5A8-6D58-B09B-F3EDFD87D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83135321-DC0E-0825-E101-82F9CE43F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042C12F5-1396-26CE-B524-3F4B79FE8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7A46D9D6-6BEB-4B24-EAF2-D5671C6FE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33B390A6-1916-D4C1-31A6-B4A7D6E29B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572A7864-900E-B78E-8138-37D6AD2D8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D164370B-8705-F937-E203-B09587A68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D19551B8-7272-30D3-2FBF-6CB4C553EC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66DF4B83-3C1B-BAA5-7DCF-9DE94C395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E2E9154E-5525-A975-8879-7B3355DD8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709DDDD5-D60E-0A85-2692-ECFC5B1867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F60CCB29-AA0F-7B9F-2C86-30A080C87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3A8742F3-B9D0-A24F-CD68-47BB2CB0C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45CC1EBF-688D-3B4F-2277-00572524E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CD3AC3B9-89CA-8B6B-2B17-E530AC005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69991F3D-853E-1FD1-815A-352AB16CF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B0261A9E-F697-6C66-3A23-275CF463D4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9E944-9C3D-FCC5-76F3-682B805FA2E6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FF9E944-9C3D-FCC5-76F3-682B805FA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CBBEE031-71A6-1EF4-0164-F6A5D79C2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6AB273B1-9173-F056-027F-9A41383C1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6A4A1A-F6E3-A328-366E-D9051B63B815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6A4A1A-F6E3-A328-366E-D9051B63B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CF2B6F-F94F-11A0-9DB4-035EB149BF97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BCF2B6F-F94F-11A0-9DB4-035EB149BF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3603A5-A8AD-418E-13A4-36879865BB7A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43603A5-A8AD-418E-13A4-36879865B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45A696-1828-D304-5D8D-F2BB2C31C193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F45A696-1828-D304-5D8D-F2BB2C31C1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8BFE94-EBC3-092B-0C61-AA71E5BD6353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38BFE94-EBC3-092B-0C61-AA71E5BD6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406160-08F6-7F06-A738-4A4677B8C067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7406160-08F6-7F06-A738-4A4677B8C0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B595AD-CF1A-C12C-DC3A-E912A17FAFB6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EB595AD-CF1A-C12C-DC3A-E912A17FAF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CC70B1-F82E-A8D7-7787-841B69CD6863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0CC70B1-F82E-A8D7-7787-841B69CD6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3A83C8-5462-ED31-1892-3B02B503D947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D3A83C8-5462-ED31-1892-3B02B503D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C16650C-E586-7918-6912-FF0D83764A62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C16650C-E586-7918-6912-FF0D83764A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4742727-0124-8B75-0D68-59550B0817CE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4742727-0124-8B75-0D68-59550B0817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157CB4B0-C3C6-5281-3A2D-816B77A00A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DA71878E-FB7F-D10E-713B-17CFC12C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5C431B6D-942A-08DE-A132-E64DEC2F339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464EB181-EF67-BC13-ED50-EEF0FA3E9F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C33C293B-B968-D32D-0399-68BF01DE798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FF5DB585-A67B-675B-3BD3-7E76B4EBCF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4F3A211-CEDA-FF4C-F359-2EA2C4D1C872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4F3A211-CEDA-FF4C-F359-2EA2C4D1C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B1925A03-778E-A2C4-F692-ADDA563612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E377E65-24D2-44A7-F35E-426A7C6C2AFA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38B54D2-2398-6DBA-F8B4-82D6A2417AA0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C483BBF9-10C5-F074-131A-9F4C46DCF450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5778ACF-2AAB-CBFE-0720-7D4786792FE8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4537635-DA51-9A04-2427-E9281ED93365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F2A83B3-82A4-B274-16D8-9149E3313912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F2A83B3-82A4-B274-16D8-9149E3313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D301A9B-4FB0-BAED-481D-9D5784D91C22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D301A9B-4FB0-BAED-481D-9D5784D91C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15C8CBF-C35C-1D43-2C24-9D8840CA6F5F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15C8CBF-C35C-1D43-2C24-9D8840CA6F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1">
                <a:extLst>
                  <a:ext uri="{FF2B5EF4-FFF2-40B4-BE49-F238E27FC236}">
                    <a16:creationId xmlns:a16="http://schemas.microsoft.com/office/drawing/2014/main" id="{7CA38249-FE85-9C98-09BE-AEC459014A5F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(3): The third boat of OPT contains no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Find the boat that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4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600" b="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in OPT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Without loss of generality, let us assume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46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46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in boat </a:t>
                </a:r>
                <a14:m>
                  <m:oMath xmlns:m="http://schemas.openxmlformats.org/officeDocument/2006/math">
                    <m:r>
                      <a:rPr lang="en-US" sz="46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46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of OPT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46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What would you do now?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4600" dirty="0">
                  <a:solidFill>
                    <a:schemeClr val="accent5">
                      <a:lumMod val="75000"/>
                    </a:schemeClr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54" name="!!box1">
                <a:extLst>
                  <a:ext uri="{FF2B5EF4-FFF2-40B4-BE49-F238E27FC236}">
                    <a16:creationId xmlns:a16="http://schemas.microsoft.com/office/drawing/2014/main" id="{7CA38249-FE85-9C98-09BE-AEC459014A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!!p2" descr="Confused person with solid fill">
            <a:extLst>
              <a:ext uri="{FF2B5EF4-FFF2-40B4-BE49-F238E27FC236}">
                <a16:creationId xmlns:a16="http://schemas.microsoft.com/office/drawing/2014/main" id="{AEDF3176-524B-E800-55D7-B05328277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52670" y="5787349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38CDC3-2A62-C7D9-96E5-55BE452A82D1}"/>
                  </a:ext>
                </a:extLst>
              </p:cNvPr>
              <p:cNvSpPr txBox="1"/>
              <p:nvPr/>
            </p:nvSpPr>
            <p:spPr>
              <a:xfrm>
                <a:off x="14404910" y="5174403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938CDC3-2A62-C7D9-96E5-55BE452A8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910" y="5174403"/>
                <a:ext cx="760978" cy="601190"/>
              </a:xfrm>
              <a:prstGeom prst="rect">
                <a:avLst/>
              </a:prstGeom>
              <a:blipFill>
                <a:blip r:embed="rId28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403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304BC-E5A6-96FF-BDF3-1A76784AC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!!p2" descr="Confused person with solid fill">
            <a:extLst>
              <a:ext uri="{FF2B5EF4-FFF2-40B4-BE49-F238E27FC236}">
                <a16:creationId xmlns:a16="http://schemas.microsoft.com/office/drawing/2014/main" id="{223A6F49-18AB-72EE-39B4-DCF7EAF7B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9303" y="5779566"/>
            <a:ext cx="1043665" cy="1043665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735F1FE1-C687-3CFA-8F2D-72A1FB6BB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18503DFD-E559-93FD-563F-AFEF1741E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C9B87DDF-EA0E-5E90-5CC7-60FB6D73F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C20BB211-D174-01AB-3F69-4BDB30229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917BB60A-ED1E-3D7A-73B0-4C2AF5F65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3DFBE789-9B75-92CE-3537-61D33F4FD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E3F20647-CF5A-22BC-E07C-C836FA900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FD0EF654-8A77-7F64-0B47-40A368C70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14E44D09-C8F0-45BB-1954-E516E3D68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1575CF4C-5FA2-8A1A-9DFE-87B361584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8B1BFEC4-7AF6-B26B-336C-40E2071FA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65FC6A93-3AD3-50FB-2C6F-6FE497F835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40C4D663-9693-0670-4BBE-C5665A8AF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95ABEE1F-452D-1239-0205-858896ECA9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E7F2B266-1791-47F3-DF5B-6301814F9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9EC1995D-CC95-C646-1A4F-6546DB4E5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003FD35A-4565-C15F-5862-982DB98E05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2C7A00A7-25CF-FE27-09A2-2ED682329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7EF3E334-0F70-812B-AFFC-B99E1F4EE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55B5D9-BF6A-117C-D57F-06CF08AE5786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55B5D9-BF6A-117C-D57F-06CF08AE5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E17C9385-DEA6-9174-DF7C-2133C89F61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4051F9AF-30C3-7854-70DB-17ADC391E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46CCF-39ED-F416-4306-18D3DD8FE3C1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2D46CCF-39ED-F416-4306-18D3DD8FE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12086-AC73-F58D-2BA0-EB972F4B9D93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0E12086-AC73-F58D-2BA0-EB972F4B9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A042BF-73DC-F849-F7A5-7A1007CAA23A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8A042BF-73DC-F849-F7A5-7A1007CAA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61A97F9-89FC-E86E-D44C-8260312B192B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61A97F9-89FC-E86E-D44C-8260312B19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35ECCC-DE4A-D1A1-793C-62A40DCD3771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335ECCC-DE4A-D1A1-793C-62A40DCD37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61707E-BCC7-D0E1-5B19-D384A2DD5A5E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E61707E-BCC7-D0E1-5B19-D384A2DD5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DF1972-C30C-6E00-8932-007F5805C917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CDF1972-C30C-6E00-8932-007F5805C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EFCB2A9-DC81-A16F-C94A-676453379481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EFCB2A9-DC81-A16F-C94A-676453379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22B0A8-7A4D-C19D-FBE9-5D2DEE741606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922B0A8-7A4D-C19D-FBE9-5D2DEE741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C16D92-430C-C817-F762-0731D7B4E834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3C16D92-430C-C817-F762-0731D7B4E8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B1491B7-4A73-FFC5-895B-7DCCAADA60BA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B1491B7-4A73-FFC5-895B-7DCCAADA6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FDE6862F-AA98-6AF9-5A71-151E8C9702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7747E876-D657-71A4-45F2-0AE48EFE0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059DB0C9-7D1D-4715-AAE2-8447DDA712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E29D1DAA-8D87-DDDB-105E-650F3820C5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1FDDB212-0070-9CCB-7EAB-A33EE0F745A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25B5BF17-7239-55EC-CF87-63EFA7CCA9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937FF81-F16A-BBF4-C971-3A28F0B92493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937FF81-F16A-BBF4-C971-3A28F0B92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161C5AF6-FA11-3731-9939-7BEE04FB4E4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97C1C05-3B1F-BD42-A23F-B2C363BA5007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343B40C-671D-691A-8803-51705735D6BB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97823DE-92DD-8407-3533-B402FC0ADF87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158AF1E-417F-7937-47C4-78D9D824B0CE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05A8E446-6C19-3C2A-7539-4FF6F5AF2E1A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D0D781-253B-D299-DA75-841D0B46733A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FD0D781-253B-D299-DA75-841D0B467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C58F1C-5B1A-4263-DD94-58F67032A073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0C58F1C-5B1A-4263-DD94-58F67032A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A78C3D-DAF4-BAE8-9E18-3EE34E343F7D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BA78C3D-DAF4-BAE8-9E18-3EE34E343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!!box1">
            <a:extLst>
              <a:ext uri="{FF2B5EF4-FFF2-40B4-BE49-F238E27FC236}">
                <a16:creationId xmlns:a16="http://schemas.microsoft.com/office/drawing/2014/main" id="{F576D132-2D32-85C0-9E49-4C3B9E5E4DF1}"/>
              </a:ext>
            </a:extLst>
          </p:cNvPr>
          <p:cNvSpPr/>
          <p:nvPr/>
        </p:nvSpPr>
        <p:spPr>
          <a:xfrm>
            <a:off x="818190" y="9224030"/>
            <a:ext cx="22126559" cy="371586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Case (3): The third boat of OPT contains no other person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Note that we have removed a person from boat </a:t>
            </a:r>
            <a:r>
              <a:rPr lang="en-US" sz="4600" dirty="0" err="1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i</a:t>
            </a: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, which is fine. The number of boats in OPT does not change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US" sz="4600" dirty="0">
              <a:solidFill>
                <a:srgbClr val="7030A0"/>
              </a:solidFill>
              <a:latin typeface="Bradley Hand" pitchFamily="2" charset="77"/>
              <a:ea typeface="Chalkduster"/>
              <a:cs typeface="Chalkduster"/>
            </a:endParaRP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US" sz="4600" dirty="0">
              <a:solidFill>
                <a:srgbClr val="7030A0"/>
              </a:solidFill>
              <a:latin typeface="Bradley Hand" pitchFamily="2" charset="77"/>
              <a:ea typeface="Chalkduster"/>
              <a:cs typeface="Chalkdust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16E154C-73C7-EC75-6428-5F78AC1EED4C}"/>
                  </a:ext>
                </a:extLst>
              </p:cNvPr>
              <p:cNvSpPr txBox="1"/>
              <p:nvPr/>
            </p:nvSpPr>
            <p:spPr>
              <a:xfrm>
                <a:off x="7111543" y="5166620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16E154C-73C7-EC75-6428-5F78AC1EED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43" y="5166620"/>
                <a:ext cx="760978" cy="601190"/>
              </a:xfrm>
              <a:prstGeom prst="rect">
                <a:avLst/>
              </a:prstGeom>
              <a:blipFill>
                <a:blip r:embed="rId27"/>
                <a:stretch>
                  <a:fillRect b="-6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3519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20887-866C-EF2B-1737-81F081B7D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A89D6F4-EC0F-DC59-CF24-7D069DFD1437}"/>
                  </a:ext>
                </a:extLst>
              </p:cNvPr>
              <p:cNvSpPr/>
              <p:nvPr/>
            </p:nvSpPr>
            <p:spPr>
              <a:xfrm>
                <a:off x="747084" y="822671"/>
                <a:ext cx="22889831" cy="8576509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algn="ctr"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Some observations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If a person has weight more than W, then we cannot rescue all the people. In this case, we just report it and exit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Let us assume henceforth that each person has weight </a:t>
                </a:r>
                <a14:m>
                  <m:oMath xmlns:m="http://schemas.openxmlformats.org/officeDocument/2006/math">
                    <m:r>
                      <a:rPr lang="en-US" sz="6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 W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Thus, we can definitely solve the problem using W boats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rgbClr val="7030A0"/>
                    </a:solidFill>
                    <a:latin typeface="Bradley Hand" pitchFamily="2" charset="77"/>
                  </a:rPr>
                  <a:t>But we want a strategy that uses the minimum number of boats</a:t>
                </a:r>
              </a:p>
              <a:p>
                <a:pPr marL="857250" indent="-85725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IN" sz="66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</a:rPr>
                  <a:t>What is that strategy?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A89D6F4-EC0F-DC59-CF24-7D069DFD14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84" y="822671"/>
                <a:ext cx="22889831" cy="8576509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B40CBE65-C0D9-ABE9-FCBA-D07BB99A97D7}"/>
              </a:ext>
            </a:extLst>
          </p:cNvPr>
          <p:cNvSpPr/>
          <p:nvPr/>
        </p:nvSpPr>
        <p:spPr>
          <a:xfrm>
            <a:off x="747083" y="9806763"/>
            <a:ext cx="22889831" cy="3086566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Look at the person with maximum weight</a:t>
            </a:r>
          </a:p>
          <a:p>
            <a:pPr marL="857250" indent="-85725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IN" sz="6600" dirty="0">
                <a:solidFill>
                  <a:srgbClr val="7030A0"/>
                </a:solidFill>
                <a:latin typeface="Bradley Hand" pitchFamily="2" charset="77"/>
              </a:rPr>
              <a:t>It makes sense to pair this person with minimum weight person, if possible.</a:t>
            </a:r>
            <a:endParaRPr lang="en-IN" sz="6600" dirty="0">
              <a:solidFill>
                <a:schemeClr val="tx1"/>
              </a:solidFill>
              <a:latin typeface="Bradley Han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0061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3598-3BDE-408C-6D29-A42A2F712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!!p2" descr="Confused person with solid fill">
            <a:extLst>
              <a:ext uri="{FF2B5EF4-FFF2-40B4-BE49-F238E27FC236}">
                <a16:creationId xmlns:a16="http://schemas.microsoft.com/office/drawing/2014/main" id="{BB188258-3075-A9BF-8AA7-3CFBAE327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9303" y="5779566"/>
            <a:ext cx="1043665" cy="1043665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A555C151-9888-BFE6-7CE3-2B02EA357A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E5600524-79D1-7C60-8428-4808D9C514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79497594-8FF6-4B73-F085-E78505E4F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7DE54C89-BE85-4B4B-0C62-C86356504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342EA233-3109-944D-BDF0-3B460CDA3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D29E8BC0-1E3F-E46C-B400-010DCDBF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4EEAFB51-6EB2-6C58-7EA2-70DC5ECDE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F8C34EDD-D354-3CDF-441D-88345FBA1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90748C97-C2E9-6042-6F6C-7BCCDBF571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9EA9DF16-6951-2401-71AC-DF9BBF831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6BA7A379-DC7E-CDA3-5F5B-6E9A25D70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E0EC6691-FF3C-E740-0E5A-D1A0CDC4CC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416D977F-C9D7-2613-18B1-622EBAB0C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8D8C6B6F-D217-D1DF-E849-BBEC688B3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38FF5E43-EF52-56A2-5A85-1DBFB1554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3BCBA490-F5D3-5AD5-387A-21EC74351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58459BAC-3F79-1577-823C-AFEACDBDA1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BCA146E8-DDF9-B439-FCCD-F4679E55E9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C1863C38-EC8E-44ED-D69F-D10CF4DF43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8EF937-854D-C55F-8892-2740A8AE4482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48EF937-854D-C55F-8892-2740A8AE4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0A5B71D4-76B8-CC64-D30C-AC9D57DCB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5AD948CC-BF79-6A4C-D103-0B8BCA936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DEBE3D-C8D3-3918-6B1D-3B92E80EC156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2DEBE3D-C8D3-3918-6B1D-3B92E80EC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1309F7-684E-9E49-C0E2-58C3A9906F07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1309F7-684E-9E49-C0E2-58C3A9906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FAF4A7-48FC-915D-BA82-6F971007EF8A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CFAF4A7-48FC-915D-BA82-6F971007E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A00579-07A7-0C68-53E4-9D10BE9456D0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EA00579-07A7-0C68-53E4-9D10BE945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064807-003F-C10F-7F7D-51B4F7257038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B064807-003F-C10F-7F7D-51B4F7257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BB166-22EA-19A1-656E-C63A62B516EA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84BB166-22EA-19A1-656E-C63A62B51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83B372-6D8F-6612-4CF8-E52F5ED7A1A0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83B372-6D8F-6612-4CF8-E52F5ED7A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6427354-C666-474B-C62D-93502A379398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6427354-C666-474B-C62D-93502A379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E0CC4CD-86AD-4596-A8B0-24EC437359C7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E0CC4CD-86AD-4596-A8B0-24EC437359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C523AE-74F6-4127-40FB-71E027783F92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C523AE-74F6-4127-40FB-71E027783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3C23AC-6499-9B37-79C9-790440B02852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F3C23AC-6499-9B37-79C9-790440B02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9B0BDE0B-35F4-8FDC-44F4-1A5155D65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6F6FB28E-D60E-F2BF-5A6A-4FB06FD2B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58ECB13A-8487-AE0E-AA95-B36F0F8D8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3720048A-5171-E657-E2D7-4880D6C4DC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DB552F23-C189-697D-6210-330595D6C1C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196EEC2B-226F-7187-B479-2027F84EAE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08696D-7760-3308-1B42-FCBF090A13A5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08696D-7760-3308-1B42-FCBF090A13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07871577-04D9-B352-0E9A-5036B107B11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27D80A7-9729-0955-A081-36ADDB54F46D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C0B6E59-9D58-A6C8-CB7A-4B1C1F2595B8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A88DC9D-9C42-3315-EA27-43B7F6BB8356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C791EE-DA92-DA96-48C6-0ED5A722F617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0EAE057-317A-79C9-F713-9D3C79745731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F17E89-D048-DDCB-EE5E-7FE3B22B95D9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BF17E89-D048-DDCB-EE5E-7FE3B22B95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676B2B-221A-E6C1-ACE3-F91AF92FE5D4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676B2B-221A-E6C1-ACE3-F91AF92FE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B3E0A6-2DDE-641F-595A-8D63AEB34253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5B3E0A6-2DDE-641F-595A-8D63AEB342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5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!!box1">
            <a:extLst>
              <a:ext uri="{FF2B5EF4-FFF2-40B4-BE49-F238E27FC236}">
                <a16:creationId xmlns:a16="http://schemas.microsoft.com/office/drawing/2014/main" id="{445C0A50-07FA-418B-CDFA-E222C893E45D}"/>
              </a:ext>
            </a:extLst>
          </p:cNvPr>
          <p:cNvSpPr/>
          <p:nvPr/>
        </p:nvSpPr>
        <p:spPr>
          <a:xfrm>
            <a:off x="818190" y="9224030"/>
            <a:ext cx="22126559" cy="371586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Case (3): The third boat of OPT contains no other person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Note that we have removed a person from boat </a:t>
            </a:r>
            <a:r>
              <a:rPr lang="en-US" sz="4600" dirty="0" err="1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i</a:t>
            </a: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, which is fine. The number of boats in OPT does not change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46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Now, we are done with this case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endParaRPr lang="en-US" sz="4600" dirty="0">
              <a:solidFill>
                <a:srgbClr val="7030A0"/>
              </a:solidFill>
              <a:latin typeface="Bradley Hand" pitchFamily="2" charset="77"/>
              <a:ea typeface="Chalkduster"/>
              <a:cs typeface="Chalkduster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916E85C-171F-C7A2-7B79-C8BCE5431464}"/>
                  </a:ext>
                </a:extLst>
              </p:cNvPr>
              <p:cNvSpPr txBox="1"/>
              <p:nvPr/>
            </p:nvSpPr>
            <p:spPr>
              <a:xfrm>
                <a:off x="7111543" y="5166620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916E85C-171F-C7A2-7B79-C8BCE5431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43" y="5166620"/>
                <a:ext cx="760978" cy="601190"/>
              </a:xfrm>
              <a:prstGeom prst="rect">
                <a:avLst/>
              </a:prstGeom>
              <a:blipFill>
                <a:blip r:embed="rId26"/>
                <a:stretch>
                  <a:fillRect b="-625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7331FA45-3F81-CE64-C2A5-596763E7CB70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11869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10412-7948-79BA-B203-BFA2DB37A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!!p_j" descr="Confused person with solid fill">
            <a:extLst>
              <a:ext uri="{FF2B5EF4-FFF2-40B4-BE49-F238E27FC236}">
                <a16:creationId xmlns:a16="http://schemas.microsoft.com/office/drawing/2014/main" id="{226AAF42-0AC4-6B50-ECBB-2B95D52BD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9303" y="5779566"/>
            <a:ext cx="1043665" cy="1043665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BE622B9D-87E2-227B-DD64-2791F3F12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23C94998-934D-BA35-664A-93FC4367D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5BC2CE10-0868-B71A-40E5-127F56E29D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3D555E9D-C210-D588-BF13-16D4D3AB6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E0C8B9AB-E9F2-DAB7-53C1-ACFCDD3A9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8E6D9015-7640-4044-971B-4DC8D5BBF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91B6851D-EC74-96A9-9AD4-0B1F6F582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0D69532E-5F37-DF08-C986-3E71E81F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46262880-BA0E-A3AA-7033-B7CA08746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1E94C806-959F-CDF0-EBF9-6310DC316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FD24BF8F-25F5-B1C4-D035-3B2508A0EA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374C628E-34EF-DAE7-202D-BF2164F6F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376533A3-A199-0F61-6CFA-CE05B23DD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EF4D87A9-26CF-A98E-6A85-1AA1FB439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AF799C7E-FB69-CD01-06FB-1BEE60E0DE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5F0E1E4A-120D-D427-B74A-BC785B179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4BBDEFF9-DF5A-4978-C03A-AD4A35C50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34D78FCE-C8B4-864F-4E08-B39FFD788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FBD9954D-427E-46DF-1645-2756609446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FA8753-BFFF-D716-D9F1-358FCECF33EC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FA8753-BFFF-D716-D9F1-358FCECF3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04CC31A4-BD9E-4149-200A-4F500CD0D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636E40A2-D1B8-60C5-65F4-C5C4FB41D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474736-4391-E9BD-E405-2CEF6B2F93B2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474736-4391-E9BD-E405-2CEF6B2F9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DFD374-3769-569F-35F1-07F1197B4F47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CDFD374-3769-569F-35F1-07F1197B4F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E8491A-B7C3-AF8F-37DB-4EA0AC460459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8E8491A-B7C3-AF8F-37DB-4EA0AC460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917D16-BC2B-2D52-3D79-A85BC4FFD739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1917D16-BC2B-2D52-3D79-A85BC4FFD7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355ACD-7B86-F48F-EB7C-95308F03CE28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9355ACD-7B86-F48F-EB7C-95308F03C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A51CBD-FCB4-8216-7770-4A6A0A05C13E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CA51CBD-FCB4-8216-7770-4A6A0A05C1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988E49-5FB0-6093-5D78-756410466B18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3988E49-5FB0-6093-5D78-756410466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A60999-407F-36E9-356A-CD0217FD902C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9A60999-407F-36E9-356A-CD0217FD9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6E3ACBA-4E86-EDEE-0947-4314C648F956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6E3ACBA-4E86-EDEE-0947-4314C648F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D99CFF-A8D3-7B81-349A-8CA64953F3D3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DD99CFF-A8D3-7B81-349A-8CA64953F3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5D0A89-8B54-013E-C937-CA85F94A97AD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05D0A89-8B54-013E-C937-CA85F94A9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EC74444C-4A0E-7683-FF6E-8DF46B6CE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C78874B7-BFED-3645-C2B4-DD4A85D17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878BA7C3-C18A-1270-24BD-87D5620D31C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89D0F20E-B3E7-BEC2-EC39-7506E127CC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16415B81-6CFA-B0AD-2077-6495E778E5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8A685AA7-FADA-96F4-ED41-59EDE5DAF5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44712C-72D2-963A-49AB-9A77FDAFFAB3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D44712C-72D2-963A-49AB-9A77FDAFF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82A561CF-7E4E-1F62-B2B4-91DD9373B8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F833DE6-0F8D-A607-CC36-531A1166F9C2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1CCDBD4-7D9C-7EA4-4BA5-5BD43C8E8B11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B1FCE545-89E9-46FB-1F38-A9D4AB44B0E6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F8B8885-761E-D588-BDC6-0D32BA449963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805F59D-7F7E-7DB3-2885-D6EB0B037A6B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6E15B34-813E-F7B5-2196-B8EFBD8432FD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6E15B34-813E-F7B5-2196-B8EFBD8432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A540852-D418-3AEA-C861-CA64137BD470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A540852-D418-3AEA-C861-CA64137BD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E748D7-89A7-1CDE-8DFE-94E075C23A99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3E748D7-89A7-1CDE-8DFE-94E075C2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CB728998-BD32-E836-D6D0-A880F62903E4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(2): The third boat of OPT contains 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without loss of generality it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What will you do now? Somehow, we need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 on this boat.</a:t>
                </a:r>
              </a:p>
            </p:txBody>
          </p:sp>
        </mc:Choice>
        <mc:Fallback xmlns="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CB728998-BD32-E836-D6D0-A880F62903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!!wj">
                <a:extLst>
                  <a:ext uri="{FF2B5EF4-FFF2-40B4-BE49-F238E27FC236}">
                    <a16:creationId xmlns:a16="http://schemas.microsoft.com/office/drawing/2014/main" id="{DFB9A9FA-FB56-B770-B6ED-DC9AE50933C0}"/>
                  </a:ext>
                </a:extLst>
              </p:cNvPr>
              <p:cNvSpPr txBox="1"/>
              <p:nvPr/>
            </p:nvSpPr>
            <p:spPr>
              <a:xfrm>
                <a:off x="7111543" y="5146551"/>
                <a:ext cx="705193" cy="641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3" name="!!wj">
                <a:extLst>
                  <a:ext uri="{FF2B5EF4-FFF2-40B4-BE49-F238E27FC236}">
                    <a16:creationId xmlns:a16="http://schemas.microsoft.com/office/drawing/2014/main" id="{DFB9A9FA-FB56-B770-B6ED-DC9AE5093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43" y="5146551"/>
                <a:ext cx="705193" cy="641329"/>
              </a:xfrm>
              <a:prstGeom prst="rect">
                <a:avLst/>
              </a:prstGeom>
              <a:blipFill>
                <a:blip r:embed="rId28"/>
                <a:stretch>
                  <a:fillRect b="-17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CFD1A11-009F-A398-B891-CE2BA537B28D}"/>
              </a:ext>
            </a:extLst>
          </p:cNvPr>
          <p:cNvSpPr/>
          <p:nvPr/>
        </p:nvSpPr>
        <p:spPr>
          <a:xfrm>
            <a:off x="13181289" y="5721524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151161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F4F5D-F172-2AF2-BF67-FCA59ABB3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!!p7" descr="Confused person with solid fill">
            <a:extLst>
              <a:ext uri="{FF2B5EF4-FFF2-40B4-BE49-F238E27FC236}">
                <a16:creationId xmlns:a16="http://schemas.microsoft.com/office/drawing/2014/main" id="{275E54EE-D6A5-A348-BD0F-F06DCA646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233" y="5388553"/>
            <a:ext cx="1559122" cy="1559122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002D6133-DD2F-FE14-39A1-D394B7F96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A92AFBD0-6B49-C09A-49F4-51ADCAE85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A79850AB-D6D5-6C5F-39C3-AF338BB6C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02C9AB04-91D7-D5A2-09E8-3F4183F35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09488CB4-40BF-C206-746A-28234F5DB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17953238-D61C-7192-C1F1-28950D793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679E70DA-160D-327F-D5BA-8E742D40B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69F459F5-D396-D423-D993-5624A4BA3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81C5FFA3-DAA0-9A59-244D-4B4029303E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98516682-A4B4-32B8-7663-9CB4EE762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A427E4A0-458C-33A5-25BA-B065DBA44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6ECEC75C-98D1-E084-D809-31602BBF8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356B8828-E790-E92B-6DD5-20F4B86C60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30344E62-CDD9-DE6F-094E-35CBBF44DD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C7E24762-8497-408D-61CA-7927446BA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9AF1DB08-5AD4-9323-7880-AFC879473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B8819DCA-CA47-28E2-DA3F-8128A80F4C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38BD5EC4-BB7E-44C8-9214-B51E41D0A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7433026E-1745-DCBB-D220-5257B66AE6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4104E0-4C68-2C79-A769-5FBB38FA25B8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B4104E0-4C68-2C79-A769-5FBB38FA2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5966F89D-43C4-6F89-E494-ED8AE0B5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9B42C57B-37EC-24B0-442A-33051B7B19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313488-0960-53B2-0EF6-3A4F33A7BBAE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313488-0960-53B2-0EF6-3A4F33A7B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9440F7-2C5C-6AEA-563B-D773FF2D2894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9440F7-2C5C-6AEA-563B-D773FF2D2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DFCBBD-A541-E32F-5147-31E620CA2836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9DFCBBD-A541-E32F-5147-31E620CA28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CAA39A-B399-DF72-257D-BD56B014FFFD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CCAA39A-B399-DF72-257D-BD56B014FF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7B168A-3030-15FE-A6A7-B9EDFEFB4F32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7B168A-3030-15FE-A6A7-B9EDFEFB4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0263476-5E29-052A-C710-8E30035A1AEC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0263476-5E29-052A-C710-8E30035A1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AF19CE-A910-6D00-9CB1-A2B619143958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1AF19CE-A910-6D00-9CB1-A2B619143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E756EF-B3DB-F57B-732E-6C31AB00C025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0E756EF-B3DB-F57B-732E-6C31AB00C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731D-0814-CB7A-394E-481C26227A23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CCD731D-0814-CB7A-394E-481C26227A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C6781F-AC3A-98F1-6765-BE95291C5B7C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9C6781F-AC3A-98F1-6765-BE95291C5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F02A91-F434-DBFA-D76E-3A4630465BF2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F02A91-F434-DBFA-D76E-3A4630465B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B7D7C9AF-FE68-8DBE-407D-CA93EB5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589B7B5B-A3A2-30A6-BC35-B83AAA5E0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14292D9E-5E23-DD63-D203-72072C32E1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69BB65D7-B70A-64A1-17CD-BE5E058BA1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F5823BD6-B8FC-2AF5-A7D2-D1253C6A4B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B2099EBA-8ECC-A709-82A7-28D0CC33D0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ADEA8AE-D8DD-0FA9-14FC-F1655274C46A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ADEA8AE-D8DD-0FA9-14FC-F1655274C4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46C54BBC-D173-762C-49AD-AABCCDECA1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B4BA08B9-BAF6-4EE2-39A8-12C6BBE9B25D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B02AAF2-72B7-5999-AF1C-7C5C5C4D214F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9F3C87B-8F5E-9462-06D4-6D9A4A6F551B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78A3D7A-CE13-DAC5-CAD9-28622026A0FF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7E204150-EE87-8C1F-1C88-A6C973387C42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CE28C68-23D0-3133-C805-F7F9527D886D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CE28C68-23D0-3133-C805-F7F9527D8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F157263-FA28-BD8E-E6F9-F2D6A3757593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F157263-FA28-BD8E-E6F9-F2D6A37575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58A8447-DECB-BBF4-5904-4C733C251DDD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58A8447-DECB-BBF4-5904-4C733C251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490B5370-5498-3A4B-C49E-BA35116300AD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(2): The third boat of OPT contains 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See the boat that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. Without loss of generality, let it be boat </a:t>
                </a:r>
                <a:r>
                  <a:rPr lang="en-US" sz="54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this boat contains another person, say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What will you do now?</a:t>
                </a:r>
              </a:p>
            </p:txBody>
          </p:sp>
        </mc:Choice>
        <mc:Fallback xmlns="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490B5370-5498-3A4B-C49E-BA3511630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!!p2" descr="Confused person with solid fill">
            <a:extLst>
              <a:ext uri="{FF2B5EF4-FFF2-40B4-BE49-F238E27FC236}">
                <a16:creationId xmlns:a16="http://schemas.microsoft.com/office/drawing/2014/main" id="{6C03D63D-0545-13BE-0123-D2E1BD74D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35716" y="5787880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647FA9-6F26-1B35-370B-18088165F971}"/>
                  </a:ext>
                </a:extLst>
              </p:cNvPr>
              <p:cNvSpPr txBox="1"/>
              <p:nvPr/>
            </p:nvSpPr>
            <p:spPr>
              <a:xfrm>
                <a:off x="14387956" y="5174934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C9647FA9-6F26-1B35-370B-18088165F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956" y="5174934"/>
                <a:ext cx="760978" cy="601190"/>
              </a:xfrm>
              <a:prstGeom prst="rect">
                <a:avLst/>
              </a:prstGeom>
              <a:blipFill>
                <a:blip r:embed="rId2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0833582-9DFF-72EB-722C-09DB30ADFE37}"/>
                  </a:ext>
                </a:extLst>
              </p:cNvPr>
              <p:cNvSpPr txBox="1"/>
              <p:nvPr/>
            </p:nvSpPr>
            <p:spPr>
              <a:xfrm>
                <a:off x="13317333" y="4641142"/>
                <a:ext cx="780342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0833582-9DFF-72EB-722C-09DB30ADF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7333" y="4641142"/>
                <a:ext cx="780342" cy="601190"/>
              </a:xfrm>
              <a:prstGeom prst="rect">
                <a:avLst/>
              </a:prstGeom>
              <a:blipFill>
                <a:blip r:embed="rId2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7" name="!!p_j" descr="Confused person with solid fill">
            <a:extLst>
              <a:ext uri="{FF2B5EF4-FFF2-40B4-BE49-F238E27FC236}">
                <a16:creationId xmlns:a16="http://schemas.microsoft.com/office/drawing/2014/main" id="{374E85B5-D627-CF57-8C1D-EEF3E412D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9303" y="5779566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8" name="!!wj">
                <a:extLst>
                  <a:ext uri="{FF2B5EF4-FFF2-40B4-BE49-F238E27FC236}">
                    <a16:creationId xmlns:a16="http://schemas.microsoft.com/office/drawing/2014/main" id="{F27B0D16-963D-B306-88C4-B8C54AD8AF11}"/>
                  </a:ext>
                </a:extLst>
              </p:cNvPr>
              <p:cNvSpPr txBox="1"/>
              <p:nvPr/>
            </p:nvSpPr>
            <p:spPr>
              <a:xfrm>
                <a:off x="7111543" y="5146551"/>
                <a:ext cx="705193" cy="641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8" name="!!wj">
                <a:extLst>
                  <a:ext uri="{FF2B5EF4-FFF2-40B4-BE49-F238E27FC236}">
                    <a16:creationId xmlns:a16="http://schemas.microsoft.com/office/drawing/2014/main" id="{F27B0D16-963D-B306-88C4-B8C54AD8A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43" y="5146551"/>
                <a:ext cx="705193" cy="641329"/>
              </a:xfrm>
              <a:prstGeom prst="rect">
                <a:avLst/>
              </a:prstGeom>
              <a:blipFill>
                <a:blip r:embed="rId30"/>
                <a:stretch>
                  <a:fillRect b="-17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0015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6DCFD-804D-D8A3-BD26-88EAA344D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!!p7" descr="Confused person with solid fill">
            <a:extLst>
              <a:ext uri="{FF2B5EF4-FFF2-40B4-BE49-F238E27FC236}">
                <a16:creationId xmlns:a16="http://schemas.microsoft.com/office/drawing/2014/main" id="{7F714D9A-AA3D-78E3-AAC3-F184AAAC5F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233" y="5388553"/>
            <a:ext cx="1559122" cy="1559122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54A7BD0C-00CE-2606-658C-B8AEE3CA0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ED965313-6CD3-517E-7B28-415373227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BA0AACFB-1D58-162C-2570-E1AF62DE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F7ABDD45-1D17-99BA-28B0-4E3F52C5F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5789C530-33FC-2126-B6DC-FA0F5DE0E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5FCE77F5-D7F1-5A84-6CAE-FB147BC2A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7E9F50CE-22D3-DC6A-B8BD-DBC85B0A1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2FA53BFD-4656-BCE9-83E3-5849E7DD6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8A033BFF-D462-78C0-4417-390588D10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8CDFF93D-368D-7B83-633D-F98E640B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033EEA0B-877D-AE4D-6F64-2EB3F48DE6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5B719640-0702-03DC-972B-FBF5C16B8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6DE71560-BECF-56A5-0E55-AA13AEB4E2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9AF4D397-C394-556B-6DF2-B1F303856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E1F96B25-10A1-7519-D498-32C6FF4BFA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38BDDBBA-AF7E-9E4E-6B69-1479EEF74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E23FBD2B-01C5-E2AF-2029-63069B830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5296C48C-D8C8-0FDF-CAF7-D39114044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B8E53D93-F089-C1D3-5B82-7822C48B8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1DAAA2-8C4E-CC60-96D7-76175ACF8C7D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F1DAAA2-8C4E-CC60-96D7-76175ACF8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79E332C8-4EAB-37D3-9F63-580C3AA24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643F44AB-2380-CF8F-D628-A3B448B54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117C5F-57C1-7461-DBD3-E6D93B7474C3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B117C5F-57C1-7461-DBD3-E6D93B747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5F04AF-2E76-9A26-84BD-28F03974B3EA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5F04AF-2E76-9A26-84BD-28F03974B3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C0D0DF-73A4-6D7D-9870-36C34A103472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1C0D0DF-73A4-6D7D-9870-36C34A103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68B2B9-EE94-6718-F5A6-0E2E96DE4A7C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68B2B9-EE94-6718-F5A6-0E2E96DE4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B5EBA9-B4CF-2092-2EF0-19178933E0D6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B5EBA9-B4CF-2092-2EF0-19178933E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A7E07F-C295-FAFD-8541-B83F35BF2721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DA7E07F-C295-FAFD-8541-B83F35BF2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7369E1-F9A6-1178-2FE5-7A9C59C91DDC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27369E1-F9A6-1178-2FE5-7A9C59C91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3AD640-7174-F91D-474E-95FD6D39D320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73AD640-7174-F91D-474E-95FD6D39D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17B6F52-2385-6F79-5D1A-2CDF2EA0EB88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17B6F52-2385-6F79-5D1A-2CDF2EA0EB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C23B96-295E-B4DE-53D9-F1ADDBFFC2F2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C23B96-295E-B4DE-53D9-F1ADDBFFC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7348AD-3322-01EA-6407-51A82D3A761C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67348AD-3322-01EA-6407-51A82D3A7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EFA7877F-F76B-EFF6-57C1-35E3A0EDF2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A7857415-DF68-75A9-2319-368D724166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04B6337D-BAE4-B6AC-9AFD-8FFF4077548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A3AC06CA-F463-0B8C-569B-60F62C3099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58C7CB0E-EC81-3D03-1F1D-AB0A6FA977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EC0EA2BF-689D-A661-01C3-916BD18AB68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958565-1EDF-BCEB-03DD-59FB8A60A43C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3958565-1EDF-BCEB-03DD-59FB8A60A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22A885E7-924A-3E18-5491-1798C1D4F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F07ACCE-9023-EDE8-E4D0-27F99124272B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138502E-71E2-3E79-3CE9-43C8655F970C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58354D3-FE46-C131-9BB9-7F613B847CF8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FA7C160-961C-167A-4D4D-EFD1405042CA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226F0D5-D37F-4762-91DD-1ACAF06954AD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741DBA-0969-E237-B13B-52BFEA19EF28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C741DBA-0969-E237-B13B-52BFEA19EF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62BD2F-E818-29D6-28FE-2280F10706D1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62BD2F-E818-29D6-28FE-2280F1070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1808A49-7174-CECB-D308-1AEB3ABEC967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1808A49-7174-CECB-D308-1AEB3ABEC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3CDE0155-37D7-9895-D6A6-1299334E9F8C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(2): The third boat of OPT contains 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Exchange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in OPT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3CDE0155-37D7-9895-D6A6-1299334E9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!!p2" descr="Confused person with solid fill">
            <a:extLst>
              <a:ext uri="{FF2B5EF4-FFF2-40B4-BE49-F238E27FC236}">
                <a16:creationId xmlns:a16="http://schemas.microsoft.com/office/drawing/2014/main" id="{F1F4BC5A-5C0D-4A68-E551-2B5898410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35716" y="5787880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AF3B1E-DC6D-C27D-EA92-66B323684DAA}"/>
                  </a:ext>
                </a:extLst>
              </p:cNvPr>
              <p:cNvSpPr txBox="1"/>
              <p:nvPr/>
            </p:nvSpPr>
            <p:spPr>
              <a:xfrm>
                <a:off x="14387956" y="5174934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FAF3B1E-DC6D-C27D-EA92-66B323684D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7956" y="5174934"/>
                <a:ext cx="760978" cy="601190"/>
              </a:xfrm>
              <a:prstGeom prst="rect">
                <a:avLst/>
              </a:prstGeom>
              <a:blipFill>
                <a:blip r:embed="rId2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44DA60-10D3-4957-6A47-EBD965E45FF3}"/>
                  </a:ext>
                </a:extLst>
              </p:cNvPr>
              <p:cNvSpPr txBox="1"/>
              <p:nvPr/>
            </p:nvSpPr>
            <p:spPr>
              <a:xfrm>
                <a:off x="13317333" y="4641142"/>
                <a:ext cx="780342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C44DA60-10D3-4957-6A47-EBD965E45F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7333" y="4641142"/>
                <a:ext cx="780342" cy="601190"/>
              </a:xfrm>
              <a:prstGeom prst="rect">
                <a:avLst/>
              </a:prstGeom>
              <a:blipFill>
                <a:blip r:embed="rId2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!!p_j" descr="Confused person with solid fill">
            <a:extLst>
              <a:ext uri="{FF2B5EF4-FFF2-40B4-BE49-F238E27FC236}">
                <a16:creationId xmlns:a16="http://schemas.microsoft.com/office/drawing/2014/main" id="{E5CE12AA-3A28-1A70-83CB-F927646E7F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9303" y="5779566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!!wj">
                <a:extLst>
                  <a:ext uri="{FF2B5EF4-FFF2-40B4-BE49-F238E27FC236}">
                    <a16:creationId xmlns:a16="http://schemas.microsoft.com/office/drawing/2014/main" id="{D485DD54-7CB4-05EB-F3C7-FD80E36827B8}"/>
                  </a:ext>
                </a:extLst>
              </p:cNvPr>
              <p:cNvSpPr txBox="1"/>
              <p:nvPr/>
            </p:nvSpPr>
            <p:spPr>
              <a:xfrm>
                <a:off x="7111543" y="5146551"/>
                <a:ext cx="705193" cy="641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7" name="!!wj">
                <a:extLst>
                  <a:ext uri="{FF2B5EF4-FFF2-40B4-BE49-F238E27FC236}">
                    <a16:creationId xmlns:a16="http://schemas.microsoft.com/office/drawing/2014/main" id="{D485DD54-7CB4-05EB-F3C7-FD80E3682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1543" y="5146551"/>
                <a:ext cx="705193" cy="641329"/>
              </a:xfrm>
              <a:prstGeom prst="rect">
                <a:avLst/>
              </a:prstGeom>
              <a:blipFill>
                <a:blip r:embed="rId30"/>
                <a:stretch>
                  <a:fillRect b="-17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371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81F74-EFE7-AB61-BB05-A1BF9F1B5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!!p7" descr="Confused person with solid fill">
            <a:extLst>
              <a:ext uri="{FF2B5EF4-FFF2-40B4-BE49-F238E27FC236}">
                <a16:creationId xmlns:a16="http://schemas.microsoft.com/office/drawing/2014/main" id="{E69FEC9A-01EB-72CF-F15C-4D978A0CE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233" y="5388553"/>
            <a:ext cx="1559122" cy="1559122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FF3FFC64-E82B-3498-B2F5-5316EC09F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FC27D066-549E-13FE-9628-991510375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F47D72D0-4FBE-F325-C5E8-C6B05693A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3E2D2680-227B-15D0-37B2-A8EF361D9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CF7D4450-05B8-7FF2-8A0B-9CEA40EA0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BFC8EF29-A796-C40A-2389-604960095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8D5166FD-B7FB-ADD5-E690-7A97CC519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337764EA-B197-4503-0C81-BD9604F07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55DF4FF1-1814-E03D-5A6B-9C0D1E359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BBFCB519-C9CE-1BBA-48C7-55FEFADD5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F7B67D69-E52B-E9A7-8C1B-4CDD7EBA79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FB66F849-3A95-DE93-6080-610CE71EF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02AE2E9C-418F-3D50-0E76-62802394E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8421CBA5-FD82-89ED-83DA-67302BF0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33A93763-8067-0514-BA78-7780462E2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7C84FE74-1EBC-1D90-7291-0DC1950C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CBEBCAD0-4304-B364-0457-2685BF88A2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348680FD-3100-F004-1A57-B6598FBF8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AC9B7293-732A-6B96-EC0A-82D1B6E8A5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0E8040-0175-723A-BA6E-312547867DF1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30E8040-0175-723A-BA6E-312547867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F0B77062-FF31-6703-AA61-DF49983A8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ABE0E7BB-C53C-778C-536D-2D9F7F9B35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71DD17-C493-7C18-4622-D9C57F1233A0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071DD17-C493-7C18-4622-D9C57F123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76B14A-720F-6F50-5FDC-9C649FCE80AC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476B14A-720F-6F50-5FDC-9C649FCE8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ED6104-E5C0-794B-06CE-8FCE9BA7AA13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5ED6104-E5C0-794B-06CE-8FCE9BA7AA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9955AE-7208-FFDB-383E-BCD7519B51A7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9955AE-7208-FFDB-383E-BCD7519B51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7CB898-7A14-4D39-FA82-39CCBB53D9A6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A7CB898-7A14-4D39-FA82-39CCBB53D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912D28-EBCF-206C-11F9-EA4E630A07F0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E912D28-EBCF-206C-11F9-EA4E630A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002DCD-2CA0-AACF-D50F-B5726CADE17D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1002DCD-2CA0-AACF-D50F-B5726CADE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9E3B8B-EE65-926F-1990-FA2922F15941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9E3B8B-EE65-926F-1990-FA2922F15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7BEA82-EC43-36B6-14FB-A49CBAC4ADF0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7BEA82-EC43-36B6-14FB-A49CBAC4A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677087-B0F5-208D-8A58-60FB4730420B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1677087-B0F5-208D-8A58-60FB47304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03E4DC9-BE64-7E7C-06CE-3A4D372BC6AD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03E4DC9-BE64-7E7C-06CE-3A4D372BC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DAC90B14-02E4-F703-A73D-D8D8CA3C3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A6E3D6D0-74EF-9F9E-34A7-5BF6EBA93F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25F45E49-B428-4DA4-D95E-C97E635D5AA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372DDAC6-2E11-DDDF-1758-C3E534A4C7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DB294018-F44D-1CB1-18C3-29B3B82690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52691D36-D5D0-A4F7-4C23-D31E670972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863A58-A146-8364-8E19-67AC0C06D489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2863A58-A146-8364-8E19-67AC0C06D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F557807E-DECD-E264-78D4-1CFDAEA48CA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8F52EFD-7946-B5BD-4045-B6A4E9D46C41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60EED84-1482-F3C5-CD8B-51B4DF231594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6B523B6-D994-76B9-E1E9-9D83DFC4FC4F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FB14DAC-0D46-F8C4-6701-276E584598D5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E3243D31-411F-AAEC-C3AA-B6948D1C601F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D5E606-F6A5-FCD5-4DF0-9FA6F83AA548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E1D5E606-F6A5-FCD5-4DF0-9FA6F83AA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04C81FA-53FE-98C4-A68F-BC8C1CA4EC5B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04C81FA-53FE-98C4-A68F-BC8C1CA4E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44DB86-F683-6B37-7501-9457BC104AA3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44DB86-F683-6B37-7501-9457BC104A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BB17AFBF-9714-DBB1-1E10-5A069239A7B8}"/>
                  </a:ext>
                </a:extLst>
              </p:cNvPr>
              <p:cNvSpPr/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Case (2): The third boat of OPT contains 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But we need to be careful. We know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−2</m:t>
                        </m:r>
                      </m:sub>
                    </m:sSub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But can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  <m:r>
                      <a:rPr lang="en-US" sz="5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  <m:r>
                      <a:rPr lang="en-US" sz="5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&gt;</m:t>
                    </m:r>
                    <m:r>
                      <a:rPr lang="en-US" sz="5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</m:oMath>
                </a14:m>
                <a:r>
                  <a:rPr lang="en-US" sz="5400" dirty="0">
                    <a:solidFill>
                      <a:schemeClr val="accent5">
                        <a:lumMod val="75000"/>
                      </a:schemeClr>
                    </a:solidFill>
                    <a:latin typeface="Bradley Hand" pitchFamily="2" charset="77"/>
                    <a:ea typeface="Chalkduster"/>
                    <a:cs typeface="Chalkduster"/>
                  </a:rPr>
                  <a:t>?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No because,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−</m:t>
                        </m:r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2</m:t>
                        </m:r>
                      </m:sub>
                    </m:sSub>
                    <m:r>
                      <a:rPr lang="en-US" sz="54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  <m:r>
                      <a:rPr lang="en-US" sz="54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540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>
          <p:sp>
            <p:nvSpPr>
              <p:cNvPr id="54" name="!!box2">
                <a:extLst>
                  <a:ext uri="{FF2B5EF4-FFF2-40B4-BE49-F238E27FC236}">
                    <a16:creationId xmlns:a16="http://schemas.microsoft.com/office/drawing/2014/main" id="{BB17AFBF-9714-DBB1-1E10-5A069239A7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190" y="9224030"/>
                <a:ext cx="22126559" cy="3715860"/>
              </a:xfrm>
              <a:prstGeom prst="roundRect">
                <a:avLst>
                  <a:gd name="adj" fmla="val 5932"/>
                </a:avLst>
              </a:prstGeom>
              <a:blipFill>
                <a:blip r:embed="rId27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!!p2" descr="Confused person with solid fill">
            <a:extLst>
              <a:ext uri="{FF2B5EF4-FFF2-40B4-BE49-F238E27FC236}">
                <a16:creationId xmlns:a16="http://schemas.microsoft.com/office/drawing/2014/main" id="{233EC735-B082-B5DF-85BF-9DF455F1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93714" y="5813340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8682BDB-5132-01FC-2CB1-DBACBD2CE87B}"/>
                  </a:ext>
                </a:extLst>
              </p:cNvPr>
              <p:cNvSpPr txBox="1"/>
              <p:nvPr/>
            </p:nvSpPr>
            <p:spPr>
              <a:xfrm>
                <a:off x="7045954" y="5200394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8682BDB-5132-01FC-2CB1-DBACBD2CE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954" y="5200394"/>
                <a:ext cx="760978" cy="601190"/>
              </a:xfrm>
              <a:prstGeom prst="rect">
                <a:avLst/>
              </a:prstGeom>
              <a:blipFill>
                <a:blip r:embed="rId28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B99C4CF-CD76-3734-45A9-888C6E583C9B}"/>
                  </a:ext>
                </a:extLst>
              </p:cNvPr>
              <p:cNvSpPr txBox="1"/>
              <p:nvPr/>
            </p:nvSpPr>
            <p:spPr>
              <a:xfrm>
                <a:off x="13317333" y="4641142"/>
                <a:ext cx="780342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B99C4CF-CD76-3734-45A9-888C6E583C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7333" y="4641142"/>
                <a:ext cx="780342" cy="601190"/>
              </a:xfrm>
              <a:prstGeom prst="rect">
                <a:avLst/>
              </a:prstGeom>
              <a:blipFill>
                <a:blip r:embed="rId2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!!p_j" descr="Confused person with solid fill">
            <a:extLst>
              <a:ext uri="{FF2B5EF4-FFF2-40B4-BE49-F238E27FC236}">
                <a16:creationId xmlns:a16="http://schemas.microsoft.com/office/drawing/2014/main" id="{54BB8DC4-0BE3-924C-59A4-95B7B7A54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6826" y="5742960"/>
            <a:ext cx="1043665" cy="1043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!!wj">
                <a:extLst>
                  <a:ext uri="{FF2B5EF4-FFF2-40B4-BE49-F238E27FC236}">
                    <a16:creationId xmlns:a16="http://schemas.microsoft.com/office/drawing/2014/main" id="{0791AC13-3F01-69E8-FD07-5C1BB0006320}"/>
                  </a:ext>
                </a:extLst>
              </p:cNvPr>
              <p:cNvSpPr txBox="1"/>
              <p:nvPr/>
            </p:nvSpPr>
            <p:spPr>
              <a:xfrm>
                <a:off x="14379066" y="5109945"/>
                <a:ext cx="705193" cy="641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7" name="!!wj">
                <a:extLst>
                  <a:ext uri="{FF2B5EF4-FFF2-40B4-BE49-F238E27FC236}">
                    <a16:creationId xmlns:a16="http://schemas.microsoft.com/office/drawing/2014/main" id="{0791AC13-3F01-69E8-FD07-5C1BB00063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9066" y="5109945"/>
                <a:ext cx="705193" cy="641329"/>
              </a:xfrm>
              <a:prstGeom prst="rect">
                <a:avLst/>
              </a:prstGeom>
              <a:blipFill>
                <a:blip r:embed="rId30"/>
                <a:stretch>
                  <a:fillRect b="-1764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393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13C6F-826B-33CE-00AE-12A1DAE23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!!p2" descr="Confused person with solid fill">
            <a:extLst>
              <a:ext uri="{FF2B5EF4-FFF2-40B4-BE49-F238E27FC236}">
                <a16:creationId xmlns:a16="http://schemas.microsoft.com/office/drawing/2014/main" id="{3DE33A89-99EE-9E0D-76B3-85C3C51FE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3714" y="5813340"/>
            <a:ext cx="1043665" cy="1043665"/>
          </a:xfrm>
          <a:prstGeom prst="rect">
            <a:avLst/>
          </a:prstGeom>
        </p:spPr>
      </p:pic>
      <p:pic>
        <p:nvPicPr>
          <p:cNvPr id="32" name="!!p7" descr="Confused person with solid fill">
            <a:extLst>
              <a:ext uri="{FF2B5EF4-FFF2-40B4-BE49-F238E27FC236}">
                <a16:creationId xmlns:a16="http://schemas.microsoft.com/office/drawing/2014/main" id="{069BB155-D844-4ADF-448E-F397AA0CC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65127" y="5336501"/>
            <a:ext cx="1559122" cy="1559122"/>
          </a:xfrm>
          <a:prstGeom prst="rect">
            <a:avLst/>
          </a:prstGeom>
        </p:spPr>
      </p:pic>
      <p:pic>
        <p:nvPicPr>
          <p:cNvPr id="50" name="!!p7" descr="Confused person with solid fill">
            <a:extLst>
              <a:ext uri="{FF2B5EF4-FFF2-40B4-BE49-F238E27FC236}">
                <a16:creationId xmlns:a16="http://schemas.microsoft.com/office/drawing/2014/main" id="{464713B2-D739-B613-D550-2142A4849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5336501"/>
            <a:ext cx="1559122" cy="1559122"/>
          </a:xfrm>
          <a:prstGeom prst="rect">
            <a:avLst/>
          </a:prstGeom>
        </p:spPr>
      </p:pic>
      <p:pic>
        <p:nvPicPr>
          <p:cNvPr id="41" name="!!p7" descr="Confused person with solid fill">
            <a:extLst>
              <a:ext uri="{FF2B5EF4-FFF2-40B4-BE49-F238E27FC236}">
                <a16:creationId xmlns:a16="http://schemas.microsoft.com/office/drawing/2014/main" id="{08D9D516-ECE0-B234-C6D2-D2882BB5B9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0203" y="5336501"/>
            <a:ext cx="1559122" cy="1559122"/>
          </a:xfrm>
          <a:prstGeom prst="rect">
            <a:avLst/>
          </a:prstGeom>
        </p:spPr>
      </p:pic>
      <p:pic>
        <p:nvPicPr>
          <p:cNvPr id="20" name="!!p2" descr="Confused person with solid fill">
            <a:extLst>
              <a:ext uri="{FF2B5EF4-FFF2-40B4-BE49-F238E27FC236}">
                <a16:creationId xmlns:a16="http://schemas.microsoft.com/office/drawing/2014/main" id="{63E76C6D-71C7-52A5-572F-B7E89D7AA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46483" y="2482718"/>
            <a:ext cx="1043665" cy="1043665"/>
          </a:xfrm>
          <a:prstGeom prst="rect">
            <a:avLst/>
          </a:prstGeom>
        </p:spPr>
      </p:pic>
      <p:pic>
        <p:nvPicPr>
          <p:cNvPr id="19" name="!!p2" descr="Confused person with solid fill">
            <a:extLst>
              <a:ext uri="{FF2B5EF4-FFF2-40B4-BE49-F238E27FC236}">
                <a16:creationId xmlns:a16="http://schemas.microsoft.com/office/drawing/2014/main" id="{5971A592-8EBF-FEA4-1645-F3E61A0C9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95412" y="2466526"/>
            <a:ext cx="1043665" cy="1043665"/>
          </a:xfrm>
          <a:prstGeom prst="rect">
            <a:avLst/>
          </a:prstGeom>
        </p:spPr>
      </p:pic>
      <p:pic>
        <p:nvPicPr>
          <p:cNvPr id="18" name="!!p2" descr="Confused person with solid fill">
            <a:extLst>
              <a:ext uri="{FF2B5EF4-FFF2-40B4-BE49-F238E27FC236}">
                <a16:creationId xmlns:a16="http://schemas.microsoft.com/office/drawing/2014/main" id="{AFD089A1-6871-9A8C-19F2-2DEDE5D0E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748868" y="2503780"/>
            <a:ext cx="1043665" cy="1043665"/>
          </a:xfrm>
          <a:prstGeom prst="rect">
            <a:avLst/>
          </a:prstGeom>
        </p:spPr>
      </p:pic>
      <p:pic>
        <p:nvPicPr>
          <p:cNvPr id="17" name="!!p2" descr="Confused person with solid fill">
            <a:extLst>
              <a:ext uri="{FF2B5EF4-FFF2-40B4-BE49-F238E27FC236}">
                <a16:creationId xmlns:a16="http://schemas.microsoft.com/office/drawing/2014/main" id="{B7F9F205-F49F-887F-9B75-E56BCB4DE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9109" y="2407494"/>
            <a:ext cx="1043665" cy="1043665"/>
          </a:xfrm>
          <a:prstGeom prst="rect">
            <a:avLst/>
          </a:prstGeom>
        </p:spPr>
      </p:pic>
      <p:pic>
        <p:nvPicPr>
          <p:cNvPr id="3" name="!!p7" descr="Confused person with solid fill">
            <a:extLst>
              <a:ext uri="{FF2B5EF4-FFF2-40B4-BE49-F238E27FC236}">
                <a16:creationId xmlns:a16="http://schemas.microsoft.com/office/drawing/2014/main" id="{4552C125-49A1-9BE6-9518-3C0A0F41F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8190" y="2085325"/>
            <a:ext cx="1559122" cy="1559122"/>
          </a:xfrm>
          <a:prstGeom prst="rect">
            <a:avLst/>
          </a:prstGeom>
        </p:spPr>
      </p:pic>
      <p:pic>
        <p:nvPicPr>
          <p:cNvPr id="2" name="!!b4" descr="Canoe with solid fill">
            <a:extLst>
              <a:ext uri="{FF2B5EF4-FFF2-40B4-BE49-F238E27FC236}">
                <a16:creationId xmlns:a16="http://schemas.microsoft.com/office/drawing/2014/main" id="{8ECA9A63-01C4-008F-26EC-C2EEDB98F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7384" y="2482719"/>
            <a:ext cx="1936881" cy="1936881"/>
          </a:xfrm>
          <a:prstGeom prst="rect">
            <a:avLst/>
          </a:prstGeom>
        </p:spPr>
      </p:pic>
      <p:pic>
        <p:nvPicPr>
          <p:cNvPr id="4" name="!!p7" descr="Confused person with solid fill">
            <a:extLst>
              <a:ext uri="{FF2B5EF4-FFF2-40B4-BE49-F238E27FC236}">
                <a16:creationId xmlns:a16="http://schemas.microsoft.com/office/drawing/2014/main" id="{7988537E-53EF-AB8F-49EA-0AEB2C0AE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9724" y="2085325"/>
            <a:ext cx="1559122" cy="1559122"/>
          </a:xfrm>
          <a:prstGeom prst="rect">
            <a:avLst/>
          </a:prstGeom>
        </p:spPr>
      </p:pic>
      <p:pic>
        <p:nvPicPr>
          <p:cNvPr id="5" name="!!b4" descr="Canoe with solid fill">
            <a:extLst>
              <a:ext uri="{FF2B5EF4-FFF2-40B4-BE49-F238E27FC236}">
                <a16:creationId xmlns:a16="http://schemas.microsoft.com/office/drawing/2014/main" id="{ACFCC4AA-50DE-746B-82A1-1F6159E49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918" y="2482719"/>
            <a:ext cx="1936881" cy="1936881"/>
          </a:xfrm>
          <a:prstGeom prst="rect">
            <a:avLst/>
          </a:prstGeom>
        </p:spPr>
      </p:pic>
      <p:pic>
        <p:nvPicPr>
          <p:cNvPr id="6" name="!!p7" descr="Confused person with solid fill">
            <a:extLst>
              <a:ext uri="{FF2B5EF4-FFF2-40B4-BE49-F238E27FC236}">
                <a16:creationId xmlns:a16="http://schemas.microsoft.com/office/drawing/2014/main" id="{160E5EC7-2F07-5220-002B-81D91979B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41451" y="2085325"/>
            <a:ext cx="1559122" cy="1559122"/>
          </a:xfrm>
          <a:prstGeom prst="rect">
            <a:avLst/>
          </a:prstGeom>
        </p:spPr>
      </p:pic>
      <p:pic>
        <p:nvPicPr>
          <p:cNvPr id="7" name="!!b4" descr="Canoe with solid fill">
            <a:extLst>
              <a:ext uri="{FF2B5EF4-FFF2-40B4-BE49-F238E27FC236}">
                <a16:creationId xmlns:a16="http://schemas.microsoft.com/office/drawing/2014/main" id="{E6E73AF5-165B-C1B6-424F-E275ECE8EE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0645" y="2482719"/>
            <a:ext cx="1936881" cy="1936881"/>
          </a:xfrm>
          <a:prstGeom prst="rect">
            <a:avLst/>
          </a:prstGeom>
        </p:spPr>
      </p:pic>
      <p:pic>
        <p:nvPicPr>
          <p:cNvPr id="8" name="!!p7" descr="Confused person with solid fill">
            <a:extLst>
              <a:ext uri="{FF2B5EF4-FFF2-40B4-BE49-F238E27FC236}">
                <a16:creationId xmlns:a16="http://schemas.microsoft.com/office/drawing/2014/main" id="{545BCE82-4F7D-F858-A1C9-BF0072DA0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2104" y="2085325"/>
            <a:ext cx="1559122" cy="1559122"/>
          </a:xfrm>
          <a:prstGeom prst="rect">
            <a:avLst/>
          </a:prstGeom>
        </p:spPr>
      </p:pic>
      <p:pic>
        <p:nvPicPr>
          <p:cNvPr id="9" name="!!b4" descr="Canoe with solid fill">
            <a:extLst>
              <a:ext uri="{FF2B5EF4-FFF2-40B4-BE49-F238E27FC236}">
                <a16:creationId xmlns:a16="http://schemas.microsoft.com/office/drawing/2014/main" id="{0CF4CA75-11CE-B8C5-176F-4E1FC14D62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21298" y="2482719"/>
            <a:ext cx="1936881" cy="1936881"/>
          </a:xfrm>
          <a:prstGeom prst="rect">
            <a:avLst/>
          </a:prstGeom>
        </p:spPr>
      </p:pic>
      <p:pic>
        <p:nvPicPr>
          <p:cNvPr id="10" name="!!p7" descr="Confused person with solid fill">
            <a:extLst>
              <a:ext uri="{FF2B5EF4-FFF2-40B4-BE49-F238E27FC236}">
                <a16:creationId xmlns:a16="http://schemas.microsoft.com/office/drawing/2014/main" id="{C30D5601-D39D-A48E-43F9-FE92CBF47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2757" y="2085325"/>
            <a:ext cx="1559122" cy="1559122"/>
          </a:xfrm>
          <a:prstGeom prst="rect">
            <a:avLst/>
          </a:prstGeom>
        </p:spPr>
      </p:pic>
      <p:pic>
        <p:nvPicPr>
          <p:cNvPr id="11" name="!!b4" descr="Canoe with solid fill">
            <a:extLst>
              <a:ext uri="{FF2B5EF4-FFF2-40B4-BE49-F238E27FC236}">
                <a16:creationId xmlns:a16="http://schemas.microsoft.com/office/drawing/2014/main" id="{DE2EA631-9B91-5517-328C-3C69C774B9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1951" y="2482719"/>
            <a:ext cx="1936881" cy="1936881"/>
          </a:xfrm>
          <a:prstGeom prst="rect">
            <a:avLst/>
          </a:prstGeom>
        </p:spPr>
      </p:pic>
      <p:pic>
        <p:nvPicPr>
          <p:cNvPr id="12" name="!!p7" descr="Confused person with solid fill">
            <a:extLst>
              <a:ext uri="{FF2B5EF4-FFF2-40B4-BE49-F238E27FC236}">
                <a16:creationId xmlns:a16="http://schemas.microsoft.com/office/drawing/2014/main" id="{ABEE05AE-38DA-C045-5F78-863FBABCD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1442" y="2085325"/>
            <a:ext cx="1559122" cy="1559122"/>
          </a:xfrm>
          <a:prstGeom prst="rect">
            <a:avLst/>
          </a:prstGeom>
        </p:spPr>
      </p:pic>
      <p:pic>
        <p:nvPicPr>
          <p:cNvPr id="13" name="!!b4" descr="Canoe with solid fill">
            <a:extLst>
              <a:ext uri="{FF2B5EF4-FFF2-40B4-BE49-F238E27FC236}">
                <a16:creationId xmlns:a16="http://schemas.microsoft.com/office/drawing/2014/main" id="{7F4EDC6C-BA1C-42F6-6BD7-52A2B1403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180636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E43A2D-0557-1670-248B-1469BF86CCAD}"/>
                  </a:ext>
                </a:extLst>
              </p:cNvPr>
              <p:cNvSpPr txBox="1"/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5E43A2D-0557-1670-248B-1469BF86C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58632" y="1053353"/>
                <a:ext cx="2731517" cy="28587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!!p7" descr="Confused person with solid fill">
            <a:extLst>
              <a:ext uri="{FF2B5EF4-FFF2-40B4-BE49-F238E27FC236}">
                <a16:creationId xmlns:a16="http://schemas.microsoft.com/office/drawing/2014/main" id="{520DFC0A-973F-3322-2A21-21D254A30C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180827" y="2085325"/>
            <a:ext cx="1559122" cy="1559122"/>
          </a:xfrm>
          <a:prstGeom prst="rect">
            <a:avLst/>
          </a:prstGeom>
        </p:spPr>
      </p:pic>
      <p:pic>
        <p:nvPicPr>
          <p:cNvPr id="16" name="!!b4" descr="Canoe with solid fill">
            <a:extLst>
              <a:ext uri="{FF2B5EF4-FFF2-40B4-BE49-F238E27FC236}">
                <a16:creationId xmlns:a16="http://schemas.microsoft.com/office/drawing/2014/main" id="{1163E876-5F08-FF82-71E9-1093CB5EA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410021" y="2482719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23234B-244D-37AF-2EE7-904A376F018B}"/>
                  </a:ext>
                </a:extLst>
              </p:cNvPr>
              <p:cNvSpPr txBox="1"/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423234B-244D-37AF-2EE7-904A376F0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3989" y="1310172"/>
                <a:ext cx="787523" cy="601190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24F332-3E5D-3FC8-2FAB-2B1C0758E563}"/>
                  </a:ext>
                </a:extLst>
              </p:cNvPr>
              <p:cNvSpPr txBox="1"/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24F332-3E5D-3FC8-2FAB-2B1C0758E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1310172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A21240-D4D3-9D0F-D2B2-DE48A32559E4}"/>
                  </a:ext>
                </a:extLst>
              </p:cNvPr>
              <p:cNvSpPr txBox="1"/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FA21240-D4D3-9D0F-D2B2-DE48A3255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6757" y="1310172"/>
                <a:ext cx="1242328" cy="601190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1BF5D2-AAEA-E194-0DA6-CCEA43306540}"/>
                  </a:ext>
                </a:extLst>
              </p:cNvPr>
              <p:cNvSpPr txBox="1"/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E1BF5D2-AAEA-E194-0DA6-CCEA43306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4964" y="1310172"/>
                <a:ext cx="1242328" cy="601190"/>
              </a:xfrm>
              <a:prstGeom prst="rect">
                <a:avLst/>
              </a:prstGeom>
              <a:blipFill>
                <a:blip r:embed="rId12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D5489C-E146-5E1C-373F-8B433A08AD19}"/>
                  </a:ext>
                </a:extLst>
              </p:cNvPr>
              <p:cNvSpPr txBox="1"/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−4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AD5489C-E146-5E1C-373F-8B433A08AD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562" y="1285438"/>
                <a:ext cx="1242328" cy="601190"/>
              </a:xfrm>
              <a:prstGeom prst="rect">
                <a:avLst/>
              </a:prstGeom>
              <a:blipFill>
                <a:blip r:embed="rId13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5897082-07BB-5537-C7FC-03F211EF7E4E}"/>
                  </a:ext>
                </a:extLst>
              </p:cNvPr>
              <p:cNvSpPr txBox="1"/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−5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5897082-07BB-5537-C7FC-03F211EF7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489" y="1285438"/>
                <a:ext cx="1242328" cy="601190"/>
              </a:xfrm>
              <a:prstGeom prst="rect">
                <a:avLst/>
              </a:prstGeom>
              <a:blipFill>
                <a:blip r:embed="rId14"/>
                <a:stretch>
                  <a:fillRect b="-1041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52873F-793A-9E74-46FC-96005530AF90}"/>
                  </a:ext>
                </a:extLst>
              </p:cNvPr>
              <p:cNvSpPr txBox="1"/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−(ℓ−1)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552873F-793A-9E74-46FC-96005530A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14866" y="1310293"/>
                <a:ext cx="1941236" cy="649152"/>
              </a:xfrm>
              <a:prstGeom prst="rect">
                <a:avLst/>
              </a:prstGeom>
              <a:blipFill>
                <a:blip r:embed="rId15"/>
                <a:stretch>
                  <a:fillRect r="-649" b="-17308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4A8AAF-185E-6AFB-5C1C-9B918CDAE672}"/>
                  </a:ext>
                </a:extLst>
              </p:cNvPr>
              <p:cNvSpPr txBox="1"/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84A8AAF-185E-6AFB-5C1C-9B918CDAE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349" y="1794548"/>
                <a:ext cx="760978" cy="601190"/>
              </a:xfrm>
              <a:prstGeom prst="rect">
                <a:avLst/>
              </a:prstGeom>
              <a:blipFill>
                <a:blip r:embed="rId1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9D9567B-70D8-2FD6-4FA9-8C973896443C}"/>
                  </a:ext>
                </a:extLst>
              </p:cNvPr>
              <p:cNvSpPr txBox="1"/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9D9567B-70D8-2FD6-4FA9-8C973896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99369" y="1809994"/>
                <a:ext cx="771686" cy="601190"/>
              </a:xfrm>
              <a:prstGeom prst="rect">
                <a:avLst/>
              </a:prstGeom>
              <a:blipFill>
                <a:blip r:embed="rId17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C27C79-4174-A2FF-C584-551C2B701190}"/>
                  </a:ext>
                </a:extLst>
              </p:cNvPr>
              <p:cNvSpPr txBox="1"/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C27C79-4174-A2FF-C584-551C2B7011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0470" y="1809994"/>
                <a:ext cx="771686" cy="601190"/>
              </a:xfrm>
              <a:prstGeom prst="rect">
                <a:avLst/>
              </a:prstGeom>
              <a:blipFill>
                <a:blip r:embed="rId18"/>
                <a:stretch>
                  <a:fillRect b="-612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532F16-3845-D078-875F-6ECD9E4A8A40}"/>
                  </a:ext>
                </a:extLst>
              </p:cNvPr>
              <p:cNvSpPr txBox="1"/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−ℓ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3532F16-3845-D078-875F-6ECD9E4A8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99664" y="1809994"/>
                <a:ext cx="1221488" cy="601190"/>
              </a:xfrm>
              <a:prstGeom prst="rect">
                <a:avLst/>
              </a:prstGeom>
              <a:blipFill>
                <a:blip r:embed="rId19"/>
                <a:stretch>
                  <a:fillRect b="-81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!!b4" descr="Canoe with solid fill">
            <a:extLst>
              <a:ext uri="{FF2B5EF4-FFF2-40B4-BE49-F238E27FC236}">
                <a16:creationId xmlns:a16="http://schemas.microsoft.com/office/drawing/2014/main" id="{33437220-E761-F412-1816-3A49166F6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15405" y="5819946"/>
            <a:ext cx="1936881" cy="1936881"/>
          </a:xfrm>
          <a:prstGeom prst="rect">
            <a:avLst/>
          </a:prstGeom>
        </p:spPr>
      </p:pic>
      <p:pic>
        <p:nvPicPr>
          <p:cNvPr id="40" name="!!b4" descr="Canoe with solid fill">
            <a:extLst>
              <a:ext uri="{FF2B5EF4-FFF2-40B4-BE49-F238E27FC236}">
                <a16:creationId xmlns:a16="http://schemas.microsoft.com/office/drawing/2014/main" id="{8A028632-C575-5CFB-4DDD-EAFC2E759D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446939" y="5819946"/>
            <a:ext cx="1936881" cy="1936881"/>
          </a:xfrm>
          <a:prstGeom prst="rect">
            <a:avLst/>
          </a:prstGeom>
        </p:spPr>
      </p:pic>
      <p:pic>
        <p:nvPicPr>
          <p:cNvPr id="42" name="!!b4" descr="Canoe with solid fill">
            <a:extLst>
              <a:ext uri="{FF2B5EF4-FFF2-40B4-BE49-F238E27FC236}">
                <a16:creationId xmlns:a16="http://schemas.microsoft.com/office/drawing/2014/main" id="{351C380F-15A5-9186-D15E-EBA5B0516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38666" y="5819946"/>
            <a:ext cx="1936881" cy="1936881"/>
          </a:xfrm>
          <a:prstGeom prst="rect">
            <a:avLst/>
          </a:prstGeom>
        </p:spPr>
      </p:pic>
      <p:pic>
        <p:nvPicPr>
          <p:cNvPr id="44" name="!!b4" descr="Canoe with solid fill">
            <a:extLst>
              <a:ext uri="{FF2B5EF4-FFF2-40B4-BE49-F238E27FC236}">
                <a16:creationId xmlns:a16="http://schemas.microsoft.com/office/drawing/2014/main" id="{65A1B228-CC0B-17A0-9EB3-61F4F7CEAE2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389319" y="5819946"/>
            <a:ext cx="1936881" cy="1936881"/>
          </a:xfrm>
          <a:prstGeom prst="rect">
            <a:avLst/>
          </a:prstGeom>
        </p:spPr>
      </p:pic>
      <p:pic>
        <p:nvPicPr>
          <p:cNvPr id="46" name="!!b4" descr="Canoe with solid fill">
            <a:extLst>
              <a:ext uri="{FF2B5EF4-FFF2-40B4-BE49-F238E27FC236}">
                <a16:creationId xmlns:a16="http://schemas.microsoft.com/office/drawing/2014/main" id="{3CB2F123-5866-A98A-435C-C5EDD044CE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839972" y="5819946"/>
            <a:ext cx="1936881" cy="1936881"/>
          </a:xfrm>
          <a:prstGeom prst="rect">
            <a:avLst/>
          </a:prstGeom>
        </p:spPr>
      </p:pic>
      <p:pic>
        <p:nvPicPr>
          <p:cNvPr id="48" name="!!b4" descr="Canoe with solid fill">
            <a:extLst>
              <a:ext uri="{FF2B5EF4-FFF2-40B4-BE49-F238E27FC236}">
                <a16:creationId xmlns:a16="http://schemas.microsoft.com/office/drawing/2014/main" id="{72721D75-E8A6-F8F2-AA94-4A52849BB68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248657" y="5819946"/>
            <a:ext cx="1936881" cy="1936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F248CA1-50EF-6131-6C16-76B77A91B3A2}"/>
                  </a:ext>
                </a:extLst>
              </p:cNvPr>
              <p:cNvSpPr txBox="1"/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9900" b="0" i="1" u="none" strike="noStrike" cap="none" spc="0" normalizeH="0" baseline="0" smtClean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Helvetica Neue"/>
                        </a:rPr>
                        <m:t>…</m:t>
                      </m:r>
                    </m:oMath>
                  </m:oMathPara>
                </a14:m>
                <a:endPara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B0F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DF248CA1-50EF-6131-6C16-76B77A91B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3847" y="4964953"/>
                <a:ext cx="2731517" cy="2858731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" name="!!b4" descr="Canoe with solid fill">
            <a:extLst>
              <a:ext uri="{FF2B5EF4-FFF2-40B4-BE49-F238E27FC236}">
                <a16:creationId xmlns:a16="http://schemas.microsoft.com/office/drawing/2014/main" id="{844CEC9C-7A6B-EC49-56A2-0CB7D51D153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0478042" y="5819946"/>
            <a:ext cx="1936881" cy="193688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8972CB9-A635-025F-23CD-1D1D80C0D041}"/>
              </a:ext>
            </a:extLst>
          </p:cNvPr>
          <p:cNvSpPr txBox="1"/>
          <p:nvPr/>
        </p:nvSpPr>
        <p:spPr>
          <a:xfrm>
            <a:off x="9789990" y="-10347"/>
            <a:ext cx="371736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Our Solution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C5B0E01-0430-6F9C-2799-F72986ED78D4}"/>
              </a:ext>
            </a:extLst>
          </p:cNvPr>
          <p:cNvSpPr txBox="1"/>
          <p:nvPr/>
        </p:nvSpPr>
        <p:spPr>
          <a:xfrm>
            <a:off x="11438854" y="7382092"/>
            <a:ext cx="1272784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Bradley Hand" pitchFamily="2" charset="77"/>
                <a:sym typeface="Helvetica Neue"/>
              </a:rPr>
              <a:t>OPT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58576C4-C1E2-A25E-0FDD-98FD027EBEAF}"/>
              </a:ext>
            </a:extLst>
          </p:cNvPr>
          <p:cNvSpPr/>
          <p:nvPr/>
        </p:nvSpPr>
        <p:spPr>
          <a:xfrm>
            <a:off x="8301774" y="5721525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CCEA60CD-19C3-EAE8-90F3-CC261E805A7B}"/>
              </a:ext>
            </a:extLst>
          </p:cNvPr>
          <p:cNvSpPr/>
          <p:nvPr/>
        </p:nvSpPr>
        <p:spPr>
          <a:xfrm>
            <a:off x="10791066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9DA0B664-5D88-C441-8B98-FC3A9CBC4477}"/>
              </a:ext>
            </a:extLst>
          </p:cNvPr>
          <p:cNvSpPr/>
          <p:nvPr/>
        </p:nvSpPr>
        <p:spPr>
          <a:xfrm>
            <a:off x="20326541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02C623-654A-C4C9-495E-546D6A7D3B9B}"/>
                  </a:ext>
                </a:extLst>
              </p:cNvPr>
              <p:cNvSpPr txBox="1"/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C02C623-654A-C4C9-495E-546D6A7D3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002" y="4561348"/>
                <a:ext cx="787523" cy="601190"/>
              </a:xfrm>
              <a:prstGeom prst="rect">
                <a:avLst/>
              </a:prstGeom>
              <a:blipFill>
                <a:blip r:embed="rId25"/>
                <a:stretch>
                  <a:fillRect b="-416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EFD6D8A-37CF-F787-2C1E-6CF226B47238}"/>
                  </a:ext>
                </a:extLst>
              </p:cNvPr>
              <p:cNvSpPr txBox="1"/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EFD6D8A-37CF-F787-2C1E-6CF226B472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676" y="4561348"/>
                <a:ext cx="1242328" cy="601190"/>
              </a:xfrm>
              <a:prstGeom prst="rect">
                <a:avLst/>
              </a:prstGeom>
              <a:blipFill>
                <a:blip r:embed="rId10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58DFA2-EC61-5326-CA4C-3CADB18D0B9C}"/>
                  </a:ext>
                </a:extLst>
              </p:cNvPr>
              <p:cNvSpPr txBox="1"/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𝑛</m:t>
                          </m:r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−2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58DFA2-EC61-5326-CA4C-3CADB18D0B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0433" y="4561348"/>
                <a:ext cx="1242328" cy="601190"/>
              </a:xfrm>
              <a:prstGeom prst="rect">
                <a:avLst/>
              </a:prstGeom>
              <a:blipFill>
                <a:blip r:embed="rId26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F80E6788-9B01-419F-0864-9745EB8C1DFE}"/>
              </a:ext>
            </a:extLst>
          </p:cNvPr>
          <p:cNvSpPr/>
          <p:nvPr/>
        </p:nvSpPr>
        <p:spPr>
          <a:xfrm>
            <a:off x="818190" y="9224031"/>
            <a:ext cx="22126559" cy="155912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Lemma: There is an optimum that starts with our first three boats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979824-4601-F809-79A0-08B2354CD462}"/>
                  </a:ext>
                </a:extLst>
              </p:cNvPr>
              <p:cNvSpPr txBox="1"/>
              <p:nvPr/>
            </p:nvSpPr>
            <p:spPr>
              <a:xfrm>
                <a:off x="7045954" y="5200394"/>
                <a:ext cx="760978" cy="6011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50800" tIns="50800" rIns="50800" bIns="50800" numCol="1" spcCol="38100" rtlCol="0" anchor="ctr">
                <a:spAutoFit/>
              </a:bodyPr>
              <a:lstStyle/>
              <a:p>
                <a:pPr marL="0" marR="0" indent="0" algn="l" defTabSz="2438338" rtl="0" fontAlgn="auto" latinLnBrk="0" hangingPunct="0">
                  <a:lnSpc>
                    <a:spcPct val="90000"/>
                  </a:lnSpc>
                  <a:spcBef>
                    <a:spcPts val="4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</m:ctrlPr>
                        </m:sSubPr>
                        <m:e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𝑤</m:t>
                          </m:r>
                        </m:e>
                        <m:sub>
                          <m: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Neue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ea typeface="+mn-ea"/>
                  <a:cs typeface="+mn-cs"/>
                  <a:sym typeface="Helvetica Neue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8979824-4601-F809-79A0-08B2354CD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954" y="5200394"/>
                <a:ext cx="760978" cy="601190"/>
              </a:xfrm>
              <a:prstGeom prst="rect">
                <a:avLst/>
              </a:prstGeom>
              <a:blipFill>
                <a:blip r:embed="rId27"/>
                <a:stretch>
                  <a:fillRect b="-8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05DC39E5-9EC5-5AFF-ED59-EB6871D9B32E}"/>
              </a:ext>
            </a:extLst>
          </p:cNvPr>
          <p:cNvSpPr/>
          <p:nvPr/>
        </p:nvSpPr>
        <p:spPr>
          <a:xfrm>
            <a:off x="13177743" y="5734179"/>
            <a:ext cx="2109451" cy="1949535"/>
          </a:xfrm>
          <a:prstGeom prst="roundRect">
            <a:avLst/>
          </a:prstGeom>
          <a:solidFill>
            <a:schemeClr val="accent2">
              <a:lumMod val="75000"/>
              <a:alpha val="78791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3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4122EE5-ECD7-BD6D-5963-7BB61E39A139}"/>
              </a:ext>
            </a:extLst>
          </p:cNvPr>
          <p:cNvSpPr/>
          <p:nvPr/>
        </p:nvSpPr>
        <p:spPr>
          <a:xfrm>
            <a:off x="818190" y="11212220"/>
            <a:ext cx="22126559" cy="2169142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We have seen the proof via pictures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Let us now write it</a:t>
            </a:r>
          </a:p>
        </p:txBody>
      </p:sp>
    </p:spTree>
    <p:extLst>
      <p:ext uri="{BB962C8B-B14F-4D97-AF65-F5344CB8AC3E}">
        <p14:creationId xmlns:p14="http://schemas.microsoft.com/office/powerpoint/2010/main" val="1518613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68828CB-096C-A683-1722-E06CA19549A3}"/>
                  </a:ext>
                </a:extLst>
              </p:cNvPr>
              <p:cNvSpPr/>
              <p:nvPr/>
            </p:nvSpPr>
            <p:spPr>
              <a:xfrm>
                <a:off x="716590" y="518820"/>
                <a:ext cx="23032410" cy="555178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Set up for the proof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our answer contains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 sorted with respect to the heaviest person on the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the OPT contains k boats, again, sorted with respect to the heaviest person on the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will prove the following lemma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68828CB-096C-A683-1722-E06CA19549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590" y="518820"/>
                <a:ext cx="23032410" cy="555178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495A8FC-A646-22BF-2ECA-37BB94FD153A}"/>
                  </a:ext>
                </a:extLst>
              </p:cNvPr>
              <p:cNvSpPr/>
              <p:nvPr/>
            </p:nvSpPr>
            <p:spPr>
              <a:xfrm>
                <a:off x="675795" y="68580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4495A8FC-A646-22BF-2ECA-37BB94FD15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68580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6017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15836-D9FD-69CA-B5C4-5981FA51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1A8CD3B-A456-1E7F-3DDF-84F89B181CE2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61A8CD3B-A456-1E7F-3DDF-84F89B181C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DE36BE41-810B-B2C0-A5D8-36061854D1DB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Proof: Using induction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will prove the statement for the base case, that is </a:t>
                </a:r>
                <a:r>
                  <a:rPr lang="en-US" sz="54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=1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Our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even OPT’s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If our first boat does not contain any other person, then OPT’s first boat also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DE36BE41-810B-B2C0-A5D8-36061854D1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1422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42D84-BC91-DB64-92A5-EE2017581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C879C21E-B51F-A2F9-F236-05E60ADE3CB6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C879C21E-B51F-A2F9-F236-05E60ADE3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60DEC81-619B-1419-98E9-2633F3B323DD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Proof: Using induction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will prove the statement for the base case, that is </a:t>
                </a:r>
                <a:r>
                  <a:rPr lang="en-US" sz="54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=1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Our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even OPT’s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If our first boat does not contain any other person, then OPT’s first boat also cannot contain any person and we are done.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our first boat contains another person,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There are three cases: OPT’s first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1)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2) does not contain any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3) contains 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60DEC81-619B-1419-98E9-2633F3B32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7935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7AEC9-5580-AC8C-A83F-49ADB10DE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F73A09E-51EF-9A56-41B0-551DE434D1CF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0F73A09E-51EF-9A56-41B0-551DE434D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66F0FAF-F662-007D-DC6C-506D5217E700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1)OPT’s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In this case, our first boat is same as OPT’s first boat and we are done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F66F0FAF-F662-007D-DC6C-506D5217E7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0891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20EE4-31A8-68F2-A508-31F133D53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b1" descr="Canoe with solid fill">
            <a:extLst>
              <a:ext uri="{FF2B5EF4-FFF2-40B4-BE49-F238E27FC236}">
                <a16:creationId xmlns:a16="http://schemas.microsoft.com/office/drawing/2014/main" id="{366F3115-821C-C9B7-0ECD-35DF8E2C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7490" y="8503920"/>
            <a:ext cx="5478780" cy="5478780"/>
          </a:xfrm>
          <a:prstGeom prst="rect">
            <a:avLst/>
          </a:prstGeom>
        </p:spPr>
      </p:pic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F34F8FC0-F99B-E697-977C-152EFBEFB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775" y="2011680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9785D4AB-AA0B-5A12-EB70-4EC7A6E012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86125" y="3177540"/>
            <a:ext cx="3040380" cy="3040380"/>
          </a:xfrm>
          <a:prstGeom prst="rect">
            <a:avLst/>
          </a:prstGeom>
        </p:spPr>
      </p:pic>
      <p:pic>
        <p:nvPicPr>
          <p:cNvPr id="9" name="!!p3" descr="Confused person with solid fill">
            <a:extLst>
              <a:ext uri="{FF2B5EF4-FFF2-40B4-BE49-F238E27FC236}">
                <a16:creationId xmlns:a16="http://schemas.microsoft.com/office/drawing/2014/main" id="{6496E4DC-5DAD-EBE7-C881-19091E7D6D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50230" y="480060"/>
            <a:ext cx="5737860" cy="573786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787F1F4D-D87E-7A45-96CC-84F349EAE8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068050" y="3520441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0C0C6827-2BA0-879A-DA59-E505E63B08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71170" y="800100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4F4D87EC-9324-78CE-EF9F-EC3DAA0F22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912715" y="3848100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87749C1E-5756-85AF-99B0-89B5C41996A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606260" y="2011680"/>
            <a:ext cx="4206240" cy="4206240"/>
          </a:xfrm>
          <a:prstGeom prst="rect">
            <a:avLst/>
          </a:prstGeom>
        </p:spPr>
      </p:pic>
      <p:sp>
        <p:nvSpPr>
          <p:cNvPr id="14" name="!!w1">
            <a:extLst>
              <a:ext uri="{FF2B5EF4-FFF2-40B4-BE49-F238E27FC236}">
                <a16:creationId xmlns:a16="http://schemas.microsoft.com/office/drawing/2014/main" id="{6570B1D5-3D7C-C185-4160-343DF0FB15F9}"/>
              </a:ext>
            </a:extLst>
          </p:cNvPr>
          <p:cNvSpPr txBox="1"/>
          <p:nvPr/>
        </p:nvSpPr>
        <p:spPr>
          <a:xfrm>
            <a:off x="1436370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sp>
        <p:nvSpPr>
          <p:cNvPr id="15" name="!!w2">
            <a:extLst>
              <a:ext uri="{FF2B5EF4-FFF2-40B4-BE49-F238E27FC236}">
                <a16:creationId xmlns:a16="http://schemas.microsoft.com/office/drawing/2014/main" id="{37B39F12-3D58-15DC-5B71-8238E183F7A5}"/>
              </a:ext>
            </a:extLst>
          </p:cNvPr>
          <p:cNvSpPr txBox="1"/>
          <p:nvPr/>
        </p:nvSpPr>
        <p:spPr>
          <a:xfrm>
            <a:off x="4458652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6" name="!!w3">
            <a:extLst>
              <a:ext uri="{FF2B5EF4-FFF2-40B4-BE49-F238E27FC236}">
                <a16:creationId xmlns:a16="http://schemas.microsoft.com/office/drawing/2014/main" id="{64A8D267-6BBD-CE51-BC56-32CCF8C655F2}"/>
              </a:ext>
            </a:extLst>
          </p:cNvPr>
          <p:cNvSpPr txBox="1"/>
          <p:nvPr/>
        </p:nvSpPr>
        <p:spPr>
          <a:xfrm>
            <a:off x="8178165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40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A8F29C79-BDF1-02CA-49DD-01AF02BD96DE}"/>
              </a:ext>
            </a:extLst>
          </p:cNvPr>
          <p:cNvSpPr txBox="1"/>
          <p:nvPr/>
        </p:nvSpPr>
        <p:spPr>
          <a:xfrm>
            <a:off x="12150092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AD5EBB40-AEA8-B5C8-9032-503FD648F25E}"/>
              </a:ext>
            </a:extLst>
          </p:cNvPr>
          <p:cNvSpPr txBox="1"/>
          <p:nvPr/>
        </p:nvSpPr>
        <p:spPr>
          <a:xfrm>
            <a:off x="15751491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1E83C841-5052-1669-E2E9-AB3466DC6F5D}"/>
              </a:ext>
            </a:extLst>
          </p:cNvPr>
          <p:cNvSpPr txBox="1"/>
          <p:nvPr/>
        </p:nvSpPr>
        <p:spPr>
          <a:xfrm>
            <a:off x="18823782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6C91AA81-57D9-33D4-A20B-96134A2CFBAD}"/>
              </a:ext>
            </a:extLst>
          </p:cNvPr>
          <p:cNvSpPr txBox="1"/>
          <p:nvPr/>
        </p:nvSpPr>
        <p:spPr>
          <a:xfrm>
            <a:off x="21556980" y="60807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sp>
        <p:nvSpPr>
          <p:cNvPr id="21" name="!!bw1">
            <a:extLst>
              <a:ext uri="{FF2B5EF4-FFF2-40B4-BE49-F238E27FC236}">
                <a16:creationId xmlns:a16="http://schemas.microsoft.com/office/drawing/2014/main" id="{E239B7A4-4862-766F-F985-51AA6E27113A}"/>
              </a:ext>
            </a:extLst>
          </p:cNvPr>
          <p:cNvSpPr txBox="1"/>
          <p:nvPr/>
        </p:nvSpPr>
        <p:spPr>
          <a:xfrm>
            <a:off x="9925050" y="123715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1853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DDE81-81B7-E653-9987-C5A7A579F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C2D751F-A945-BD7D-AFB5-9BE6CFFE76A1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C2D751F-A945-BD7D-AFB5-9BE6CFFE7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AA63F79-DBF0-F4DA-579A-E46C39400CDF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2)OPT’s first boat does not contain any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without loss of generality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in boat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remove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from boat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move her to boat 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(Argue about the change in boat 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 combined weight in boat 1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W, as in our algorithm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are on the same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(Argue about the change in boat </a:t>
                </a:r>
                <a:r>
                  <a:rPr lang="en-US" dirty="0" err="1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There is one more person on boat </a:t>
                </a:r>
                <a:r>
                  <a:rPr lang="en-US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else we could have shifted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to boat 1 and decrease OPT by 1, a contradiction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Everything is in order and the number of boats in OPT remains the same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And, the first boat of OPT are same as the first boat in our solution</a:t>
                </a:r>
              </a:p>
            </p:txBody>
          </p:sp>
        </mc:Choice>
        <mc:Fallback xmlns="">
          <p:sp>
            <p:nvSpPr>
              <p:cNvPr id="4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1AA63F79-DBF0-F4DA-579A-E46C39400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7203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F37F5-52C6-0711-EACD-C82776E59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F86C8B6-D21E-6E89-133C-27627A6495BF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3F86C8B6-D21E-6E89-133C-27627A649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EA44236D-3BBE-63E9-5502-89FA1B31029A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3)OPT’s first boat contains some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OPT’s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in boat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exchange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(Argue about the change in boat 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 combined weight in boat 1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W, as in our algorithm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are on the same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(Argue about the change in boat </a:t>
                </a:r>
                <a:r>
                  <a:rPr lang="en-US" dirty="0" err="1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the other person in boat </a:t>
                </a:r>
                <a:r>
                  <a:rPr lang="en-US" sz="50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</m:oMath>
                </a14:m>
                <a:endParaRPr lang="en-US" sz="50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need to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.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0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0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endParaRPr lang="en-US" sz="50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</p:txBody>
          </p:sp>
        </mc:Choice>
        <mc:Fallback xmlns="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EA44236D-3BBE-63E9-5502-89FA1B3102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186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2F17C-277A-B016-2673-5B27A70DB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1214370-246C-D4D2-2A2D-190F6A40A705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71214370-246C-D4D2-2A2D-190F6A40A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D128BB62-5471-4F8F-E21E-338635D112CF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3)OPT’s first boat contains some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OPT’s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in boat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exchange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(Argue about the change in boat 1)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 combined weight in boat 1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W, as in our algorithm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are on the same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(Argue about the change in boat </a:t>
                </a:r>
                <a:r>
                  <a:rPr lang="en-US" dirty="0" err="1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dirty="0">
                    <a:solidFill>
                      <a:srgbClr val="00B050"/>
                    </a:solidFill>
                    <a:latin typeface="Bradley Hand" pitchFamily="2" charset="77"/>
                    <a:ea typeface="Chalkduster"/>
                    <a:cs typeface="Chalkduster"/>
                  </a:rPr>
                  <a:t>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the other person in boat </a:t>
                </a:r>
                <a:r>
                  <a:rPr lang="en-US" sz="50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</m:oMath>
                </a14:m>
                <a:endParaRPr lang="en-US" sz="50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need to show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. But we know that 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                  (As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were on OPT’s first boat)    </a:t>
                </a: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→ </m:t>
                        </m:r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+</m:t>
                    </m:r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𝑗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</m:t>
                    </m:r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𝑊</m:t>
                    </m:r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 </m:t>
                    </m:r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             (As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  <m:r>
                      <a:rPr lang="en-US" sz="5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≥</m:t>
                    </m:r>
                    <m:sSub>
                      <m:sSubPr>
                        <m:ctrlP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)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0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are done in this case too</a:t>
                </a:r>
              </a:p>
            </p:txBody>
          </p:sp>
        </mc:Choice>
        <mc:Fallback xmlns="">
          <p:sp>
            <p:nvSpPr>
              <p:cNvPr id="4" name="!!box">
                <a:extLst>
                  <a:ext uri="{FF2B5EF4-FFF2-40B4-BE49-F238E27FC236}">
                    <a16:creationId xmlns:a16="http://schemas.microsoft.com/office/drawing/2014/main" id="{D128BB62-5471-4F8F-E21E-338635D112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071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9FE8D-A1B0-8BAD-5BF2-DFAABB398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2B1FB67-312D-F1C3-5260-A6BFACCB7506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22B1FB67-312D-F1C3-5260-A6BFACCB7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5609B45F-7E1C-1D6A-A55A-673B9E686460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Proof: Using induction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will prove the statement for the base case, that is </a:t>
                </a:r>
                <a:r>
                  <a:rPr lang="en-US" sz="54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=1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Our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and even OPT’s first boat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𝑛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If our first boat does not contain any other person, then OPT’s first boat also cannot contain any person and we are done.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Let us assume that our first boat contains another person,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There are three cases: OPT’s first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1) contains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2) does not contain any other person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(Case 3) contains someone other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𝑤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halkduster"/>
                            <a:cs typeface="Chalkduster"/>
                          </a:rPr>
                          <m:t>1</m:t>
                        </m:r>
                      </m:sub>
                    </m:sSub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Done with all three cases for the base case.</a:t>
                </a:r>
              </a:p>
            </p:txBody>
          </p:sp>
        </mc:Choice>
        <mc:Fallback xmlns="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5609B45F-7E1C-1D6A-A55A-673B9E6864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102870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3585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9FD13-4863-8237-985C-6AB1CCC01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75F4A82-381C-56CC-DA2D-747920E2A645}"/>
                  </a:ext>
                </a:extLst>
              </p:cNvPr>
              <p:cNvSpPr/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Lemma: For all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1≤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≤ℓ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, there is an optimum that contains our first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 boats</a:t>
                </a:r>
              </a:p>
            </p:txBody>
          </p:sp>
        </mc:Choice>
        <mc:Fallback xmlns="">
          <p:sp>
            <p:nvSpPr>
              <p:cNvPr id="3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875F4A82-381C-56CC-DA2D-747920E2A6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558800"/>
                <a:ext cx="23032410" cy="1854200"/>
              </a:xfrm>
              <a:prstGeom prst="roundRect">
                <a:avLst>
                  <a:gd name="adj" fmla="val 5932"/>
                </a:avLst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BEF1F633-5776-7560-1674-64466734C0D8}"/>
                  </a:ext>
                </a:extLst>
              </p:cNvPr>
              <p:cNvSpPr/>
              <p:nvPr/>
            </p:nvSpPr>
            <p:spPr>
              <a:xfrm>
                <a:off x="675795" y="2870200"/>
                <a:ext cx="23032410" cy="56896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defTabSz="825500">
                  <a:lnSpc>
                    <a:spcPct val="100000"/>
                  </a:lnSpc>
                  <a:spcBef>
                    <a:spcPts val="0"/>
                  </a:spcBef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Proof: Using induction on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𝑖</m:t>
                    </m:r>
                  </m:oMath>
                </a14:m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have proved the statement for the base case, that is </a:t>
                </a:r>
                <a:r>
                  <a:rPr lang="en-US" sz="54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=1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Using induction hypothesis, let us assume that the statement is true till i-1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We will now prove it for </a:t>
                </a:r>
                <a:r>
                  <a:rPr lang="en-US" sz="5400" dirty="0" err="1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i</a:t>
                </a:r>
                <a:endParaRPr lang="en-US" sz="5400" dirty="0">
                  <a:solidFill>
                    <a:srgbClr val="7030A0"/>
                  </a:solidFill>
                  <a:latin typeface="Bradley Hand" pitchFamily="2" charset="77"/>
                  <a:ea typeface="Chalkduster"/>
                  <a:cs typeface="Chalkduster"/>
                </a:endParaRP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Try to do this as a homework (it is basically same as the base case)</a:t>
                </a:r>
              </a:p>
            </p:txBody>
          </p:sp>
        </mc:Choice>
        <mc:Fallback xmlns="">
          <p:sp>
            <p:nvSpPr>
              <p:cNvPr id="4" name="!!box1">
                <a:extLst>
                  <a:ext uri="{FF2B5EF4-FFF2-40B4-BE49-F238E27FC236}">
                    <a16:creationId xmlns:a16="http://schemas.microsoft.com/office/drawing/2014/main" id="{BEF1F633-5776-7560-1674-64466734C0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2870200"/>
                <a:ext cx="23032410" cy="5689600"/>
              </a:xfrm>
              <a:prstGeom prst="roundRect">
                <a:avLst>
                  <a:gd name="adj" fmla="val 5932"/>
                </a:avLst>
              </a:prstGeom>
              <a:blipFill>
                <a:blip r:embed="rId3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02698BF-0344-09A8-EB82-21EFE8E462E3}"/>
                  </a:ext>
                </a:extLst>
              </p:cNvPr>
              <p:cNvSpPr/>
              <p:nvPr/>
            </p:nvSpPr>
            <p:spPr>
              <a:xfrm>
                <a:off x="675795" y="9194800"/>
                <a:ext cx="23032410" cy="3683000"/>
              </a:xfrm>
              <a:prstGeom prst="roundRect">
                <a:avLst>
                  <a:gd name="adj" fmla="val 5932"/>
                </a:avLst>
              </a:prstGeom>
              <a:gradFill>
                <a:gsLst>
                  <a:gs pos="0">
                    <a:schemeClr val="accent1"/>
                  </a:gs>
                  <a:gs pos="100000">
                    <a:schemeClr val="accent2">
                      <a:lumMod val="0"/>
                      <a:lumOff val="100000"/>
                    </a:schemeClr>
                  </a:gs>
                </a:gsLst>
                <a:lin ang="5461434" scaled="0"/>
              </a:grad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/>
              <a:lstStyle/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And, finally show that OPT cannot contain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halkduster"/>
                        <a:cs typeface="Chalkduster"/>
                      </a:rPr>
                      <m:t>ℓ+1</m:t>
                    </m:r>
                  </m:oMath>
                </a14:m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-th boat</a:t>
                </a:r>
              </a:p>
              <a:p>
                <a:pPr marL="685800" indent="-685800" defTabSz="8255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5000">
                    <a:solidFill>
                      <a:srgbClr val="FFFFFF"/>
                    </a:solidFill>
                    <a:latin typeface="Chalkduster"/>
                    <a:ea typeface="Chalkduster"/>
                    <a:cs typeface="Chalkduster"/>
                    <a:sym typeface="Chalkduster"/>
                  </a:defRPr>
                </a:pPr>
                <a:r>
                  <a:rPr lang="en-US" sz="5400" dirty="0">
                    <a:solidFill>
                      <a:srgbClr val="7030A0"/>
                    </a:solidFill>
                    <a:latin typeface="Bradley Hand" pitchFamily="2" charset="77"/>
                    <a:ea typeface="Chalkduster"/>
                    <a:cs typeface="Chalkduster"/>
                  </a:rPr>
                  <a:t>Again, try to prove this as a homework</a:t>
                </a:r>
              </a:p>
            </p:txBody>
          </p:sp>
        </mc:Choice>
        <mc:Fallback xmlns="">
          <p:sp>
            <p:nvSpPr>
              <p:cNvPr id="2" name="There are   children standing in a line. Each child has a rating associated with him/her.">
                <a:extLst>
                  <a:ext uri="{FF2B5EF4-FFF2-40B4-BE49-F238E27FC236}">
                    <a16:creationId xmlns:a16="http://schemas.microsoft.com/office/drawing/2014/main" id="{B02698BF-0344-09A8-EB82-21EFE8E462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95" y="9194800"/>
                <a:ext cx="23032410" cy="3683000"/>
              </a:xfrm>
              <a:prstGeom prst="roundRect">
                <a:avLst>
                  <a:gd name="adj" fmla="val 5932"/>
                </a:avLst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rgbClr val="000000"/>
                </a:solidFill>
                <a:miter lim="400000"/>
              </a:ln>
              <a:effectLst>
                <a:outerShdw blurRad="355600" dist="114300" rotWithShape="0">
                  <a:srgbClr val="000000">
                    <a:alpha val="96558"/>
                  </a:srgbClr>
                </a:outerShdw>
                <a:reflection stA="50000" endPos="40000" dir="5400000" sy="-100000" algn="bl" rotWithShape="0"/>
              </a:effectLst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507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ere are   children standing in a line. Each child has a rating associated with him/her.">
            <a:extLst>
              <a:ext uri="{FF2B5EF4-FFF2-40B4-BE49-F238E27FC236}">
                <a16:creationId xmlns:a16="http://schemas.microsoft.com/office/drawing/2014/main" id="{1C6CAA66-5141-6438-11AD-E5022EC1D8FF}"/>
              </a:ext>
            </a:extLst>
          </p:cNvPr>
          <p:cNvSpPr/>
          <p:nvPr/>
        </p:nvSpPr>
        <p:spPr>
          <a:xfrm>
            <a:off x="675795" y="558800"/>
            <a:ext cx="23032410" cy="10287000"/>
          </a:xfrm>
          <a:prstGeom prst="roundRect">
            <a:avLst>
              <a:gd name="adj" fmla="val 5932"/>
            </a:avLst>
          </a:prstGeom>
          <a:gradFill>
            <a:gsLst>
              <a:gs pos="0">
                <a:schemeClr val="accent1"/>
              </a:gs>
              <a:gs pos="100000">
                <a:schemeClr val="accent2">
                  <a:lumMod val="0"/>
                  <a:lumOff val="100000"/>
                </a:schemeClr>
              </a:gs>
            </a:gsLst>
            <a:lin ang="5461434" scaled="0"/>
          </a:gradFill>
          <a:ln w="12700">
            <a:solidFill>
              <a:srgbClr val="000000"/>
            </a:solidFill>
            <a:miter lim="400000"/>
          </a:ln>
          <a:effectLst>
            <a:outerShdw blurRad="355600" dist="114300" rotWithShape="0">
              <a:srgbClr val="000000">
                <a:alpha val="96558"/>
              </a:srgbClr>
            </a:outerShdw>
            <a:reflection stA="50000" endPos="40000" dir="5400000" sy="-100000" algn="bl" rotWithShape="0"/>
          </a:effectLst>
          <a:extLst>
            <a:ext uri="{C572A759-6A51-4108-AA02-DFA0A04FC94B}">
              <ma14:wrappingTextBoxFlag xmlns:mc="http://schemas.openxmlformats.org/markup-compatibility/2006" xmlns:a14="http://schemas.microsoft.com/office/drawing/2010/main" xmlns:ma14="http://schemas.microsoft.com/office/mac/drawingml/2011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Take-Away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We have seen an elaborate example of Exchange argument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In the proof, we gradually change any OPT to our solution which ensuring optimality at each step</a:t>
            </a:r>
          </a:p>
          <a:p>
            <a:pPr marL="685800" indent="-685800" defTabSz="825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50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pPr>
            <a:r>
              <a:rPr lang="en-US" sz="5400" dirty="0">
                <a:solidFill>
                  <a:srgbClr val="7030A0"/>
                </a:solidFill>
                <a:latin typeface="Bradley Hand" pitchFamily="2" charset="77"/>
                <a:ea typeface="Chalkduster"/>
                <a:cs typeface="Chalkduster"/>
              </a:rPr>
              <a:t>And finally, the OPT is same as our answer</a:t>
            </a:r>
          </a:p>
        </p:txBody>
      </p:sp>
    </p:spTree>
    <p:extLst>
      <p:ext uri="{BB962C8B-B14F-4D97-AF65-F5344CB8AC3E}">
        <p14:creationId xmlns:p14="http://schemas.microsoft.com/office/powerpoint/2010/main" val="1708672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4C601-AFFF-134D-16DC-7D07E9ED9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p3" descr="Confused person with solid fill">
            <a:extLst>
              <a:ext uri="{FF2B5EF4-FFF2-40B4-BE49-F238E27FC236}">
                <a16:creationId xmlns:a16="http://schemas.microsoft.com/office/drawing/2014/main" id="{3B6233D4-3949-A5E0-4D3A-191737D1A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06877" y="394254"/>
            <a:ext cx="5737860" cy="5737860"/>
          </a:xfrm>
          <a:prstGeom prst="rect">
            <a:avLst/>
          </a:prstGeom>
        </p:spPr>
      </p:pic>
      <p:sp>
        <p:nvSpPr>
          <p:cNvPr id="16" name="!!w3">
            <a:extLst>
              <a:ext uri="{FF2B5EF4-FFF2-40B4-BE49-F238E27FC236}">
                <a16:creationId xmlns:a16="http://schemas.microsoft.com/office/drawing/2014/main" id="{FC21DFAA-6AE4-3EBC-D1E5-05D61299041B}"/>
              </a:ext>
            </a:extLst>
          </p:cNvPr>
          <p:cNvSpPr txBox="1"/>
          <p:nvPr/>
        </p:nvSpPr>
        <p:spPr>
          <a:xfrm>
            <a:off x="1262751" y="5829299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40</a:t>
            </a:r>
          </a:p>
        </p:txBody>
      </p:sp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89A43C12-A877-4716-148A-0F4DA32D9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3529" y="1925874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4920E662-78F8-F4EB-A59E-B0CEB57F17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4B0A87B7-3325-3795-E015-08A8909A2A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88478" y="3434634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5C3C0C84-7292-1B68-0E54-10A1A83A6D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8346" y="714294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2D0AD716-19B8-D2EF-8CCA-6F326ACC19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03323" y="3762294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CA0A2CB5-F4AC-CE6F-4A90-D217BC9AEA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4" name="!!w1">
            <a:extLst>
              <a:ext uri="{FF2B5EF4-FFF2-40B4-BE49-F238E27FC236}">
                <a16:creationId xmlns:a16="http://schemas.microsoft.com/office/drawing/2014/main" id="{59F4CDCF-1EFD-1969-189C-82FB75815772}"/>
              </a:ext>
            </a:extLst>
          </p:cNvPr>
          <p:cNvSpPr txBox="1"/>
          <p:nvPr/>
        </p:nvSpPr>
        <p:spPr>
          <a:xfrm>
            <a:off x="10886498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sp>
        <p:nvSpPr>
          <p:cNvPr id="15" name="!!w2">
            <a:extLst>
              <a:ext uri="{FF2B5EF4-FFF2-40B4-BE49-F238E27FC236}">
                <a16:creationId xmlns:a16="http://schemas.microsoft.com/office/drawing/2014/main" id="{49F30580-7036-6C61-AFC4-4EBE29D29A88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C45C9FAA-A444-4892-EC77-569B60647D71}"/>
              </a:ext>
            </a:extLst>
          </p:cNvPr>
          <p:cNvSpPr txBox="1"/>
          <p:nvPr/>
        </p:nvSpPr>
        <p:spPr>
          <a:xfrm>
            <a:off x="20605626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74855A2B-62DD-05CE-D271-259B5F029C5F}"/>
              </a:ext>
            </a:extLst>
          </p:cNvPr>
          <p:cNvSpPr txBox="1"/>
          <p:nvPr/>
        </p:nvSpPr>
        <p:spPr>
          <a:xfrm>
            <a:off x="6370533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94F230B1-78B3-3460-EAA6-FACD6D2DB5CC}"/>
              </a:ext>
            </a:extLst>
          </p:cNvPr>
          <p:cNvSpPr txBox="1"/>
          <p:nvPr/>
        </p:nvSpPr>
        <p:spPr>
          <a:xfrm>
            <a:off x="22740869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5DA4167B-277D-1C9F-62C1-48FB120564E3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4" name="!!b1" descr="Canoe with solid fill">
            <a:extLst>
              <a:ext uri="{FF2B5EF4-FFF2-40B4-BE49-F238E27FC236}">
                <a16:creationId xmlns:a16="http://schemas.microsoft.com/office/drawing/2014/main" id="{3EBD3F9E-7DAC-168A-8127-E2E108E0AB7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7490" y="8503920"/>
            <a:ext cx="5478780" cy="5478780"/>
          </a:xfrm>
          <a:prstGeom prst="rect">
            <a:avLst/>
          </a:prstGeom>
        </p:spPr>
      </p:pic>
      <p:sp>
        <p:nvSpPr>
          <p:cNvPr id="22" name="!!bw1">
            <a:extLst>
              <a:ext uri="{FF2B5EF4-FFF2-40B4-BE49-F238E27FC236}">
                <a16:creationId xmlns:a16="http://schemas.microsoft.com/office/drawing/2014/main" id="{58379E6B-8BF6-217D-9EFE-1EE61166668E}"/>
              </a:ext>
            </a:extLst>
          </p:cNvPr>
          <p:cNvSpPr txBox="1"/>
          <p:nvPr/>
        </p:nvSpPr>
        <p:spPr>
          <a:xfrm>
            <a:off x="9925050" y="123715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15435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D5BA-5CFE-2BBB-A115-0F6E5B5EC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p3" descr="Confused person with solid fill">
            <a:extLst>
              <a:ext uri="{FF2B5EF4-FFF2-40B4-BE49-F238E27FC236}">
                <a16:creationId xmlns:a16="http://schemas.microsoft.com/office/drawing/2014/main" id="{F4A406CE-F40E-A0B8-567A-2B9A15FC8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2247" y="6256628"/>
            <a:ext cx="5737860" cy="5737860"/>
          </a:xfrm>
          <a:prstGeom prst="rect">
            <a:avLst/>
          </a:prstGeom>
        </p:spPr>
      </p:pic>
      <p:sp>
        <p:nvSpPr>
          <p:cNvPr id="16" name="!!w3">
            <a:extLst>
              <a:ext uri="{FF2B5EF4-FFF2-40B4-BE49-F238E27FC236}">
                <a16:creationId xmlns:a16="http://schemas.microsoft.com/office/drawing/2014/main" id="{42914900-67EF-89A2-4A6E-45C3A6B74B7C}"/>
              </a:ext>
            </a:extLst>
          </p:cNvPr>
          <p:cNvSpPr txBox="1"/>
          <p:nvPr/>
        </p:nvSpPr>
        <p:spPr>
          <a:xfrm>
            <a:off x="6434346" y="8795074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40</a:t>
            </a:r>
          </a:p>
        </p:txBody>
      </p:sp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A96DB1C3-712A-D847-624B-9037A232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3529" y="1925874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1D09D0F1-0A5D-B84F-CAC8-AA9CBBDAE5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5786C677-2EF3-FBAD-5CD8-5B8ACBC50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88478" y="3434634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8ED3A8B4-F172-26C9-66A2-65EE60219E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8346" y="714294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A67B17AF-8961-B7D1-C342-CA69DA7B2C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03323" y="3762294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8BF357FD-FE53-16DA-79BF-F7232F1D00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4" name="!!w1">
            <a:extLst>
              <a:ext uri="{FF2B5EF4-FFF2-40B4-BE49-F238E27FC236}">
                <a16:creationId xmlns:a16="http://schemas.microsoft.com/office/drawing/2014/main" id="{8A94D0FF-71A0-5E12-C502-130D56A7C313}"/>
              </a:ext>
            </a:extLst>
          </p:cNvPr>
          <p:cNvSpPr txBox="1"/>
          <p:nvPr/>
        </p:nvSpPr>
        <p:spPr>
          <a:xfrm>
            <a:off x="10886498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sp>
        <p:nvSpPr>
          <p:cNvPr id="15" name="!!w2">
            <a:extLst>
              <a:ext uri="{FF2B5EF4-FFF2-40B4-BE49-F238E27FC236}">
                <a16:creationId xmlns:a16="http://schemas.microsoft.com/office/drawing/2014/main" id="{EC5B050A-98A6-F5B8-B42F-AEDC27B9CD33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50400C82-CF36-869B-0A5E-5B74FD267B12}"/>
              </a:ext>
            </a:extLst>
          </p:cNvPr>
          <p:cNvSpPr txBox="1"/>
          <p:nvPr/>
        </p:nvSpPr>
        <p:spPr>
          <a:xfrm>
            <a:off x="20605626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D43FE28F-ED77-2A4F-4B45-23787D38A391}"/>
              </a:ext>
            </a:extLst>
          </p:cNvPr>
          <p:cNvSpPr txBox="1"/>
          <p:nvPr/>
        </p:nvSpPr>
        <p:spPr>
          <a:xfrm>
            <a:off x="6370533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F2F4A021-C73B-2EB4-5117-7862801C0CD1}"/>
              </a:ext>
            </a:extLst>
          </p:cNvPr>
          <p:cNvSpPr txBox="1"/>
          <p:nvPr/>
        </p:nvSpPr>
        <p:spPr>
          <a:xfrm>
            <a:off x="22740869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2B9C567C-05D9-1536-CE9D-443A7A55D768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2" name="!!b1" descr="Canoe with solid fill">
            <a:extLst>
              <a:ext uri="{FF2B5EF4-FFF2-40B4-BE49-F238E27FC236}">
                <a16:creationId xmlns:a16="http://schemas.microsoft.com/office/drawing/2014/main" id="{1F96EBBF-1A72-5BB4-C0BD-428F18C3B6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7490" y="8503920"/>
            <a:ext cx="5478780" cy="5478780"/>
          </a:xfrm>
          <a:prstGeom prst="rect">
            <a:avLst/>
          </a:prstGeom>
        </p:spPr>
      </p:pic>
      <p:sp>
        <p:nvSpPr>
          <p:cNvPr id="4" name="!!bw1">
            <a:extLst>
              <a:ext uri="{FF2B5EF4-FFF2-40B4-BE49-F238E27FC236}">
                <a16:creationId xmlns:a16="http://schemas.microsoft.com/office/drawing/2014/main" id="{1B559B79-A439-C712-F7FE-930F136CB470}"/>
              </a:ext>
            </a:extLst>
          </p:cNvPr>
          <p:cNvSpPr txBox="1"/>
          <p:nvPr/>
        </p:nvSpPr>
        <p:spPr>
          <a:xfrm>
            <a:off x="9925050" y="12371529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pic>
        <p:nvPicPr>
          <p:cNvPr id="6" name="!!b2" descr="Canoe with solid fill">
            <a:extLst>
              <a:ext uri="{FF2B5EF4-FFF2-40B4-BE49-F238E27FC236}">
                <a16:creationId xmlns:a16="http://schemas.microsoft.com/office/drawing/2014/main" id="{2313F88A-78BD-8BC3-BDA9-77B71624D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4689223" y="8397139"/>
            <a:ext cx="5478780" cy="5478780"/>
          </a:xfrm>
          <a:prstGeom prst="rect">
            <a:avLst/>
          </a:prstGeom>
        </p:spPr>
      </p:pic>
      <p:sp>
        <p:nvSpPr>
          <p:cNvPr id="22" name="!!bw2">
            <a:extLst>
              <a:ext uri="{FF2B5EF4-FFF2-40B4-BE49-F238E27FC236}">
                <a16:creationId xmlns:a16="http://schemas.microsoft.com/office/drawing/2014/main" id="{A093200C-34AE-7B66-13B9-7EC6C611BCD3}"/>
              </a:ext>
            </a:extLst>
          </p:cNvPr>
          <p:cNvSpPr txBox="1"/>
          <p:nvPr/>
        </p:nvSpPr>
        <p:spPr>
          <a:xfrm>
            <a:off x="28026783" y="12264748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24906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A817C-6198-E5AA-1ACF-0AB293E71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!!p3" descr="Confused person with solid fill">
            <a:extLst>
              <a:ext uri="{FF2B5EF4-FFF2-40B4-BE49-F238E27FC236}">
                <a16:creationId xmlns:a16="http://schemas.microsoft.com/office/drawing/2014/main" id="{16DC629B-09CC-F371-79E6-1F01587AA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8420947" y="6132114"/>
            <a:ext cx="5737860" cy="5737860"/>
          </a:xfrm>
          <a:prstGeom prst="rect">
            <a:avLst/>
          </a:prstGeom>
        </p:spPr>
      </p:pic>
      <p:sp>
        <p:nvSpPr>
          <p:cNvPr id="16" name="!!w3">
            <a:extLst>
              <a:ext uri="{FF2B5EF4-FFF2-40B4-BE49-F238E27FC236}">
                <a16:creationId xmlns:a16="http://schemas.microsoft.com/office/drawing/2014/main" id="{0F571E63-026C-EDDE-E539-528EEAAAC6C0}"/>
              </a:ext>
            </a:extLst>
          </p:cNvPr>
          <p:cNvSpPr txBox="1"/>
          <p:nvPr/>
        </p:nvSpPr>
        <p:spPr>
          <a:xfrm>
            <a:off x="-7238848" y="86705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40</a:t>
            </a:r>
          </a:p>
        </p:txBody>
      </p:sp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C81E5969-6937-4820-B865-EB9F33F78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3529" y="1925874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2680F1CA-884C-5C46-BA15-70BB4D7F0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23D6F7D7-FFEC-916A-078C-BAB1141DB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488478" y="3434634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AD88F0A7-599E-FC64-FE54-B410375B91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48346" y="714294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CB25D40F-16BB-5B20-9F28-8653A2D993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1803323" y="3762294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1ADA3C24-86D6-06EC-B12A-AE7061D2B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4" name="!!w1">
            <a:extLst>
              <a:ext uri="{FF2B5EF4-FFF2-40B4-BE49-F238E27FC236}">
                <a16:creationId xmlns:a16="http://schemas.microsoft.com/office/drawing/2014/main" id="{015C0749-2378-3A96-2A97-4034A2214AEE}"/>
              </a:ext>
            </a:extLst>
          </p:cNvPr>
          <p:cNvSpPr txBox="1"/>
          <p:nvPr/>
        </p:nvSpPr>
        <p:spPr>
          <a:xfrm>
            <a:off x="10886498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sp>
        <p:nvSpPr>
          <p:cNvPr id="15" name="!!w2">
            <a:extLst>
              <a:ext uri="{FF2B5EF4-FFF2-40B4-BE49-F238E27FC236}">
                <a16:creationId xmlns:a16="http://schemas.microsoft.com/office/drawing/2014/main" id="{4458B3C0-7ECD-E03F-6455-C19D54154170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D1F036F3-FAB6-4693-1544-D474F1E7FCA5}"/>
              </a:ext>
            </a:extLst>
          </p:cNvPr>
          <p:cNvSpPr txBox="1"/>
          <p:nvPr/>
        </p:nvSpPr>
        <p:spPr>
          <a:xfrm>
            <a:off x="20605626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516149A8-376B-BE90-7E6A-464F2E75C158}"/>
              </a:ext>
            </a:extLst>
          </p:cNvPr>
          <p:cNvSpPr txBox="1"/>
          <p:nvPr/>
        </p:nvSpPr>
        <p:spPr>
          <a:xfrm>
            <a:off x="6370533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EB2743C6-E365-6DC4-076D-644D469F9FC7}"/>
              </a:ext>
            </a:extLst>
          </p:cNvPr>
          <p:cNvSpPr txBox="1"/>
          <p:nvPr/>
        </p:nvSpPr>
        <p:spPr>
          <a:xfrm>
            <a:off x="22740869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C156D2DC-DC22-BD24-73AC-B8E144AEB192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2" name="!!b1" descr="Canoe with solid fill">
            <a:extLst>
              <a:ext uri="{FF2B5EF4-FFF2-40B4-BE49-F238E27FC236}">
                <a16:creationId xmlns:a16="http://schemas.microsoft.com/office/drawing/2014/main" id="{9F6C9687-E42B-E10B-D1F0-66E7273024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7085704" y="8379406"/>
            <a:ext cx="5478780" cy="5478780"/>
          </a:xfrm>
          <a:prstGeom prst="rect">
            <a:avLst/>
          </a:prstGeom>
        </p:spPr>
      </p:pic>
      <p:sp>
        <p:nvSpPr>
          <p:cNvPr id="4" name="!!bw1">
            <a:extLst>
              <a:ext uri="{FF2B5EF4-FFF2-40B4-BE49-F238E27FC236}">
                <a16:creationId xmlns:a16="http://schemas.microsoft.com/office/drawing/2014/main" id="{FC04AC44-2D80-5443-61A7-6A750A044DBD}"/>
              </a:ext>
            </a:extLst>
          </p:cNvPr>
          <p:cNvSpPr txBox="1"/>
          <p:nvPr/>
        </p:nvSpPr>
        <p:spPr>
          <a:xfrm>
            <a:off x="-4037095" y="11869974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pic>
        <p:nvPicPr>
          <p:cNvPr id="6" name="!!b2" descr="Canoe with solid fill">
            <a:extLst>
              <a:ext uri="{FF2B5EF4-FFF2-40B4-BE49-F238E27FC236}">
                <a16:creationId xmlns:a16="http://schemas.microsoft.com/office/drawing/2014/main" id="{F4A66CD3-4EC7-EE9E-09FB-EAFB79681B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07718" y="8379406"/>
            <a:ext cx="5478780" cy="5478780"/>
          </a:xfrm>
          <a:prstGeom prst="rect">
            <a:avLst/>
          </a:prstGeom>
        </p:spPr>
      </p:pic>
      <p:sp>
        <p:nvSpPr>
          <p:cNvPr id="22" name="!!bw2">
            <a:extLst>
              <a:ext uri="{FF2B5EF4-FFF2-40B4-BE49-F238E27FC236}">
                <a16:creationId xmlns:a16="http://schemas.microsoft.com/office/drawing/2014/main" id="{7A8050FD-066E-04BC-AC69-0A5E37FEF39D}"/>
              </a:ext>
            </a:extLst>
          </p:cNvPr>
          <p:cNvSpPr txBox="1"/>
          <p:nvPr/>
        </p:nvSpPr>
        <p:spPr>
          <a:xfrm>
            <a:off x="8745278" y="12247015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57536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D3752-73E1-E0AF-28F8-378D64CDA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!!p1" descr="Confused person with solid fill">
            <a:extLst>
              <a:ext uri="{FF2B5EF4-FFF2-40B4-BE49-F238E27FC236}">
                <a16:creationId xmlns:a16="http://schemas.microsoft.com/office/drawing/2014/main" id="{6B91F4A7-D8BB-3D76-013E-A4C61D6EC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3529" y="1925874"/>
            <a:ext cx="4206240" cy="4206240"/>
          </a:xfrm>
          <a:prstGeom prst="rect">
            <a:avLst/>
          </a:prstGeom>
        </p:spPr>
      </p:pic>
      <p:pic>
        <p:nvPicPr>
          <p:cNvPr id="8" name="!!p2" descr="Confused person with solid fill">
            <a:extLst>
              <a:ext uri="{FF2B5EF4-FFF2-40B4-BE49-F238E27FC236}">
                <a16:creationId xmlns:a16="http://schemas.microsoft.com/office/drawing/2014/main" id="{448E4AB7-3BCE-123F-4BA9-C545918991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0735" y="3091734"/>
            <a:ext cx="3040380" cy="3040380"/>
          </a:xfrm>
          <a:prstGeom prst="rect">
            <a:avLst/>
          </a:prstGeom>
        </p:spPr>
      </p:pic>
      <p:pic>
        <p:nvPicPr>
          <p:cNvPr id="10" name="!!p4" descr="Confused person with solid fill">
            <a:extLst>
              <a:ext uri="{FF2B5EF4-FFF2-40B4-BE49-F238E27FC236}">
                <a16:creationId xmlns:a16="http://schemas.microsoft.com/office/drawing/2014/main" id="{6309DF00-484F-805A-0F60-61B129CFA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88478" y="3434634"/>
            <a:ext cx="2697480" cy="2697480"/>
          </a:xfrm>
          <a:prstGeom prst="rect">
            <a:avLst/>
          </a:prstGeom>
        </p:spPr>
      </p:pic>
      <p:pic>
        <p:nvPicPr>
          <p:cNvPr id="11" name="!!p5" descr="Confused person with solid fill">
            <a:extLst>
              <a:ext uri="{FF2B5EF4-FFF2-40B4-BE49-F238E27FC236}">
                <a16:creationId xmlns:a16="http://schemas.microsoft.com/office/drawing/2014/main" id="{16711B01-4EFD-ADE1-3E8B-601FC38235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25769" y="5782810"/>
            <a:ext cx="5417820" cy="5417820"/>
          </a:xfrm>
          <a:prstGeom prst="rect">
            <a:avLst/>
          </a:prstGeom>
        </p:spPr>
      </p:pic>
      <p:pic>
        <p:nvPicPr>
          <p:cNvPr id="12" name="!!p6" descr="Confused person with solid fill">
            <a:extLst>
              <a:ext uri="{FF2B5EF4-FFF2-40B4-BE49-F238E27FC236}">
                <a16:creationId xmlns:a16="http://schemas.microsoft.com/office/drawing/2014/main" id="{C859FEEF-5656-4117-DD4C-702E4F897B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803323" y="3762294"/>
            <a:ext cx="2369820" cy="2369820"/>
          </a:xfrm>
          <a:prstGeom prst="rect">
            <a:avLst/>
          </a:prstGeom>
        </p:spPr>
      </p:pic>
      <p:pic>
        <p:nvPicPr>
          <p:cNvPr id="13" name="!!p7" descr="Confused person with solid fill">
            <a:extLst>
              <a:ext uri="{FF2B5EF4-FFF2-40B4-BE49-F238E27FC236}">
                <a16:creationId xmlns:a16="http://schemas.microsoft.com/office/drawing/2014/main" id="{49364D53-4EB7-7523-70AC-C1CE9BEE59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007132" y="1925874"/>
            <a:ext cx="4206240" cy="4206240"/>
          </a:xfrm>
          <a:prstGeom prst="rect">
            <a:avLst/>
          </a:prstGeom>
        </p:spPr>
      </p:pic>
      <p:sp>
        <p:nvSpPr>
          <p:cNvPr id="14" name="!!w1">
            <a:extLst>
              <a:ext uri="{FF2B5EF4-FFF2-40B4-BE49-F238E27FC236}">
                <a16:creationId xmlns:a16="http://schemas.microsoft.com/office/drawing/2014/main" id="{D5269278-F725-5E61-1BE8-89A4795469A0}"/>
              </a:ext>
            </a:extLst>
          </p:cNvPr>
          <p:cNvSpPr txBox="1"/>
          <p:nvPr/>
        </p:nvSpPr>
        <p:spPr>
          <a:xfrm>
            <a:off x="10886498" y="5584393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20</a:t>
            </a:r>
          </a:p>
        </p:txBody>
      </p:sp>
      <p:sp>
        <p:nvSpPr>
          <p:cNvPr id="15" name="!!w2">
            <a:extLst>
              <a:ext uri="{FF2B5EF4-FFF2-40B4-BE49-F238E27FC236}">
                <a16:creationId xmlns:a16="http://schemas.microsoft.com/office/drawing/2014/main" id="{1D22B086-3EFF-BFD6-3970-81964C58BB61}"/>
              </a:ext>
            </a:extLst>
          </p:cNvPr>
          <p:cNvSpPr txBox="1"/>
          <p:nvPr/>
        </p:nvSpPr>
        <p:spPr>
          <a:xfrm>
            <a:off x="17989796" y="566516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10</a:t>
            </a:r>
          </a:p>
        </p:txBody>
      </p:sp>
      <p:sp>
        <p:nvSpPr>
          <p:cNvPr id="17" name="!!w4">
            <a:extLst>
              <a:ext uri="{FF2B5EF4-FFF2-40B4-BE49-F238E27FC236}">
                <a16:creationId xmlns:a16="http://schemas.microsoft.com/office/drawing/2014/main" id="{4DE7D8C8-BB99-1DA0-9575-9DD10226B8A8}"/>
              </a:ext>
            </a:extLst>
          </p:cNvPr>
          <p:cNvSpPr txBox="1"/>
          <p:nvPr/>
        </p:nvSpPr>
        <p:spPr>
          <a:xfrm>
            <a:off x="20605626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Bradley Hand" pitchFamily="2" charset="77"/>
                <a:sym typeface="Helvetica Neue"/>
              </a:rPr>
              <a:t>5</a:t>
            </a:r>
          </a:p>
        </p:txBody>
      </p:sp>
      <p:sp>
        <p:nvSpPr>
          <p:cNvPr id="18" name="!!w5">
            <a:extLst>
              <a:ext uri="{FF2B5EF4-FFF2-40B4-BE49-F238E27FC236}">
                <a16:creationId xmlns:a16="http://schemas.microsoft.com/office/drawing/2014/main" id="{7EC23580-1866-B868-82D5-8C58D9FD6E0A}"/>
              </a:ext>
            </a:extLst>
          </p:cNvPr>
          <p:cNvSpPr txBox="1"/>
          <p:nvPr/>
        </p:nvSpPr>
        <p:spPr>
          <a:xfrm>
            <a:off x="4984808" y="8411490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Bradley Hand" pitchFamily="2" charset="77"/>
              </a:rPr>
              <a:t>30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19" name="!!w6">
            <a:extLst>
              <a:ext uri="{FF2B5EF4-FFF2-40B4-BE49-F238E27FC236}">
                <a16:creationId xmlns:a16="http://schemas.microsoft.com/office/drawing/2014/main" id="{A06EE868-47C6-FA44-F7E6-5E9439932A13}"/>
              </a:ext>
            </a:extLst>
          </p:cNvPr>
          <p:cNvSpPr txBox="1"/>
          <p:nvPr/>
        </p:nvSpPr>
        <p:spPr>
          <a:xfrm>
            <a:off x="22740869" y="568146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2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  <p:sp>
        <p:nvSpPr>
          <p:cNvPr id="20" name="!!w7">
            <a:extLst>
              <a:ext uri="{FF2B5EF4-FFF2-40B4-BE49-F238E27FC236}">
                <a16:creationId xmlns:a16="http://schemas.microsoft.com/office/drawing/2014/main" id="{C99E1E8E-0946-B08B-ABDB-E9778F3A9BC4}"/>
              </a:ext>
            </a:extLst>
          </p:cNvPr>
          <p:cNvSpPr txBox="1"/>
          <p:nvPr/>
        </p:nvSpPr>
        <p:spPr>
          <a:xfrm>
            <a:off x="14710941" y="5639407"/>
            <a:ext cx="84582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Bradley Hand" pitchFamily="2" charset="77"/>
                <a:sym typeface="Helvetica Neue"/>
              </a:rPr>
              <a:t>15</a:t>
            </a:r>
          </a:p>
        </p:txBody>
      </p:sp>
      <p:pic>
        <p:nvPicPr>
          <p:cNvPr id="6" name="!!b2" descr="Canoe with solid fill">
            <a:extLst>
              <a:ext uri="{FF2B5EF4-FFF2-40B4-BE49-F238E27FC236}">
                <a16:creationId xmlns:a16="http://schemas.microsoft.com/office/drawing/2014/main" id="{162F487A-CF46-EC5C-9747-C4BC967BFB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407718" y="8379406"/>
            <a:ext cx="5478780" cy="5478780"/>
          </a:xfrm>
          <a:prstGeom prst="rect">
            <a:avLst/>
          </a:prstGeom>
        </p:spPr>
      </p:pic>
      <p:sp>
        <p:nvSpPr>
          <p:cNvPr id="22" name="!!bw2">
            <a:extLst>
              <a:ext uri="{FF2B5EF4-FFF2-40B4-BE49-F238E27FC236}">
                <a16:creationId xmlns:a16="http://schemas.microsoft.com/office/drawing/2014/main" id="{84B6C823-007B-96E4-F389-B58836A33F07}"/>
              </a:ext>
            </a:extLst>
          </p:cNvPr>
          <p:cNvSpPr txBox="1"/>
          <p:nvPr/>
        </p:nvSpPr>
        <p:spPr>
          <a:xfrm>
            <a:off x="8745278" y="12247015"/>
            <a:ext cx="1143000" cy="1344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FFC000"/>
                </a:solidFill>
                <a:latin typeface="Bradley Hand" pitchFamily="2" charset="77"/>
              </a:rPr>
              <a:t>40</a:t>
            </a:r>
            <a:endParaRPr kumimoji="0" lang="en-US" sz="4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Bradley Hand" pitchFamily="2" charset="77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67392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3260</TotalTime>
  <Words>2916</Words>
  <Application>Microsoft Macintosh PowerPoint</Application>
  <PresentationFormat>Custom</PresentationFormat>
  <Paragraphs>738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Bradley Hand</vt:lpstr>
      <vt:lpstr>Cambria Math</vt:lpstr>
      <vt:lpstr>Chalkduster</vt:lpstr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Manoj Gupta</cp:lastModifiedBy>
  <cp:revision>293</cp:revision>
  <dcterms:modified xsi:type="dcterms:W3CDTF">2025-01-08T11:29:52Z</dcterms:modified>
</cp:coreProperties>
</file>