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61" r:id="rId4"/>
    <p:sldId id="262" r:id="rId5"/>
    <p:sldId id="263" r:id="rId6"/>
    <p:sldId id="267" r:id="rId7"/>
    <p:sldId id="264" r:id="rId8"/>
    <p:sldId id="265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1651"/>
    <a:srgbClr val="424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07"/>
    <p:restoredTop sz="87955"/>
  </p:normalViewPr>
  <p:slideViewPr>
    <p:cSldViewPr snapToGrid="0">
      <p:cViewPr varScale="1">
        <p:scale>
          <a:sx n="61" d="100"/>
          <a:sy n="61" d="100"/>
        </p:scale>
        <p:origin x="1840" y="224"/>
      </p:cViewPr>
      <p:guideLst/>
    </p:cSldViewPr>
  </p:slideViewPr>
  <p:notesTextViewPr>
    <p:cViewPr>
      <p:scale>
        <a:sx n="35" d="100"/>
        <a:sy n="3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10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10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11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3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Bowl of salad with fried rice, boiled eggs and chopsticks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Bowl with salmon cakes, salad and houmous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" name="Bowl of pappardelle pasta with parsley butter, roasted hazelnuts and shaved parmesan chees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bowl of salad with fried rice, boiled eggs and chopsticks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 and houmous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Bowl of pappardelle pasta with parsley butter, roasted hazelnuts and shaved parmesan cheese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7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0.png"/><Relationship Id="rId4" Type="http://schemas.openxmlformats.org/officeDocument/2006/relationships/image" Target="../media/image1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0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andy: A problem on leetcode"/>
          <p:cNvSpPr/>
          <p:nvPr/>
        </p:nvSpPr>
        <p:spPr>
          <a:xfrm>
            <a:off x="645013" y="1189806"/>
            <a:ext cx="22731560" cy="11470843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10000" dirty="0"/>
              <a:t>Applications of FFT</a:t>
            </a:r>
            <a:endParaRPr sz="10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A9341900-B661-7239-D66E-3C200D824C4D}"/>
                  </a:ext>
                </a:extLst>
              </p:cNvPr>
              <p:cNvSpPr/>
              <p:nvPr/>
            </p:nvSpPr>
            <p:spPr>
              <a:xfrm>
                <a:off x="747084" y="822671"/>
                <a:ext cx="22889831" cy="449747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600" dirty="0">
                    <a:solidFill>
                      <a:srgbClr val="7030A0"/>
                    </a:solidFill>
                    <a:latin typeface="Bradley Hand" pitchFamily="2" charset="77"/>
                  </a:rPr>
                  <a:t>Problem 2</a:t>
                </a:r>
              </a:p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600" dirty="0">
                    <a:solidFill>
                      <a:srgbClr val="7030A0"/>
                    </a:solidFill>
                    <a:latin typeface="Bradley Hand" pitchFamily="2" charset="77"/>
                  </a:rPr>
                  <a:t>You are given two arrays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. For every </a:t>
                </a:r>
                <a14:m>
                  <m:oMath xmlns:m="http://schemas.openxmlformats.org/officeDocument/2006/math"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, find</a:t>
                </a:r>
              </a:p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  </a:t>
                </a:r>
              </a:p>
            </p:txBody>
          </p:sp>
        </mc:Choice>
        <mc:Fallback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A9341900-B661-7239-D66E-3C200D824C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84" y="822671"/>
                <a:ext cx="22889831" cy="4497474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box">
                <a:extLst>
                  <a:ext uri="{FF2B5EF4-FFF2-40B4-BE49-F238E27FC236}">
                    <a16:creationId xmlns:a16="http://schemas.microsoft.com/office/drawing/2014/main" id="{68C28548-A32F-9C57-53C0-664F43D67827}"/>
                  </a:ext>
                </a:extLst>
              </p:cNvPr>
              <p:cNvSpPr/>
              <p:nvPr/>
            </p:nvSpPr>
            <p:spPr>
              <a:xfrm>
                <a:off x="723638" y="5524864"/>
                <a:ext cx="22889831" cy="4791443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6600" dirty="0">
                    <a:solidFill>
                      <a:srgbClr val="7030A0"/>
                    </a:solidFill>
                    <a:latin typeface="Bradley Hand" pitchFamily="2" charset="77"/>
                  </a:rPr>
                  <a:t>Remember that for our original problem of multiplying A(x) with B(x)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6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6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6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6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6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6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6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IN" sz="66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3" name="!!box">
                <a:extLst>
                  <a:ext uri="{FF2B5EF4-FFF2-40B4-BE49-F238E27FC236}">
                    <a16:creationId xmlns:a16="http://schemas.microsoft.com/office/drawing/2014/main" id="{68C28548-A32F-9C57-53C0-664F43D678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38" y="5524864"/>
                <a:ext cx="22889831" cy="4791443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!!box">
            <a:extLst>
              <a:ext uri="{FF2B5EF4-FFF2-40B4-BE49-F238E27FC236}">
                <a16:creationId xmlns:a16="http://schemas.microsoft.com/office/drawing/2014/main" id="{124E3085-9DFC-E0D7-A04D-8D4A024A5C4C}"/>
              </a:ext>
            </a:extLst>
          </p:cNvPr>
          <p:cNvSpPr/>
          <p:nvPr/>
        </p:nvSpPr>
        <p:spPr>
          <a:xfrm>
            <a:off x="723637" y="10929204"/>
            <a:ext cx="22889831" cy="1309689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</a:rPr>
              <a:t>These two problems look similar!!!</a:t>
            </a: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74146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!!box">
                <a:extLst>
                  <a:ext uri="{FF2B5EF4-FFF2-40B4-BE49-F238E27FC236}">
                    <a16:creationId xmlns:a16="http://schemas.microsoft.com/office/drawing/2014/main" id="{A8E5BD18-CCB5-C6FE-AF43-0925898064BD}"/>
                  </a:ext>
                </a:extLst>
              </p:cNvPr>
              <p:cNvSpPr/>
              <p:nvPr/>
            </p:nvSpPr>
            <p:spPr>
              <a:xfrm>
                <a:off x="723638" y="8057049"/>
                <a:ext cx="22889831" cy="3654306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marL="857250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≤4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0+</m:t>
                            </m:r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IN" sz="66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5" name="!!box">
                <a:extLst>
                  <a:ext uri="{FF2B5EF4-FFF2-40B4-BE49-F238E27FC236}">
                    <a16:creationId xmlns:a16="http://schemas.microsoft.com/office/drawing/2014/main" id="{A8E5BD18-CCB5-C6FE-AF43-0925898064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38" y="8057049"/>
                <a:ext cx="22889831" cy="3654306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box5">
                <a:extLst>
                  <a:ext uri="{FF2B5EF4-FFF2-40B4-BE49-F238E27FC236}">
                    <a16:creationId xmlns:a16="http://schemas.microsoft.com/office/drawing/2014/main" id="{603650A2-193C-DC3B-9F1E-7292EF08B7F1}"/>
                  </a:ext>
                </a:extLst>
              </p:cNvPr>
              <p:cNvSpPr/>
              <p:nvPr/>
            </p:nvSpPr>
            <p:spPr>
              <a:xfrm>
                <a:off x="723638" y="5524864"/>
                <a:ext cx="22889831" cy="1907567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A(x)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IN" sz="66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B(x)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IN" sz="66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6" name="!!box5">
                <a:extLst>
                  <a:ext uri="{FF2B5EF4-FFF2-40B4-BE49-F238E27FC236}">
                    <a16:creationId xmlns:a16="http://schemas.microsoft.com/office/drawing/2014/main" id="{603650A2-193C-DC3B-9F1E-7292EF08B7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38" y="5524864"/>
                <a:ext cx="22889831" cy="1907567"/>
              </a:xfrm>
              <a:prstGeom prst="roundRect">
                <a:avLst>
                  <a:gd name="adj" fmla="val 5932"/>
                </a:avLst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4C1E168D-D5C1-1B69-A550-C06E093A8D81}"/>
                  </a:ext>
                </a:extLst>
              </p:cNvPr>
              <p:cNvSpPr/>
              <p:nvPr/>
            </p:nvSpPr>
            <p:spPr>
              <a:xfrm>
                <a:off x="747084" y="822671"/>
                <a:ext cx="22889831" cy="449747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600" dirty="0">
                    <a:solidFill>
                      <a:srgbClr val="7030A0"/>
                    </a:solidFill>
                    <a:latin typeface="Bradley Hand" pitchFamily="2" charset="77"/>
                  </a:rPr>
                  <a:t>Problem 2</a:t>
                </a:r>
              </a:p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600" dirty="0">
                    <a:solidFill>
                      <a:srgbClr val="7030A0"/>
                    </a:solidFill>
                    <a:latin typeface="Bradley Hand" pitchFamily="2" charset="77"/>
                  </a:rPr>
                  <a:t>You are given two arrays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. For every </a:t>
                </a:r>
                <a14:m>
                  <m:oMath xmlns:m="http://schemas.openxmlformats.org/officeDocument/2006/math"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, find</a:t>
                </a:r>
              </a:p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  </a:t>
                </a:r>
              </a:p>
            </p:txBody>
          </p:sp>
        </mc:Choice>
        <mc:Fallback>
          <p:sp>
            <p:nvSpPr>
              <p:cNvPr id="3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4C1E168D-D5C1-1B69-A550-C06E093A8D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84" y="822671"/>
                <a:ext cx="22889831" cy="4497474"/>
              </a:xfrm>
              <a:prstGeom prst="roundRect">
                <a:avLst>
                  <a:gd name="adj" fmla="val 5932"/>
                </a:avLst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13446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box5">
                <a:extLst>
                  <a:ext uri="{FF2B5EF4-FFF2-40B4-BE49-F238E27FC236}">
                    <a16:creationId xmlns:a16="http://schemas.microsoft.com/office/drawing/2014/main" id="{68C28548-A32F-9C57-53C0-664F43D67827}"/>
                  </a:ext>
                </a:extLst>
              </p:cNvPr>
              <p:cNvSpPr/>
              <p:nvPr/>
            </p:nvSpPr>
            <p:spPr>
              <a:xfrm>
                <a:off x="723638" y="5524864"/>
                <a:ext cx="22889831" cy="1907567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A(x)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IN" sz="66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B(x)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IN" sz="66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3" name="!!box5">
                <a:extLst>
                  <a:ext uri="{FF2B5EF4-FFF2-40B4-BE49-F238E27FC236}">
                    <a16:creationId xmlns:a16="http://schemas.microsoft.com/office/drawing/2014/main" id="{68C28548-A32F-9C57-53C0-664F43D678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38" y="5524864"/>
                <a:ext cx="22889831" cy="1907567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!!box">
                <a:extLst>
                  <a:ext uri="{FF2B5EF4-FFF2-40B4-BE49-F238E27FC236}">
                    <a16:creationId xmlns:a16="http://schemas.microsoft.com/office/drawing/2014/main" id="{A8E5BD18-CCB5-C6FE-AF43-0925898064BD}"/>
                  </a:ext>
                </a:extLst>
              </p:cNvPr>
              <p:cNvSpPr/>
              <p:nvPr/>
            </p:nvSpPr>
            <p:spPr>
              <a:xfrm>
                <a:off x="723638" y="8057049"/>
                <a:ext cx="22889831" cy="3830151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marL="857250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IN" sz="66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marL="857250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IN" sz="66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marL="857250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IN" sz="66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5" name="!!box">
                <a:extLst>
                  <a:ext uri="{FF2B5EF4-FFF2-40B4-BE49-F238E27FC236}">
                    <a16:creationId xmlns:a16="http://schemas.microsoft.com/office/drawing/2014/main" id="{A8E5BD18-CCB5-C6FE-AF43-0925898064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38" y="8057049"/>
                <a:ext cx="22889831" cy="3830151"/>
              </a:xfrm>
              <a:prstGeom prst="roundRect">
                <a:avLst>
                  <a:gd name="adj" fmla="val 5932"/>
                </a:avLst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6CDBDAE8-D68C-887E-1C9A-D8B50D5881BB}"/>
                  </a:ext>
                </a:extLst>
              </p:cNvPr>
              <p:cNvSpPr/>
              <p:nvPr/>
            </p:nvSpPr>
            <p:spPr>
              <a:xfrm>
                <a:off x="747084" y="822671"/>
                <a:ext cx="22889831" cy="449747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600" dirty="0">
                    <a:solidFill>
                      <a:srgbClr val="7030A0"/>
                    </a:solidFill>
                    <a:latin typeface="Bradley Hand" pitchFamily="2" charset="77"/>
                  </a:rPr>
                  <a:t>Problem 2</a:t>
                </a:r>
              </a:p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600" dirty="0">
                    <a:solidFill>
                      <a:srgbClr val="7030A0"/>
                    </a:solidFill>
                    <a:latin typeface="Bradley Hand" pitchFamily="2" charset="77"/>
                  </a:rPr>
                  <a:t>You are given two arrays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. For every </a:t>
                </a:r>
                <a14:m>
                  <m:oMath xmlns:m="http://schemas.openxmlformats.org/officeDocument/2006/math"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, find</a:t>
                </a:r>
              </a:p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  </a:t>
                </a:r>
              </a:p>
            </p:txBody>
          </p:sp>
        </mc:Choice>
        <mc:Fallback>
          <p:sp>
            <p:nvSpPr>
              <p:cNvPr id="4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6CDBDAE8-D68C-887E-1C9A-D8B50D5881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84" y="822671"/>
                <a:ext cx="22889831" cy="4497474"/>
              </a:xfrm>
              <a:prstGeom prst="roundRect">
                <a:avLst>
                  <a:gd name="adj" fmla="val 5932"/>
                </a:avLst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68689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box5">
                <a:extLst>
                  <a:ext uri="{FF2B5EF4-FFF2-40B4-BE49-F238E27FC236}">
                    <a16:creationId xmlns:a16="http://schemas.microsoft.com/office/drawing/2014/main" id="{68C28548-A32F-9C57-53C0-664F43D67827}"/>
                  </a:ext>
                </a:extLst>
              </p:cNvPr>
              <p:cNvSpPr/>
              <p:nvPr/>
            </p:nvSpPr>
            <p:spPr>
              <a:xfrm>
                <a:off x="723638" y="5524864"/>
                <a:ext cx="22889831" cy="1907567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A(x)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IN" sz="66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B(x)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IN" sz="66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3" name="!!box">
                <a:extLst>
                  <a:ext uri="{FF2B5EF4-FFF2-40B4-BE49-F238E27FC236}">
                    <a16:creationId xmlns:a16="http://schemas.microsoft.com/office/drawing/2014/main" id="{68C28548-A32F-9C57-53C0-664F43D678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38" y="5524864"/>
                <a:ext cx="22889831" cy="1907567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!!box">
            <a:extLst>
              <a:ext uri="{FF2B5EF4-FFF2-40B4-BE49-F238E27FC236}">
                <a16:creationId xmlns:a16="http://schemas.microsoft.com/office/drawing/2014/main" id="{A8E5BD18-CCB5-C6FE-AF43-0925898064BD}"/>
              </a:ext>
            </a:extLst>
          </p:cNvPr>
          <p:cNvSpPr/>
          <p:nvPr/>
        </p:nvSpPr>
        <p:spPr>
          <a:xfrm>
            <a:off x="723638" y="8057050"/>
            <a:ext cx="22889831" cy="1907568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</a:rPr>
              <a:t>Reverse the second polynomial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2C0F7089-7BC8-B7B5-3E7C-BA02B15D8CC5}"/>
                  </a:ext>
                </a:extLst>
              </p:cNvPr>
              <p:cNvSpPr/>
              <p:nvPr/>
            </p:nvSpPr>
            <p:spPr>
              <a:xfrm>
                <a:off x="747084" y="822671"/>
                <a:ext cx="22889831" cy="449747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600" dirty="0">
                    <a:solidFill>
                      <a:srgbClr val="7030A0"/>
                    </a:solidFill>
                    <a:latin typeface="Bradley Hand" pitchFamily="2" charset="77"/>
                  </a:rPr>
                  <a:t>Problem 2</a:t>
                </a:r>
              </a:p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600" dirty="0">
                    <a:solidFill>
                      <a:srgbClr val="7030A0"/>
                    </a:solidFill>
                    <a:latin typeface="Bradley Hand" pitchFamily="2" charset="77"/>
                  </a:rPr>
                  <a:t>You are given two arrays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. For every </a:t>
                </a:r>
                <a14:m>
                  <m:oMath xmlns:m="http://schemas.openxmlformats.org/officeDocument/2006/math"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, find</a:t>
                </a:r>
              </a:p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  </a:t>
                </a:r>
              </a:p>
            </p:txBody>
          </p:sp>
        </mc:Choice>
        <mc:Fallback>
          <p:sp>
            <p:nvSpPr>
              <p:cNvPr id="4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2C0F7089-7BC8-B7B5-3E7C-BA02B15D8C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84" y="822671"/>
                <a:ext cx="22889831" cy="4497474"/>
              </a:xfrm>
              <a:prstGeom prst="roundRect">
                <a:avLst>
                  <a:gd name="adj" fmla="val 5932"/>
                </a:avLst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45064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box5">
                <a:extLst>
                  <a:ext uri="{FF2B5EF4-FFF2-40B4-BE49-F238E27FC236}">
                    <a16:creationId xmlns:a16="http://schemas.microsoft.com/office/drawing/2014/main" id="{68C28548-A32F-9C57-53C0-664F43D67827}"/>
                  </a:ext>
                </a:extLst>
              </p:cNvPr>
              <p:cNvSpPr/>
              <p:nvPr/>
            </p:nvSpPr>
            <p:spPr>
              <a:xfrm>
                <a:off x="723638" y="5524864"/>
                <a:ext cx="22889831" cy="1907567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A(x)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IN" sz="66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B(x)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IN" sz="66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3" name="!!box">
                <a:extLst>
                  <a:ext uri="{FF2B5EF4-FFF2-40B4-BE49-F238E27FC236}">
                    <a16:creationId xmlns:a16="http://schemas.microsoft.com/office/drawing/2014/main" id="{68C28548-A32F-9C57-53C0-664F43D678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38" y="5524864"/>
                <a:ext cx="22889831" cy="1907567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!!box">
            <a:extLst>
              <a:ext uri="{FF2B5EF4-FFF2-40B4-BE49-F238E27FC236}">
                <a16:creationId xmlns:a16="http://schemas.microsoft.com/office/drawing/2014/main" id="{A8E5BD18-CCB5-C6FE-AF43-0925898064BD}"/>
              </a:ext>
            </a:extLst>
          </p:cNvPr>
          <p:cNvSpPr/>
          <p:nvPr/>
        </p:nvSpPr>
        <p:spPr>
          <a:xfrm>
            <a:off x="723638" y="8057050"/>
            <a:ext cx="22889831" cy="1907568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</a:rPr>
              <a:t>Apply FFT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228E4D8C-4F3D-28DF-BACF-940D31FA10DD}"/>
                  </a:ext>
                </a:extLst>
              </p:cNvPr>
              <p:cNvSpPr/>
              <p:nvPr/>
            </p:nvSpPr>
            <p:spPr>
              <a:xfrm>
                <a:off x="747084" y="822671"/>
                <a:ext cx="22889831" cy="449747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600" dirty="0">
                    <a:solidFill>
                      <a:srgbClr val="7030A0"/>
                    </a:solidFill>
                    <a:latin typeface="Bradley Hand" pitchFamily="2" charset="77"/>
                  </a:rPr>
                  <a:t>Problem 2</a:t>
                </a:r>
              </a:p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600" dirty="0">
                    <a:solidFill>
                      <a:srgbClr val="7030A0"/>
                    </a:solidFill>
                    <a:latin typeface="Bradley Hand" pitchFamily="2" charset="77"/>
                  </a:rPr>
                  <a:t>You are given two arrays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. For every </a:t>
                </a:r>
                <a14:m>
                  <m:oMath xmlns:m="http://schemas.openxmlformats.org/officeDocument/2006/math"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, find</a:t>
                </a:r>
              </a:p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  </a:t>
                </a:r>
              </a:p>
            </p:txBody>
          </p:sp>
        </mc:Choice>
        <mc:Fallback>
          <p:sp>
            <p:nvSpPr>
              <p:cNvPr id="4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228E4D8C-4F3D-28DF-BACF-940D31FA10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84" y="822671"/>
                <a:ext cx="22889831" cy="4497474"/>
              </a:xfrm>
              <a:prstGeom prst="roundRect">
                <a:avLst>
                  <a:gd name="adj" fmla="val 5932"/>
                </a:avLst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03899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box5">
                <a:extLst>
                  <a:ext uri="{FF2B5EF4-FFF2-40B4-BE49-F238E27FC236}">
                    <a16:creationId xmlns:a16="http://schemas.microsoft.com/office/drawing/2014/main" id="{68C28548-A32F-9C57-53C0-664F43D67827}"/>
                  </a:ext>
                </a:extLst>
              </p:cNvPr>
              <p:cNvSpPr/>
              <p:nvPr/>
            </p:nvSpPr>
            <p:spPr>
              <a:xfrm>
                <a:off x="723638" y="5524864"/>
                <a:ext cx="22889831" cy="1907567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A(x)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IN" sz="66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B(x)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IN" sz="66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3" name="!!box">
                <a:extLst>
                  <a:ext uri="{FF2B5EF4-FFF2-40B4-BE49-F238E27FC236}">
                    <a16:creationId xmlns:a16="http://schemas.microsoft.com/office/drawing/2014/main" id="{68C28548-A32F-9C57-53C0-664F43D678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38" y="5524864"/>
                <a:ext cx="22889831" cy="1907567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!!box">
                <a:extLst>
                  <a:ext uri="{FF2B5EF4-FFF2-40B4-BE49-F238E27FC236}">
                    <a16:creationId xmlns:a16="http://schemas.microsoft.com/office/drawing/2014/main" id="{A8E5BD18-CCB5-C6FE-AF43-0925898064BD}"/>
                  </a:ext>
                </a:extLst>
              </p:cNvPr>
              <p:cNvSpPr/>
              <p:nvPr/>
            </p:nvSpPr>
            <p:spPr>
              <a:xfrm>
                <a:off x="723638" y="8057050"/>
                <a:ext cx="22889831" cy="2105259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700" dirty="0">
                    <a:solidFill>
                      <a:srgbClr val="7030A0"/>
                    </a:solidFill>
                    <a:latin typeface="Bradley Hand" pitchFamily="2" charset="77"/>
                  </a:rPr>
                  <a:t>C(x)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7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47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sz="47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47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7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47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7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7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47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US" sz="47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7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47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7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47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7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47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47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7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47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47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7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47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7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7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47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US" sz="47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7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47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47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47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7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47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47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7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47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7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47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7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47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47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7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47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lang="en-US" sz="47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7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7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7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47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7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7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47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47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7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47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47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47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7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47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47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7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47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lang="en-US" sz="47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7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7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7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47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7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en-US" sz="47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47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7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 sz="47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sz="47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7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7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IN" sz="47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5" name="!!box">
                <a:extLst>
                  <a:ext uri="{FF2B5EF4-FFF2-40B4-BE49-F238E27FC236}">
                    <a16:creationId xmlns:a16="http://schemas.microsoft.com/office/drawing/2014/main" id="{A8E5BD18-CCB5-C6FE-AF43-0925898064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38" y="8057050"/>
                <a:ext cx="22889831" cy="2105259"/>
              </a:xfrm>
              <a:prstGeom prst="roundRect">
                <a:avLst>
                  <a:gd name="adj" fmla="val 5932"/>
                </a:avLst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631F4F5F-29DC-AA7B-FF9D-4EBE2ECCA395}"/>
                  </a:ext>
                </a:extLst>
              </p:cNvPr>
              <p:cNvSpPr/>
              <p:nvPr/>
            </p:nvSpPr>
            <p:spPr>
              <a:xfrm>
                <a:off x="747084" y="822671"/>
                <a:ext cx="22889831" cy="449747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600" dirty="0">
                    <a:solidFill>
                      <a:srgbClr val="7030A0"/>
                    </a:solidFill>
                    <a:latin typeface="Bradley Hand" pitchFamily="2" charset="77"/>
                  </a:rPr>
                  <a:t>Problem 2</a:t>
                </a:r>
              </a:p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600" dirty="0">
                    <a:solidFill>
                      <a:srgbClr val="7030A0"/>
                    </a:solidFill>
                    <a:latin typeface="Bradley Hand" pitchFamily="2" charset="77"/>
                  </a:rPr>
                  <a:t>You are given two arrays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. For every </a:t>
                </a:r>
                <a14:m>
                  <m:oMath xmlns:m="http://schemas.openxmlformats.org/officeDocument/2006/math"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, find</a:t>
                </a:r>
              </a:p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  </a:t>
                </a:r>
              </a:p>
            </p:txBody>
          </p:sp>
        </mc:Choice>
        <mc:Fallback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631F4F5F-29DC-AA7B-FF9D-4EBE2ECCA3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84" y="822671"/>
                <a:ext cx="22889831" cy="4497474"/>
              </a:xfrm>
              <a:prstGeom prst="roundRect">
                <a:avLst>
                  <a:gd name="adj" fmla="val 5932"/>
                </a:avLst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96782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box5">
                <a:extLst>
                  <a:ext uri="{FF2B5EF4-FFF2-40B4-BE49-F238E27FC236}">
                    <a16:creationId xmlns:a16="http://schemas.microsoft.com/office/drawing/2014/main" id="{68C28548-A32F-9C57-53C0-664F43D67827}"/>
                  </a:ext>
                </a:extLst>
              </p:cNvPr>
              <p:cNvSpPr/>
              <p:nvPr/>
            </p:nvSpPr>
            <p:spPr>
              <a:xfrm>
                <a:off x="723638" y="5524864"/>
                <a:ext cx="22889831" cy="1907567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A(x)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IN" sz="66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B(x)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IN" sz="66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3" name="!!box5">
                <a:extLst>
                  <a:ext uri="{FF2B5EF4-FFF2-40B4-BE49-F238E27FC236}">
                    <a16:creationId xmlns:a16="http://schemas.microsoft.com/office/drawing/2014/main" id="{68C28548-A32F-9C57-53C0-664F43D678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38" y="5524864"/>
                <a:ext cx="22889831" cy="1907567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!!box">
                <a:extLst>
                  <a:ext uri="{FF2B5EF4-FFF2-40B4-BE49-F238E27FC236}">
                    <a16:creationId xmlns:a16="http://schemas.microsoft.com/office/drawing/2014/main" id="{A8E5BD18-CCB5-C6FE-AF43-0925898064BD}"/>
                  </a:ext>
                </a:extLst>
              </p:cNvPr>
              <p:cNvSpPr/>
              <p:nvPr/>
            </p:nvSpPr>
            <p:spPr>
              <a:xfrm>
                <a:off x="723638" y="8057050"/>
                <a:ext cx="22889831" cy="2105259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dirty="0">
                    <a:solidFill>
                      <a:srgbClr val="7030A0"/>
                    </a:solidFill>
                    <a:latin typeface="Bradley Hand" pitchFamily="2" charset="77"/>
                  </a:rPr>
                  <a:t>C(x)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5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54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en-US" sz="54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5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54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 sz="54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sz="5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54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sz="54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IN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5" name="!!box">
                <a:extLst>
                  <a:ext uri="{FF2B5EF4-FFF2-40B4-BE49-F238E27FC236}">
                    <a16:creationId xmlns:a16="http://schemas.microsoft.com/office/drawing/2014/main" id="{A8E5BD18-CCB5-C6FE-AF43-0925898064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38" y="8057050"/>
                <a:ext cx="22889831" cy="2105259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9A3528DD-F0D0-E055-7DFA-3F8EA5871E51}"/>
                  </a:ext>
                </a:extLst>
              </p:cNvPr>
              <p:cNvSpPr/>
              <p:nvPr/>
            </p:nvSpPr>
            <p:spPr>
              <a:xfrm>
                <a:off x="747084" y="822671"/>
                <a:ext cx="22889831" cy="449747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600" dirty="0">
                    <a:solidFill>
                      <a:srgbClr val="7030A0"/>
                    </a:solidFill>
                    <a:latin typeface="Bradley Hand" pitchFamily="2" charset="77"/>
                  </a:rPr>
                  <a:t>Problem 2</a:t>
                </a:r>
              </a:p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600" dirty="0">
                    <a:solidFill>
                      <a:srgbClr val="7030A0"/>
                    </a:solidFill>
                    <a:latin typeface="Bradley Hand" pitchFamily="2" charset="77"/>
                  </a:rPr>
                  <a:t>You are given two arrays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. For every </a:t>
                </a:r>
                <a14:m>
                  <m:oMath xmlns:m="http://schemas.openxmlformats.org/officeDocument/2006/math"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, find</a:t>
                </a:r>
              </a:p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  </a:t>
                </a:r>
              </a:p>
            </p:txBody>
          </p:sp>
        </mc:Choice>
        <mc:Fallback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9A3528DD-F0D0-E055-7DFA-3F8EA5871E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84" y="822671"/>
                <a:ext cx="22889831" cy="4497474"/>
              </a:xfrm>
              <a:prstGeom prst="roundRect">
                <a:avLst>
                  <a:gd name="adj" fmla="val 5932"/>
                </a:avLst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23565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A9341900-B661-7239-D66E-3C200D824C4D}"/>
                  </a:ext>
                </a:extLst>
              </p:cNvPr>
              <p:cNvSpPr/>
              <p:nvPr/>
            </p:nvSpPr>
            <p:spPr>
              <a:xfrm>
                <a:off x="747084" y="822671"/>
                <a:ext cx="22889831" cy="449747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600" dirty="0">
                    <a:solidFill>
                      <a:srgbClr val="7030A0"/>
                    </a:solidFill>
                    <a:latin typeface="Bradley Hand" pitchFamily="2" charset="77"/>
                  </a:rPr>
                  <a:t>Problem 3</a:t>
                </a:r>
              </a:p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600" dirty="0">
                    <a:solidFill>
                      <a:srgbClr val="7030A0"/>
                    </a:solidFill>
                    <a:latin typeface="Bradley Hand" pitchFamily="2" charset="77"/>
                  </a:rPr>
                  <a:t>You are given two binary strings S=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 and P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. </a:t>
                </a:r>
              </a:p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Find the number of occurrences of P in S.  </a:t>
                </a:r>
              </a:p>
            </p:txBody>
          </p:sp>
        </mc:Choice>
        <mc:Fallback xmlns="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A9341900-B661-7239-D66E-3C200D824C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84" y="822671"/>
                <a:ext cx="22889831" cy="4497474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84227942-60DB-7DA7-14B8-A3FF349AF27C}"/>
                  </a:ext>
                </a:extLst>
              </p:cNvPr>
              <p:cNvSpPr/>
              <p:nvPr/>
            </p:nvSpPr>
            <p:spPr>
              <a:xfrm>
                <a:off x="747083" y="6858000"/>
                <a:ext cx="22889831" cy="407757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600" dirty="0">
                    <a:solidFill>
                      <a:srgbClr val="7030A0"/>
                    </a:solidFill>
                    <a:latin typeface="Bradley Hand" pitchFamily="2" charset="77"/>
                  </a:rPr>
                  <a:t>We claim that P occurs at index 0 of S if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6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p>
                            <m:sSupPr>
                              <m:ctrlPr>
                                <a:rPr lang="en-US" sz="6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6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66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66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66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sz="6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66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66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sz="66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6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nary>
                    </m:oMath>
                  </m:oMathPara>
                </a14:m>
                <a:endParaRPr lang="en-IN" sz="66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5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84227942-60DB-7DA7-14B8-A3FF349AF2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83" y="6858000"/>
                <a:ext cx="22889831" cy="4077575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andy: A problem on leetcode">
            <a:extLst>
              <a:ext uri="{FF2B5EF4-FFF2-40B4-BE49-F238E27FC236}">
                <a16:creationId xmlns:a16="http://schemas.microsoft.com/office/drawing/2014/main" id="{E05CA691-129D-BE07-B064-534D3AB208A6}"/>
              </a:ext>
            </a:extLst>
          </p:cNvPr>
          <p:cNvSpPr/>
          <p:nvPr/>
        </p:nvSpPr>
        <p:spPr>
          <a:xfrm>
            <a:off x="747083" y="11294737"/>
            <a:ext cx="22889831" cy="1598592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6600" dirty="0"/>
              <a:t>What can we say about the </a:t>
            </a:r>
            <a:r>
              <a:rPr lang="en-US" sz="6600" dirty="0" err="1"/>
              <a:t>i-th</a:t>
            </a:r>
            <a:r>
              <a:rPr lang="en-US" sz="6600" dirty="0"/>
              <a:t> index of S?</a:t>
            </a:r>
            <a:endParaRPr sz="6600" dirty="0"/>
          </a:p>
        </p:txBody>
      </p:sp>
    </p:spTree>
    <p:extLst>
      <p:ext uri="{BB962C8B-B14F-4D97-AF65-F5344CB8AC3E}">
        <p14:creationId xmlns:p14="http://schemas.microsoft.com/office/powerpoint/2010/main" val="28684832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A9341900-B661-7239-D66E-3C200D824C4D}"/>
                  </a:ext>
                </a:extLst>
              </p:cNvPr>
              <p:cNvSpPr/>
              <p:nvPr/>
            </p:nvSpPr>
            <p:spPr>
              <a:xfrm>
                <a:off x="747084" y="822671"/>
                <a:ext cx="22889831" cy="449747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600" dirty="0">
                    <a:solidFill>
                      <a:srgbClr val="7030A0"/>
                    </a:solidFill>
                    <a:latin typeface="Bradley Hand" pitchFamily="2" charset="77"/>
                  </a:rPr>
                  <a:t>Problem 3</a:t>
                </a:r>
              </a:p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600" dirty="0">
                    <a:solidFill>
                      <a:srgbClr val="7030A0"/>
                    </a:solidFill>
                    <a:latin typeface="Bradley Hand" pitchFamily="2" charset="77"/>
                  </a:rPr>
                  <a:t>You are given two binary strings S=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 and P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. </a:t>
                </a:r>
              </a:p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Find the number of occurrences of P in S.  </a:t>
                </a:r>
              </a:p>
            </p:txBody>
          </p:sp>
        </mc:Choice>
        <mc:Fallback xmlns="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A9341900-B661-7239-D66E-3C200D824C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84" y="822671"/>
                <a:ext cx="22889831" cy="4497474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!!box">
                <a:extLst>
                  <a:ext uri="{FF2B5EF4-FFF2-40B4-BE49-F238E27FC236}">
                    <a16:creationId xmlns:a16="http://schemas.microsoft.com/office/drawing/2014/main" id="{84227942-60DB-7DA7-14B8-A3FF349AF27C}"/>
                  </a:ext>
                </a:extLst>
              </p:cNvPr>
              <p:cNvSpPr/>
              <p:nvPr/>
            </p:nvSpPr>
            <p:spPr>
              <a:xfrm>
                <a:off x="747083" y="6858000"/>
                <a:ext cx="22889831" cy="407757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600" dirty="0">
                    <a:solidFill>
                      <a:srgbClr val="7030A0"/>
                    </a:solidFill>
                    <a:latin typeface="Bradley Hand" pitchFamily="2" charset="77"/>
                  </a:rPr>
                  <a:t>We claim that P occurs at index </a:t>
                </a:r>
                <a:r>
                  <a:rPr lang="en-US" sz="6600" dirty="0" err="1">
                    <a:solidFill>
                      <a:srgbClr val="7030A0"/>
                    </a:solidFill>
                    <a:latin typeface="Bradley Hand" pitchFamily="2" charset="77"/>
                  </a:rPr>
                  <a:t>i</a:t>
                </a:r>
                <a:r>
                  <a:rPr lang="en-US" sz="6600" dirty="0">
                    <a:solidFill>
                      <a:srgbClr val="7030A0"/>
                    </a:solidFill>
                    <a:latin typeface="Bradley Hand" pitchFamily="2" charset="77"/>
                  </a:rPr>
                  <a:t> of S if </a:t>
                </a:r>
              </a:p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6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p>
                            <m:sSupPr>
                              <m:ctrlPr>
                                <a:rPr lang="en-US" sz="6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6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66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66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66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66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66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sz="6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66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66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sz="66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6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nary>
                    </m:oMath>
                  </m:oMathPara>
                </a14:m>
                <a:endParaRPr lang="en-IN" sz="66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5" name="!!box">
                <a:extLst>
                  <a:ext uri="{FF2B5EF4-FFF2-40B4-BE49-F238E27FC236}">
                    <a16:creationId xmlns:a16="http://schemas.microsoft.com/office/drawing/2014/main" id="{84227942-60DB-7DA7-14B8-A3FF349AF2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83" y="6858000"/>
                <a:ext cx="22889831" cy="4077575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99341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!!box">
                <a:extLst>
                  <a:ext uri="{FF2B5EF4-FFF2-40B4-BE49-F238E27FC236}">
                    <a16:creationId xmlns:a16="http://schemas.microsoft.com/office/drawing/2014/main" id="{84227942-60DB-7DA7-14B8-A3FF349AF27C}"/>
                  </a:ext>
                </a:extLst>
              </p:cNvPr>
              <p:cNvSpPr/>
              <p:nvPr/>
            </p:nvSpPr>
            <p:spPr>
              <a:xfrm>
                <a:off x="747084" y="831272"/>
                <a:ext cx="22889831" cy="7502238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600" dirty="0">
                    <a:solidFill>
                      <a:srgbClr val="7030A0"/>
                    </a:solidFill>
                    <a:latin typeface="Bradley Hand" pitchFamily="2" charset="77"/>
                  </a:rPr>
                  <a:t>We claim that P occurs at index </a:t>
                </a:r>
                <a:r>
                  <a:rPr lang="en-US" sz="6600" dirty="0" err="1">
                    <a:solidFill>
                      <a:srgbClr val="7030A0"/>
                    </a:solidFill>
                    <a:latin typeface="Bradley Hand" pitchFamily="2" charset="77"/>
                  </a:rPr>
                  <a:t>i</a:t>
                </a:r>
                <a:r>
                  <a:rPr lang="en-US" sz="6600" dirty="0">
                    <a:solidFill>
                      <a:srgbClr val="7030A0"/>
                    </a:solidFill>
                    <a:latin typeface="Bradley Hand" pitchFamily="2" charset="77"/>
                  </a:rPr>
                  <a:t> of S if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6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p>
                            <m:sSupPr>
                              <m:ctrlPr>
                                <a:rPr lang="en-US" sz="6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6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66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66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66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66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66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sz="6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66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66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sz="66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6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6600" b="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    =</a:t>
                </a:r>
                <a:r>
                  <a:rPr lang="en-US" sz="6600" b="0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Sup>
                          <m:sSubSupPr>
                            <m:ctrlP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sz="6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6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6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6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+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6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6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6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6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Sup>
                          <m:sSubSupPr>
                            <m:ctrlP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6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6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endParaRPr lang="en-IN" sz="66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5" name="!!box">
                <a:extLst>
                  <a:ext uri="{FF2B5EF4-FFF2-40B4-BE49-F238E27FC236}">
                    <a16:creationId xmlns:a16="http://schemas.microsoft.com/office/drawing/2014/main" id="{84227942-60DB-7DA7-14B8-A3FF349AF2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84" y="831272"/>
                <a:ext cx="22889831" cy="7502238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7F32176-5987-AB14-95B5-E4C23826FBAB}"/>
              </a:ext>
            </a:extLst>
          </p:cNvPr>
          <p:cNvSpPr/>
          <p:nvPr/>
        </p:nvSpPr>
        <p:spPr>
          <a:xfrm>
            <a:off x="7003473" y="5673436"/>
            <a:ext cx="4177145" cy="1662546"/>
          </a:xfrm>
          <a:prstGeom prst="roundRect">
            <a:avLst/>
          </a:prstGeom>
          <a:solidFill>
            <a:schemeClr val="accent5">
              <a:alpha val="31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5D4F7C3E-8FDF-B15F-C899-63564961D923}"/>
                  </a:ext>
                </a:extLst>
              </p:cNvPr>
              <p:cNvSpPr/>
              <p:nvPr/>
            </p:nvSpPr>
            <p:spPr>
              <a:xfrm>
                <a:off x="747083" y="8786371"/>
                <a:ext cx="22889831" cy="407757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marL="857250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6600" dirty="0">
                    <a:solidFill>
                      <a:srgbClr val="7030A0"/>
                    </a:solidFill>
                    <a:latin typeface="Bradley Hand" pitchFamily="2" charset="77"/>
                  </a:rPr>
                  <a:t>This term looks similar to what we saw in the previous problem</a:t>
                </a:r>
              </a:p>
              <a:p>
                <a:pPr marL="857250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6600" dirty="0">
                    <a:solidFill>
                      <a:srgbClr val="7030A0"/>
                    </a:solidFill>
                    <a:latin typeface="Bradley Hand" pitchFamily="2" charset="77"/>
                  </a:rPr>
                  <a:t>(HW) Use FFT to find this term in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6600" dirty="0">
                    <a:solidFill>
                      <a:srgbClr val="7030A0"/>
                    </a:solidFill>
                    <a:latin typeface="Bradley Hand" pitchFamily="2" charset="77"/>
                  </a:rPr>
                  <a:t> </a:t>
                </a:r>
              </a:p>
              <a:p>
                <a:pPr marL="857250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6600" dirty="0">
                    <a:solidFill>
                      <a:srgbClr val="7030A0"/>
                    </a:solidFill>
                    <a:latin typeface="Bradley Hand" pitchFamily="2" charset="77"/>
                  </a:rPr>
                  <a:t>(HW) Find an efficient algorithm to find the other terms </a:t>
                </a:r>
                <a:endParaRPr lang="en-IN" sz="66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4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5D4F7C3E-8FDF-B15F-C899-63564961D9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83" y="8786371"/>
                <a:ext cx="22889831" cy="4077575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67492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38018A8-0FCD-9657-549C-889AF2814510}"/>
              </a:ext>
            </a:extLst>
          </p:cNvPr>
          <p:cNvSpPr/>
          <p:nvPr/>
        </p:nvSpPr>
        <p:spPr>
          <a:xfrm>
            <a:off x="1899138" y="5631597"/>
            <a:ext cx="914400" cy="1204774"/>
          </a:xfrm>
          <a:prstGeom prst="roundRect">
            <a:avLst/>
          </a:prstGeom>
          <a:solidFill>
            <a:schemeClr val="accent5">
              <a:alpha val="45065"/>
            </a:schemeClr>
          </a:solidFill>
          <a:ln w="127000" cap="flat">
            <a:solidFill>
              <a:schemeClr val="accent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1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20E54BD-5B0C-66A0-C468-96A0A8F426A8}"/>
              </a:ext>
            </a:extLst>
          </p:cNvPr>
          <p:cNvSpPr/>
          <p:nvPr/>
        </p:nvSpPr>
        <p:spPr>
          <a:xfrm>
            <a:off x="3669322" y="5631597"/>
            <a:ext cx="914400" cy="1204774"/>
          </a:xfrm>
          <a:prstGeom prst="roundRect">
            <a:avLst/>
          </a:prstGeom>
          <a:solidFill>
            <a:schemeClr val="accent5">
              <a:alpha val="45065"/>
            </a:schemeClr>
          </a:solidFill>
          <a:ln w="127000" cap="flat">
            <a:solidFill>
              <a:schemeClr val="accent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2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E7383A8-3A6A-5A97-FE71-252A7FB01398}"/>
              </a:ext>
            </a:extLst>
          </p:cNvPr>
          <p:cNvSpPr/>
          <p:nvPr/>
        </p:nvSpPr>
        <p:spPr>
          <a:xfrm>
            <a:off x="5439505" y="5620782"/>
            <a:ext cx="1172309" cy="1226403"/>
          </a:xfrm>
          <a:prstGeom prst="roundRect">
            <a:avLst/>
          </a:prstGeom>
          <a:solidFill>
            <a:schemeClr val="accent5">
              <a:alpha val="45065"/>
            </a:schemeClr>
          </a:solidFill>
          <a:ln w="127000" cap="flat">
            <a:solidFill>
              <a:schemeClr val="accent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3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E6906AE-A522-FEA9-B02C-3BB4EF8B84BA}"/>
              </a:ext>
            </a:extLst>
          </p:cNvPr>
          <p:cNvSpPr/>
          <p:nvPr/>
        </p:nvSpPr>
        <p:spPr>
          <a:xfrm>
            <a:off x="18991387" y="5631597"/>
            <a:ext cx="1172309" cy="1226403"/>
          </a:xfrm>
          <a:prstGeom prst="roundRect">
            <a:avLst/>
          </a:prstGeom>
          <a:solidFill>
            <a:schemeClr val="accent3">
              <a:lumMod val="60000"/>
              <a:lumOff val="40000"/>
              <a:alpha val="45065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3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BAC90980-CFF4-8764-7743-520195BB0746}"/>
              </a:ext>
            </a:extLst>
          </p:cNvPr>
          <p:cNvSpPr/>
          <p:nvPr/>
        </p:nvSpPr>
        <p:spPr>
          <a:xfrm>
            <a:off x="18991387" y="5631597"/>
            <a:ext cx="1172309" cy="1226403"/>
          </a:xfrm>
          <a:prstGeom prst="roundRect">
            <a:avLst/>
          </a:prstGeom>
          <a:solidFill>
            <a:schemeClr val="accent3">
              <a:lumMod val="60000"/>
              <a:lumOff val="40000"/>
              <a:alpha val="45065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3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095E7FF0-0353-89F2-3262-4E6384CE4B89}"/>
              </a:ext>
            </a:extLst>
          </p:cNvPr>
          <p:cNvSpPr/>
          <p:nvPr/>
        </p:nvSpPr>
        <p:spPr>
          <a:xfrm>
            <a:off x="17819078" y="7345862"/>
            <a:ext cx="1172309" cy="1226403"/>
          </a:xfrm>
          <a:prstGeom prst="roundRect">
            <a:avLst/>
          </a:prstGeom>
          <a:solidFill>
            <a:schemeClr val="accent5">
              <a:alpha val="45065"/>
            </a:schemeClr>
          </a:solidFill>
          <a:ln w="127000" cap="flat">
            <a:solidFill>
              <a:schemeClr val="accent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1</a:t>
            </a:r>
          </a:p>
        </p:txBody>
      </p:sp>
      <p:sp>
        <p:nvSpPr>
          <p:cNvPr id="29" name="Plus 28">
            <a:extLst>
              <a:ext uri="{FF2B5EF4-FFF2-40B4-BE49-F238E27FC236}">
                <a16:creationId xmlns:a16="http://schemas.microsoft.com/office/drawing/2014/main" id="{C2E99B58-9BBA-C619-5D68-9415B0BC15EF}"/>
              </a:ext>
            </a:extLst>
          </p:cNvPr>
          <p:cNvSpPr/>
          <p:nvPr/>
        </p:nvSpPr>
        <p:spPr>
          <a:xfrm>
            <a:off x="19178958" y="7480234"/>
            <a:ext cx="914400" cy="914400"/>
          </a:xfrm>
          <a:prstGeom prst="mathPlus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B2E04D07-A698-257A-D958-9D9E228032D8}"/>
              </a:ext>
            </a:extLst>
          </p:cNvPr>
          <p:cNvSpPr/>
          <p:nvPr/>
        </p:nvSpPr>
        <p:spPr>
          <a:xfrm>
            <a:off x="20316099" y="7345862"/>
            <a:ext cx="1172309" cy="1226403"/>
          </a:xfrm>
          <a:prstGeom prst="roundRect">
            <a:avLst/>
          </a:prstGeom>
          <a:solidFill>
            <a:schemeClr val="accent5">
              <a:alpha val="45065"/>
            </a:schemeClr>
          </a:solidFill>
          <a:ln w="127000" cap="flat">
            <a:solidFill>
              <a:schemeClr val="accent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2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45ED469A-8020-485B-FEC1-1E80927FB0EA}"/>
              </a:ext>
            </a:extLst>
          </p:cNvPr>
          <p:cNvSpPr/>
          <p:nvPr/>
        </p:nvSpPr>
        <p:spPr>
          <a:xfrm>
            <a:off x="16998461" y="10750705"/>
            <a:ext cx="1172309" cy="1226403"/>
          </a:xfrm>
          <a:prstGeom prst="roundRect">
            <a:avLst/>
          </a:prstGeom>
          <a:solidFill>
            <a:schemeClr val="accent5">
              <a:alpha val="45065"/>
            </a:schemeClr>
          </a:solidFill>
          <a:ln w="127000" cap="flat">
            <a:solidFill>
              <a:schemeClr val="accent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1</a:t>
            </a:r>
          </a:p>
        </p:txBody>
      </p:sp>
      <p:sp>
        <p:nvSpPr>
          <p:cNvPr id="32" name="Plus 31">
            <a:extLst>
              <a:ext uri="{FF2B5EF4-FFF2-40B4-BE49-F238E27FC236}">
                <a16:creationId xmlns:a16="http://schemas.microsoft.com/office/drawing/2014/main" id="{138BAF77-7AA2-BAD8-1E37-BC166D276912}"/>
              </a:ext>
            </a:extLst>
          </p:cNvPr>
          <p:cNvSpPr/>
          <p:nvPr/>
        </p:nvSpPr>
        <p:spPr>
          <a:xfrm>
            <a:off x="18358341" y="10885077"/>
            <a:ext cx="914400" cy="914400"/>
          </a:xfrm>
          <a:prstGeom prst="mathPlus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7D9DE985-89F6-09F7-819D-20091F006509}"/>
              </a:ext>
            </a:extLst>
          </p:cNvPr>
          <p:cNvSpPr/>
          <p:nvPr/>
        </p:nvSpPr>
        <p:spPr>
          <a:xfrm>
            <a:off x="19495482" y="10750705"/>
            <a:ext cx="1172309" cy="1226403"/>
          </a:xfrm>
          <a:prstGeom prst="roundRect">
            <a:avLst/>
          </a:prstGeom>
          <a:solidFill>
            <a:schemeClr val="accent5">
              <a:alpha val="45065"/>
            </a:schemeClr>
          </a:solidFill>
          <a:ln w="127000" cap="flat">
            <a:solidFill>
              <a:schemeClr val="accent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1</a:t>
            </a:r>
          </a:p>
        </p:txBody>
      </p:sp>
      <p:sp>
        <p:nvSpPr>
          <p:cNvPr id="34" name="Plus 33">
            <a:extLst>
              <a:ext uri="{FF2B5EF4-FFF2-40B4-BE49-F238E27FC236}">
                <a16:creationId xmlns:a16="http://schemas.microsoft.com/office/drawing/2014/main" id="{9BF0619D-97FA-1931-C379-9FE65A9F0098}"/>
              </a:ext>
            </a:extLst>
          </p:cNvPr>
          <p:cNvSpPr/>
          <p:nvPr/>
        </p:nvSpPr>
        <p:spPr>
          <a:xfrm>
            <a:off x="20673657" y="10885077"/>
            <a:ext cx="914400" cy="914400"/>
          </a:xfrm>
          <a:prstGeom prst="mathPlus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4A5AE238-DBB1-2BB0-DDE9-6598C40F3860}"/>
              </a:ext>
            </a:extLst>
          </p:cNvPr>
          <p:cNvSpPr/>
          <p:nvPr/>
        </p:nvSpPr>
        <p:spPr>
          <a:xfrm>
            <a:off x="21804927" y="10772334"/>
            <a:ext cx="914400" cy="1204774"/>
          </a:xfrm>
          <a:prstGeom prst="roundRect">
            <a:avLst/>
          </a:prstGeom>
          <a:solidFill>
            <a:schemeClr val="accent5">
              <a:alpha val="45065"/>
            </a:schemeClr>
          </a:solidFill>
          <a:ln w="127000" cap="flat">
            <a:solidFill>
              <a:schemeClr val="accent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1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FAB1E534-77AE-3704-0102-60B9A9292860}"/>
              </a:ext>
            </a:extLst>
          </p:cNvPr>
          <p:cNvSpPr/>
          <p:nvPr/>
        </p:nvSpPr>
        <p:spPr>
          <a:xfrm>
            <a:off x="17819078" y="9065282"/>
            <a:ext cx="1172309" cy="1226403"/>
          </a:xfrm>
          <a:prstGeom prst="roundRect">
            <a:avLst/>
          </a:prstGeom>
          <a:solidFill>
            <a:schemeClr val="accent5">
              <a:alpha val="45065"/>
            </a:schemeClr>
          </a:solidFill>
          <a:ln w="127000" cap="flat">
            <a:solidFill>
              <a:schemeClr val="accent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2</a:t>
            </a:r>
          </a:p>
        </p:txBody>
      </p:sp>
      <p:sp>
        <p:nvSpPr>
          <p:cNvPr id="37" name="Plus 36">
            <a:extLst>
              <a:ext uri="{FF2B5EF4-FFF2-40B4-BE49-F238E27FC236}">
                <a16:creationId xmlns:a16="http://schemas.microsoft.com/office/drawing/2014/main" id="{511F6986-BE69-78B0-0458-B62E666C4D0A}"/>
              </a:ext>
            </a:extLst>
          </p:cNvPr>
          <p:cNvSpPr/>
          <p:nvPr/>
        </p:nvSpPr>
        <p:spPr>
          <a:xfrm>
            <a:off x="19120342" y="9221283"/>
            <a:ext cx="914400" cy="914400"/>
          </a:xfrm>
          <a:prstGeom prst="mathPlus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76B7BC69-4B5D-7E4A-E29C-4B74C7A5F141}"/>
              </a:ext>
            </a:extLst>
          </p:cNvPr>
          <p:cNvSpPr/>
          <p:nvPr/>
        </p:nvSpPr>
        <p:spPr>
          <a:xfrm>
            <a:off x="20316099" y="9076095"/>
            <a:ext cx="1172309" cy="1226403"/>
          </a:xfrm>
          <a:prstGeom prst="roundRect">
            <a:avLst/>
          </a:prstGeom>
          <a:solidFill>
            <a:schemeClr val="accent5">
              <a:alpha val="45065"/>
            </a:schemeClr>
          </a:solidFill>
          <a:ln w="127000" cap="flat">
            <a:solidFill>
              <a:schemeClr val="accent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1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D70A4726-FD02-C9EC-BCD1-03DECB5D9A64}"/>
              </a:ext>
            </a:extLst>
          </p:cNvPr>
          <p:cNvSpPr/>
          <p:nvPr/>
        </p:nvSpPr>
        <p:spPr>
          <a:xfrm>
            <a:off x="19143790" y="12280127"/>
            <a:ext cx="1172309" cy="1226403"/>
          </a:xfrm>
          <a:prstGeom prst="roundRect">
            <a:avLst/>
          </a:prstGeom>
          <a:solidFill>
            <a:schemeClr val="accent5">
              <a:alpha val="45065"/>
            </a:schemeClr>
          </a:solidFill>
          <a:ln w="127000" cap="flat">
            <a:solidFill>
              <a:schemeClr val="accent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3</a:t>
            </a:r>
          </a:p>
        </p:txBody>
      </p:sp>
      <p:sp>
        <p:nvSpPr>
          <p:cNvPr id="6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AC6105CB-42C9-4A3F-56E3-716641DB27CD}"/>
              </a:ext>
            </a:extLst>
          </p:cNvPr>
          <p:cNvSpPr/>
          <p:nvPr/>
        </p:nvSpPr>
        <p:spPr>
          <a:xfrm>
            <a:off x="747084" y="822671"/>
            <a:ext cx="22889831" cy="407757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</a:rPr>
              <a:t>Problem 1</a:t>
            </a:r>
          </a:p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</a:rPr>
              <a:t>Given an array of n distinct numbers and a target t, find number of permutations of these n numbers that sum up to t.</a:t>
            </a:r>
            <a:endParaRPr lang="en-IN" sz="6600" dirty="0">
              <a:solidFill>
                <a:srgbClr val="7030A0"/>
              </a:solidFill>
              <a:latin typeface="Bradley Hand" pitchFamily="2" charset="77"/>
            </a:endParaRPr>
          </a:p>
        </p:txBody>
      </p:sp>
      <p:sp>
        <p:nvSpPr>
          <p:cNvPr id="7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321E72C3-1EAA-9FDA-F30D-B37318AEB5C5}"/>
              </a:ext>
            </a:extLst>
          </p:cNvPr>
          <p:cNvSpPr/>
          <p:nvPr/>
        </p:nvSpPr>
        <p:spPr>
          <a:xfrm>
            <a:off x="5637486" y="11799477"/>
            <a:ext cx="9162460" cy="15395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</a:rPr>
              <a:t>Ans =4</a:t>
            </a:r>
          </a:p>
        </p:txBody>
      </p:sp>
    </p:spTree>
    <p:extLst>
      <p:ext uri="{BB962C8B-B14F-4D97-AF65-F5344CB8AC3E}">
        <p14:creationId xmlns:p14="http://schemas.microsoft.com/office/powerpoint/2010/main" val="30543145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A9341900-B661-7239-D66E-3C200D824C4D}"/>
              </a:ext>
            </a:extLst>
          </p:cNvPr>
          <p:cNvSpPr/>
          <p:nvPr/>
        </p:nvSpPr>
        <p:spPr>
          <a:xfrm>
            <a:off x="747084" y="822671"/>
            <a:ext cx="22889831" cy="407757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</a:rPr>
              <a:t>We will a smaller subproblem in which we want to find number of permutations containing two terms that sum up to 3</a:t>
            </a:r>
            <a:endParaRPr lang="en-IN" sz="6600" dirty="0">
              <a:solidFill>
                <a:srgbClr val="7030A0"/>
              </a:solidFill>
              <a:latin typeface="Bradley Hand" pitchFamily="2" charset="77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38018A8-0FCD-9657-549C-889AF2814510}"/>
              </a:ext>
            </a:extLst>
          </p:cNvPr>
          <p:cNvSpPr/>
          <p:nvPr/>
        </p:nvSpPr>
        <p:spPr>
          <a:xfrm>
            <a:off x="1899138" y="5631597"/>
            <a:ext cx="914400" cy="1204774"/>
          </a:xfrm>
          <a:prstGeom prst="roundRect">
            <a:avLst/>
          </a:prstGeom>
          <a:solidFill>
            <a:schemeClr val="accent5">
              <a:alpha val="45065"/>
            </a:schemeClr>
          </a:solidFill>
          <a:ln w="127000" cap="flat">
            <a:solidFill>
              <a:schemeClr val="accent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1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20E54BD-5B0C-66A0-C468-96A0A8F426A8}"/>
              </a:ext>
            </a:extLst>
          </p:cNvPr>
          <p:cNvSpPr/>
          <p:nvPr/>
        </p:nvSpPr>
        <p:spPr>
          <a:xfrm>
            <a:off x="3669322" y="5631597"/>
            <a:ext cx="914400" cy="1204774"/>
          </a:xfrm>
          <a:prstGeom prst="roundRect">
            <a:avLst/>
          </a:prstGeom>
          <a:solidFill>
            <a:schemeClr val="accent5">
              <a:alpha val="45065"/>
            </a:schemeClr>
          </a:solidFill>
          <a:ln w="127000" cap="flat">
            <a:solidFill>
              <a:schemeClr val="accent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2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E7383A8-3A6A-5A97-FE71-252A7FB01398}"/>
              </a:ext>
            </a:extLst>
          </p:cNvPr>
          <p:cNvSpPr/>
          <p:nvPr/>
        </p:nvSpPr>
        <p:spPr>
          <a:xfrm>
            <a:off x="5439505" y="5620782"/>
            <a:ext cx="1172309" cy="1226403"/>
          </a:xfrm>
          <a:prstGeom prst="roundRect">
            <a:avLst/>
          </a:prstGeom>
          <a:solidFill>
            <a:schemeClr val="accent5">
              <a:alpha val="45065"/>
            </a:schemeClr>
          </a:solidFill>
          <a:ln w="127000" cap="flat">
            <a:solidFill>
              <a:schemeClr val="accent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3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E6906AE-A522-FEA9-B02C-3BB4EF8B84BA}"/>
              </a:ext>
            </a:extLst>
          </p:cNvPr>
          <p:cNvSpPr/>
          <p:nvPr/>
        </p:nvSpPr>
        <p:spPr>
          <a:xfrm>
            <a:off x="18991387" y="5631597"/>
            <a:ext cx="1172309" cy="1226403"/>
          </a:xfrm>
          <a:prstGeom prst="roundRect">
            <a:avLst/>
          </a:prstGeom>
          <a:solidFill>
            <a:schemeClr val="accent3">
              <a:lumMod val="60000"/>
              <a:lumOff val="40000"/>
              <a:alpha val="45065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1094C933-EDA7-0ACF-092E-C55585B156D2}"/>
                  </a:ext>
                </a:extLst>
              </p:cNvPr>
              <p:cNvSpPr/>
              <p:nvPr/>
            </p:nvSpPr>
            <p:spPr>
              <a:xfrm>
                <a:off x="747084" y="7166524"/>
                <a:ext cx="15747282" cy="407757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600" dirty="0">
                    <a:solidFill>
                      <a:srgbClr val="7030A0"/>
                    </a:solidFill>
                    <a:latin typeface="Bradley Hand" pitchFamily="2" charset="77"/>
                  </a:rPr>
                  <a:t>Consider the polynomial</a:t>
                </a:r>
              </a:p>
              <a:p>
                <a:pPr marL="857250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6600" dirty="0">
                    <a:solidFill>
                      <a:srgbClr val="7030A0"/>
                    </a:solidFill>
                    <a:latin typeface="Bradley Hand" pitchFamily="2" charset="77"/>
                  </a:rPr>
                  <a:t>A(x) = </a:t>
                </a:r>
                <a14:m>
                  <m:oMath xmlns:m="http://schemas.openxmlformats.org/officeDocument/2006/math"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IN" sz="66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marL="857250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 is in A(x) if there is a number d in the array</a:t>
                </a:r>
              </a:p>
            </p:txBody>
          </p:sp>
        </mc:Choice>
        <mc:Fallback xmlns="">
          <p:sp>
            <p:nvSpPr>
              <p:cNvPr id="7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1094C933-EDA7-0ACF-092E-C55585B156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84" y="7166524"/>
                <a:ext cx="15747282" cy="4077575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andy: A problem on leetcode">
            <a:extLst>
              <a:ext uri="{FF2B5EF4-FFF2-40B4-BE49-F238E27FC236}">
                <a16:creationId xmlns:a16="http://schemas.microsoft.com/office/drawing/2014/main" id="{7C9F13B4-AA9C-E3C7-BF99-BD9B99CEDBF9}"/>
              </a:ext>
            </a:extLst>
          </p:cNvPr>
          <p:cNvSpPr/>
          <p:nvPr/>
        </p:nvSpPr>
        <p:spPr>
          <a:xfrm>
            <a:off x="747084" y="11836054"/>
            <a:ext cx="22889831" cy="1598592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6600" dirty="0"/>
              <a:t>What will happen if we multiply A(x) by A(x)?</a:t>
            </a:r>
            <a:endParaRPr sz="660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CDE9204D-59D0-12F8-55BC-69A94D293BB9}"/>
              </a:ext>
            </a:extLst>
          </p:cNvPr>
          <p:cNvSpPr/>
          <p:nvPr/>
        </p:nvSpPr>
        <p:spPr>
          <a:xfrm>
            <a:off x="17819078" y="7345862"/>
            <a:ext cx="1172309" cy="1226403"/>
          </a:xfrm>
          <a:prstGeom prst="roundRect">
            <a:avLst/>
          </a:prstGeom>
          <a:solidFill>
            <a:schemeClr val="accent5">
              <a:alpha val="45065"/>
            </a:schemeClr>
          </a:solidFill>
          <a:ln w="127000" cap="flat">
            <a:solidFill>
              <a:schemeClr val="accent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1</a:t>
            </a:r>
          </a:p>
        </p:txBody>
      </p:sp>
      <p:sp>
        <p:nvSpPr>
          <p:cNvPr id="14" name="Plus 13">
            <a:extLst>
              <a:ext uri="{FF2B5EF4-FFF2-40B4-BE49-F238E27FC236}">
                <a16:creationId xmlns:a16="http://schemas.microsoft.com/office/drawing/2014/main" id="{FBC46C9D-443E-42D9-F457-F5C36559DC36}"/>
              </a:ext>
            </a:extLst>
          </p:cNvPr>
          <p:cNvSpPr/>
          <p:nvPr/>
        </p:nvSpPr>
        <p:spPr>
          <a:xfrm>
            <a:off x="19178958" y="7480234"/>
            <a:ext cx="914400" cy="914400"/>
          </a:xfrm>
          <a:prstGeom prst="mathPlus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666ED76-DC23-094A-96E9-B22C86A3A5A1}"/>
              </a:ext>
            </a:extLst>
          </p:cNvPr>
          <p:cNvSpPr/>
          <p:nvPr/>
        </p:nvSpPr>
        <p:spPr>
          <a:xfrm>
            <a:off x="20316099" y="7345862"/>
            <a:ext cx="1172309" cy="1226403"/>
          </a:xfrm>
          <a:prstGeom prst="roundRect">
            <a:avLst/>
          </a:prstGeom>
          <a:solidFill>
            <a:schemeClr val="accent5">
              <a:alpha val="45065"/>
            </a:schemeClr>
          </a:solidFill>
          <a:ln w="127000" cap="flat">
            <a:solidFill>
              <a:schemeClr val="accent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2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395D8C7D-F0A2-20AE-2D78-F353FF2ACEF8}"/>
              </a:ext>
            </a:extLst>
          </p:cNvPr>
          <p:cNvSpPr/>
          <p:nvPr/>
        </p:nvSpPr>
        <p:spPr>
          <a:xfrm>
            <a:off x="17819078" y="9065282"/>
            <a:ext cx="1172309" cy="1226403"/>
          </a:xfrm>
          <a:prstGeom prst="roundRect">
            <a:avLst/>
          </a:prstGeom>
          <a:solidFill>
            <a:schemeClr val="accent5">
              <a:alpha val="45065"/>
            </a:schemeClr>
          </a:solidFill>
          <a:ln w="127000" cap="flat">
            <a:solidFill>
              <a:schemeClr val="accent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2</a:t>
            </a:r>
          </a:p>
        </p:txBody>
      </p:sp>
      <p:sp>
        <p:nvSpPr>
          <p:cNvPr id="17" name="Plus 16">
            <a:extLst>
              <a:ext uri="{FF2B5EF4-FFF2-40B4-BE49-F238E27FC236}">
                <a16:creationId xmlns:a16="http://schemas.microsoft.com/office/drawing/2014/main" id="{3EAD7BB4-3EAD-4720-54B3-0AF5DA4CF0DC}"/>
              </a:ext>
            </a:extLst>
          </p:cNvPr>
          <p:cNvSpPr/>
          <p:nvPr/>
        </p:nvSpPr>
        <p:spPr>
          <a:xfrm>
            <a:off x="19120342" y="9221283"/>
            <a:ext cx="914400" cy="914400"/>
          </a:xfrm>
          <a:prstGeom prst="mathPlus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0B6AB340-D5D3-1ABE-332C-3A4571A19DB4}"/>
              </a:ext>
            </a:extLst>
          </p:cNvPr>
          <p:cNvSpPr/>
          <p:nvPr/>
        </p:nvSpPr>
        <p:spPr>
          <a:xfrm>
            <a:off x="20316099" y="9076095"/>
            <a:ext cx="1172309" cy="1226403"/>
          </a:xfrm>
          <a:prstGeom prst="roundRect">
            <a:avLst/>
          </a:prstGeom>
          <a:solidFill>
            <a:schemeClr val="accent5">
              <a:alpha val="45065"/>
            </a:schemeClr>
          </a:solidFill>
          <a:ln w="127000" cap="flat">
            <a:solidFill>
              <a:schemeClr val="accent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527830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A9341900-B661-7239-D66E-3C200D824C4D}"/>
                  </a:ext>
                </a:extLst>
              </p:cNvPr>
              <p:cNvSpPr/>
              <p:nvPr/>
            </p:nvSpPr>
            <p:spPr>
              <a:xfrm>
                <a:off x="747084" y="822671"/>
                <a:ext cx="22889831" cy="1967421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600" dirty="0">
                    <a:solidFill>
                      <a:srgbClr val="7030A0"/>
                    </a:solidFill>
                    <a:latin typeface="Bradley Hand" pitchFamily="2" charset="77"/>
                  </a:rPr>
                  <a:t>C(x)=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66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A9341900-B661-7239-D66E-3C200D824C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84" y="822671"/>
                <a:ext cx="22889831" cy="1967421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Candy: A problem on leetcode">
                <a:extLst>
                  <a:ext uri="{FF2B5EF4-FFF2-40B4-BE49-F238E27FC236}">
                    <a16:creationId xmlns:a16="http://schemas.microsoft.com/office/drawing/2014/main" id="{E34B08C7-4178-6995-82E0-E7A7FAE73263}"/>
                  </a:ext>
                </a:extLst>
              </p:cNvPr>
              <p:cNvSpPr/>
              <p:nvPr/>
            </p:nvSpPr>
            <p:spPr>
              <a:xfrm>
                <a:off x="747084" y="3090638"/>
                <a:ext cx="22889831" cy="1598592"/>
              </a:xfrm>
              <a:prstGeom prst="roundRect">
                <a:avLst>
                  <a:gd name="adj" fmla="val 1661"/>
                </a:avLst>
              </a:prstGeom>
              <a:gradFill>
                <a:gsLst>
                  <a:gs pos="0">
                    <a:srgbClr val="FF40FF">
                      <a:alpha val="93276"/>
                    </a:srgbClr>
                  </a:gs>
                  <a:gs pos="100000">
                    <a:srgbClr val="FF2600">
                      <a:alpha val="93276"/>
                    </a:srgbClr>
                  </a:gs>
                </a:gsLst>
                <a:lin ang="5460000" scaled="0"/>
              </a:gradFill>
              <a:ln w="12700">
                <a:solidFill>
                  <a:srgbClr val="000000">
                    <a:alpha val="93276"/>
                  </a:srgbClr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>
                <a:lvl1pPr algn="ctr" defTabSz="825500">
                  <a:lnSpc>
                    <a:spcPct val="100000"/>
                  </a:lnSpc>
                  <a:spcBef>
                    <a:spcPts val="0"/>
                  </a:spcBef>
                  <a:defRPr sz="20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lvl1pPr>
              </a:lstStyle>
              <a:p>
                <a:r>
                  <a:rPr lang="en-US" sz="6600" dirty="0"/>
                  <a:t>What is the co-efficient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6600" dirty="0"/>
                  <a:t>?</a:t>
                </a:r>
                <a:endParaRPr sz="6600" dirty="0"/>
              </a:p>
            </p:txBody>
          </p:sp>
        </mc:Choice>
        <mc:Fallback>
          <p:sp>
            <p:nvSpPr>
              <p:cNvPr id="6" name="Candy: A problem on leetcode">
                <a:extLst>
                  <a:ext uri="{FF2B5EF4-FFF2-40B4-BE49-F238E27FC236}">
                    <a16:creationId xmlns:a16="http://schemas.microsoft.com/office/drawing/2014/main" id="{E34B08C7-4178-6995-82E0-E7A7FAE732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84" y="3090638"/>
                <a:ext cx="22889831" cy="1598592"/>
              </a:xfrm>
              <a:prstGeom prst="roundRect">
                <a:avLst>
                  <a:gd name="adj" fmla="val 1661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>
                    <a:alpha val="93276"/>
                  </a:srgbClr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C69EC7CF-7FA0-99AC-5CF9-E9C88737390F}"/>
                  </a:ext>
                </a:extLst>
              </p:cNvPr>
              <p:cNvSpPr/>
              <p:nvPr/>
            </p:nvSpPr>
            <p:spPr>
              <a:xfrm>
                <a:off x="747083" y="5476732"/>
                <a:ext cx="22889831" cy="3550039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6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=3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6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6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6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6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6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6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IN" sz="66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3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C69EC7CF-7FA0-99AC-5CF9-E9C8873739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83" y="5476732"/>
                <a:ext cx="22889831" cy="3550039"/>
              </a:xfrm>
              <a:prstGeom prst="roundRect">
                <a:avLst>
                  <a:gd name="adj" fmla="val 5932"/>
                </a:avLst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31290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A9341900-B661-7239-D66E-3C200D824C4D}"/>
                  </a:ext>
                </a:extLst>
              </p:cNvPr>
              <p:cNvSpPr/>
              <p:nvPr/>
            </p:nvSpPr>
            <p:spPr>
              <a:xfrm>
                <a:off x="747084" y="822671"/>
                <a:ext cx="22889831" cy="1967421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600" dirty="0">
                    <a:solidFill>
                      <a:srgbClr val="7030A0"/>
                    </a:solidFill>
                    <a:latin typeface="Bradley Hand" pitchFamily="2" charset="77"/>
                  </a:rPr>
                  <a:t>C(x)=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66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A9341900-B661-7239-D66E-3C200D824C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84" y="822671"/>
                <a:ext cx="22889831" cy="1967421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C69EC7CF-7FA0-99AC-5CF9-E9C88737390F}"/>
                  </a:ext>
                </a:extLst>
              </p:cNvPr>
              <p:cNvSpPr/>
              <p:nvPr/>
            </p:nvSpPr>
            <p:spPr>
              <a:xfrm>
                <a:off x="747083" y="5476732"/>
                <a:ext cx="22889831" cy="3550039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6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=3</m:t>
                          </m:r>
                        </m:sub>
                        <m:sup/>
                        <m:e>
                          <m: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nary>
                    </m:oMath>
                  </m:oMathPara>
                </a14:m>
                <a:endParaRPr lang="en-IN" sz="66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3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C69EC7CF-7FA0-99AC-5CF9-E9C8873739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83" y="5476732"/>
                <a:ext cx="22889831" cy="3550039"/>
              </a:xfrm>
              <a:prstGeom prst="roundRect">
                <a:avLst>
                  <a:gd name="adj" fmla="val 5932"/>
                </a:avLst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BD49C8F0-8649-0AF8-79AC-0C703267926E}"/>
              </a:ext>
            </a:extLst>
          </p:cNvPr>
          <p:cNvSpPr/>
          <p:nvPr/>
        </p:nvSpPr>
        <p:spPr>
          <a:xfrm>
            <a:off x="747082" y="9814273"/>
            <a:ext cx="22889831" cy="2541850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</a:rPr>
              <a:t>But this is the number of possible permutations containing two terms that sum up to 3 </a:t>
            </a:r>
            <a:endParaRPr lang="en-IN" sz="6600" dirty="0">
              <a:solidFill>
                <a:srgbClr val="7030A0"/>
              </a:solidFill>
              <a:latin typeface="Bradley Hand" pitchFamily="2" charset="77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andy: A problem on leetcode">
                <a:extLst>
                  <a:ext uri="{FF2B5EF4-FFF2-40B4-BE49-F238E27FC236}">
                    <a16:creationId xmlns:a16="http://schemas.microsoft.com/office/drawing/2014/main" id="{8FC3B765-8090-45A9-3ECC-E206814B4DC3}"/>
                  </a:ext>
                </a:extLst>
              </p:cNvPr>
              <p:cNvSpPr/>
              <p:nvPr/>
            </p:nvSpPr>
            <p:spPr>
              <a:xfrm>
                <a:off x="747084" y="3090638"/>
                <a:ext cx="22889831" cy="1598592"/>
              </a:xfrm>
              <a:prstGeom prst="roundRect">
                <a:avLst>
                  <a:gd name="adj" fmla="val 1661"/>
                </a:avLst>
              </a:prstGeom>
              <a:gradFill>
                <a:gsLst>
                  <a:gs pos="0">
                    <a:srgbClr val="FF40FF">
                      <a:alpha val="93276"/>
                    </a:srgbClr>
                  </a:gs>
                  <a:gs pos="100000">
                    <a:srgbClr val="FF2600">
                      <a:alpha val="93276"/>
                    </a:srgbClr>
                  </a:gs>
                </a:gsLst>
                <a:lin ang="5460000" scaled="0"/>
              </a:gradFill>
              <a:ln w="12700">
                <a:solidFill>
                  <a:srgbClr val="000000">
                    <a:alpha val="93276"/>
                  </a:srgbClr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>
                <a:lvl1pPr algn="ctr" defTabSz="825500">
                  <a:lnSpc>
                    <a:spcPct val="100000"/>
                  </a:lnSpc>
                  <a:spcBef>
                    <a:spcPts val="0"/>
                  </a:spcBef>
                  <a:defRPr sz="20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lvl1pPr>
              </a:lstStyle>
              <a:p>
                <a:r>
                  <a:rPr lang="en-US" sz="6600" dirty="0"/>
                  <a:t>What is the co-efficient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6600" dirty="0"/>
                  <a:t>?</a:t>
                </a:r>
                <a:endParaRPr sz="6600" dirty="0"/>
              </a:p>
            </p:txBody>
          </p:sp>
        </mc:Choice>
        <mc:Fallback>
          <p:sp>
            <p:nvSpPr>
              <p:cNvPr id="4" name="Candy: A problem on leetcode">
                <a:extLst>
                  <a:ext uri="{FF2B5EF4-FFF2-40B4-BE49-F238E27FC236}">
                    <a16:creationId xmlns:a16="http://schemas.microsoft.com/office/drawing/2014/main" id="{8FC3B765-8090-45A9-3ECC-E206814B4D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84" y="3090638"/>
                <a:ext cx="22889831" cy="1598592"/>
              </a:xfrm>
              <a:prstGeom prst="roundRect">
                <a:avLst>
                  <a:gd name="adj" fmla="val 1661"/>
                </a:avLst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>
                    <a:alpha val="93276"/>
                  </a:srgbClr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0585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A9341900-B661-7239-D66E-3C200D824C4D}"/>
                  </a:ext>
                </a:extLst>
              </p:cNvPr>
              <p:cNvSpPr/>
              <p:nvPr/>
            </p:nvSpPr>
            <p:spPr>
              <a:xfrm>
                <a:off x="747084" y="822671"/>
                <a:ext cx="22889831" cy="1967421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600" dirty="0">
                    <a:solidFill>
                      <a:srgbClr val="7030A0"/>
                    </a:solidFill>
                    <a:latin typeface="Bradley Hand" pitchFamily="2" charset="77"/>
                  </a:rPr>
                  <a:t>C(x)=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66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A9341900-B661-7239-D66E-3C200D824C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84" y="822671"/>
                <a:ext cx="22889831" cy="1967421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2411B50C-964C-9419-D8E1-FFC83CFF3A5B}"/>
                  </a:ext>
                </a:extLst>
              </p:cNvPr>
              <p:cNvSpPr/>
              <p:nvPr/>
            </p:nvSpPr>
            <p:spPr>
              <a:xfrm>
                <a:off x="747083" y="3601043"/>
                <a:ext cx="22889831" cy="3256957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marL="857250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6600" dirty="0">
                    <a:solidFill>
                      <a:srgbClr val="7030A0"/>
                    </a:solidFill>
                    <a:latin typeface="Bradley Hand" pitchFamily="2" charset="77"/>
                  </a:rPr>
                  <a:t>We can use FFT algorithm to find C(x)</a:t>
                </a:r>
              </a:p>
              <a:p>
                <a:pPr marL="857250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6600" dirty="0">
                    <a:solidFill>
                      <a:srgbClr val="7030A0"/>
                    </a:solidFill>
                    <a:latin typeface="Bradley Hand" pitchFamily="2" charset="77"/>
                  </a:rPr>
                  <a:t>Report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 as the answer</a:t>
                </a:r>
              </a:p>
            </p:txBody>
          </p:sp>
        </mc:Choice>
        <mc:Fallback xmlns="">
          <p:sp>
            <p:nvSpPr>
              <p:cNvPr id="4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2411B50C-964C-9419-D8E1-FFC83CFF3A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83" y="3601043"/>
                <a:ext cx="22889831" cy="3256957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95201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A9341900-B661-7239-D66E-3C200D824C4D}"/>
                  </a:ext>
                </a:extLst>
              </p:cNvPr>
              <p:cNvSpPr/>
              <p:nvPr/>
            </p:nvSpPr>
            <p:spPr>
              <a:xfrm>
                <a:off x="747084" y="822671"/>
                <a:ext cx="22889831" cy="1967421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600" dirty="0">
                    <a:solidFill>
                      <a:srgbClr val="7030A0"/>
                    </a:solidFill>
                    <a:latin typeface="Bradley Hand" pitchFamily="2" charset="77"/>
                  </a:rPr>
                  <a:t>C(x)=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6600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6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6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6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6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6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6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6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6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6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66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A9341900-B661-7239-D66E-3C200D824C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84" y="822671"/>
                <a:ext cx="22889831" cy="1967421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C69EC7CF-7FA0-99AC-5CF9-E9C88737390F}"/>
                  </a:ext>
                </a:extLst>
              </p:cNvPr>
              <p:cNvSpPr/>
              <p:nvPr/>
            </p:nvSpPr>
            <p:spPr>
              <a:xfrm>
                <a:off x="747083" y="5476732"/>
                <a:ext cx="22889831" cy="3550039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6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=3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6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6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6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6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6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6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6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6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6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IN" sz="66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3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C69EC7CF-7FA0-99AC-5CF9-E9C8873739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83" y="5476732"/>
                <a:ext cx="22889831" cy="3550039"/>
              </a:xfrm>
              <a:prstGeom prst="roundRect">
                <a:avLst>
                  <a:gd name="adj" fmla="val 5932"/>
                </a:avLst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andy: A problem on leetcode">
                <a:extLst>
                  <a:ext uri="{FF2B5EF4-FFF2-40B4-BE49-F238E27FC236}">
                    <a16:creationId xmlns:a16="http://schemas.microsoft.com/office/drawing/2014/main" id="{AE439D0D-34D6-FDE4-AA84-F88027F3E750}"/>
                  </a:ext>
                </a:extLst>
              </p:cNvPr>
              <p:cNvSpPr/>
              <p:nvPr/>
            </p:nvSpPr>
            <p:spPr>
              <a:xfrm>
                <a:off x="747084" y="3090638"/>
                <a:ext cx="22889831" cy="1598592"/>
              </a:xfrm>
              <a:prstGeom prst="roundRect">
                <a:avLst>
                  <a:gd name="adj" fmla="val 1661"/>
                </a:avLst>
              </a:prstGeom>
              <a:gradFill>
                <a:gsLst>
                  <a:gs pos="0">
                    <a:srgbClr val="FF40FF">
                      <a:alpha val="93276"/>
                    </a:srgbClr>
                  </a:gs>
                  <a:gs pos="100000">
                    <a:srgbClr val="FF2600">
                      <a:alpha val="93276"/>
                    </a:srgbClr>
                  </a:gs>
                </a:gsLst>
                <a:lin ang="5460000" scaled="0"/>
              </a:gradFill>
              <a:ln w="12700">
                <a:solidFill>
                  <a:srgbClr val="000000">
                    <a:alpha val="93276"/>
                  </a:srgbClr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>
                <a:lvl1pPr algn="ctr" defTabSz="825500">
                  <a:lnSpc>
                    <a:spcPct val="100000"/>
                  </a:lnSpc>
                  <a:spcBef>
                    <a:spcPts val="0"/>
                  </a:spcBef>
                  <a:defRPr sz="20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lvl1pPr>
              </a:lstStyle>
              <a:p>
                <a:r>
                  <a:rPr lang="en-US" sz="6600" dirty="0"/>
                  <a:t>What is the co-efficient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6600" dirty="0"/>
                  <a:t>?</a:t>
                </a:r>
                <a:endParaRPr sz="6600" dirty="0"/>
              </a:p>
            </p:txBody>
          </p:sp>
        </mc:Choice>
        <mc:Fallback>
          <p:sp>
            <p:nvSpPr>
              <p:cNvPr id="3" name="Candy: A problem on leetcode">
                <a:extLst>
                  <a:ext uri="{FF2B5EF4-FFF2-40B4-BE49-F238E27FC236}">
                    <a16:creationId xmlns:a16="http://schemas.microsoft.com/office/drawing/2014/main" id="{AE439D0D-34D6-FDE4-AA84-F88027F3E7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84" y="3090638"/>
                <a:ext cx="22889831" cy="1598592"/>
              </a:xfrm>
              <a:prstGeom prst="roundRect">
                <a:avLst>
                  <a:gd name="adj" fmla="val 1661"/>
                </a:avLst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>
                    <a:alpha val="93276"/>
                  </a:srgbClr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19482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A9341900-B661-7239-D66E-3C200D824C4D}"/>
                  </a:ext>
                </a:extLst>
              </p:cNvPr>
              <p:cNvSpPr/>
              <p:nvPr/>
            </p:nvSpPr>
            <p:spPr>
              <a:xfrm>
                <a:off x="747084" y="822671"/>
                <a:ext cx="22889831" cy="1967421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600" dirty="0">
                    <a:solidFill>
                      <a:srgbClr val="7030A0"/>
                    </a:solidFill>
                    <a:latin typeface="Bradley Hand" pitchFamily="2" charset="77"/>
                  </a:rPr>
                  <a:t>C(x)=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6600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6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6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6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6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6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6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6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6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6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66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A9341900-B661-7239-D66E-3C200D824C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84" y="822671"/>
                <a:ext cx="22889831" cy="1967421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C69EC7CF-7FA0-99AC-5CF9-E9C88737390F}"/>
                  </a:ext>
                </a:extLst>
              </p:cNvPr>
              <p:cNvSpPr/>
              <p:nvPr/>
            </p:nvSpPr>
            <p:spPr>
              <a:xfrm>
                <a:off x="747083" y="5476732"/>
                <a:ext cx="22889831" cy="3550039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6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=3</m:t>
                          </m:r>
                        </m:sub>
                        <m:sup/>
                        <m:e>
                          <m: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nary>
                    </m:oMath>
                  </m:oMathPara>
                </a14:m>
                <a:endParaRPr lang="en-IN" sz="66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3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C69EC7CF-7FA0-99AC-5CF9-E9C8873739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83" y="5476732"/>
                <a:ext cx="22889831" cy="3550039"/>
              </a:xfrm>
              <a:prstGeom prst="roundRect">
                <a:avLst>
                  <a:gd name="adj" fmla="val 5932"/>
                </a:avLst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BD49C8F0-8649-0AF8-79AC-0C703267926E}"/>
              </a:ext>
            </a:extLst>
          </p:cNvPr>
          <p:cNvSpPr/>
          <p:nvPr/>
        </p:nvSpPr>
        <p:spPr>
          <a:xfrm>
            <a:off x="747082" y="9814273"/>
            <a:ext cx="22889831" cy="2541850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</a:rPr>
              <a:t>But this is the number of possible permutations containing three terms that sum up to 3 </a:t>
            </a:r>
            <a:endParaRPr lang="en-IN" sz="6600" dirty="0">
              <a:solidFill>
                <a:srgbClr val="7030A0"/>
              </a:solidFill>
              <a:latin typeface="Bradley Hand" pitchFamily="2" charset="77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andy: A problem on leetcode">
                <a:extLst>
                  <a:ext uri="{FF2B5EF4-FFF2-40B4-BE49-F238E27FC236}">
                    <a16:creationId xmlns:a16="http://schemas.microsoft.com/office/drawing/2014/main" id="{BF10927C-4853-547E-F6BA-0AFA6747AE35}"/>
                  </a:ext>
                </a:extLst>
              </p:cNvPr>
              <p:cNvSpPr/>
              <p:nvPr/>
            </p:nvSpPr>
            <p:spPr>
              <a:xfrm>
                <a:off x="747084" y="3090638"/>
                <a:ext cx="22889831" cy="1598592"/>
              </a:xfrm>
              <a:prstGeom prst="roundRect">
                <a:avLst>
                  <a:gd name="adj" fmla="val 1661"/>
                </a:avLst>
              </a:prstGeom>
              <a:gradFill>
                <a:gsLst>
                  <a:gs pos="0">
                    <a:srgbClr val="FF40FF">
                      <a:alpha val="93276"/>
                    </a:srgbClr>
                  </a:gs>
                  <a:gs pos="100000">
                    <a:srgbClr val="FF2600">
                      <a:alpha val="93276"/>
                    </a:srgbClr>
                  </a:gs>
                </a:gsLst>
                <a:lin ang="5460000" scaled="0"/>
              </a:gradFill>
              <a:ln w="12700">
                <a:solidFill>
                  <a:srgbClr val="000000">
                    <a:alpha val="93276"/>
                  </a:srgbClr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>
                <a:lvl1pPr algn="ctr" defTabSz="825500">
                  <a:lnSpc>
                    <a:spcPct val="100000"/>
                  </a:lnSpc>
                  <a:spcBef>
                    <a:spcPts val="0"/>
                  </a:spcBef>
                  <a:defRPr sz="20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lvl1pPr>
              </a:lstStyle>
              <a:p>
                <a:r>
                  <a:rPr lang="en-US" sz="6600" dirty="0"/>
                  <a:t>What is the co-efficient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6600" dirty="0"/>
                  <a:t>?</a:t>
                </a:r>
                <a:endParaRPr sz="6600" dirty="0"/>
              </a:p>
            </p:txBody>
          </p:sp>
        </mc:Choice>
        <mc:Fallback>
          <p:sp>
            <p:nvSpPr>
              <p:cNvPr id="5" name="Candy: A problem on leetcode">
                <a:extLst>
                  <a:ext uri="{FF2B5EF4-FFF2-40B4-BE49-F238E27FC236}">
                    <a16:creationId xmlns:a16="http://schemas.microsoft.com/office/drawing/2014/main" id="{BF10927C-4853-547E-F6BA-0AFA6747AE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84" y="3090638"/>
                <a:ext cx="22889831" cy="1598592"/>
              </a:xfrm>
              <a:prstGeom prst="roundRect">
                <a:avLst>
                  <a:gd name="adj" fmla="val 1661"/>
                </a:avLst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>
                    <a:alpha val="93276"/>
                  </a:srgbClr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45787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46050F07-3094-DE22-2451-F0A1AF132244}"/>
              </a:ext>
            </a:extLst>
          </p:cNvPr>
          <p:cNvSpPr/>
          <p:nvPr/>
        </p:nvSpPr>
        <p:spPr>
          <a:xfrm>
            <a:off x="747084" y="3014888"/>
            <a:ext cx="22889831" cy="7348312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</a:rPr>
              <a:t>Home Work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</a:rPr>
              <a:t>Write a complete optimized algorithm for this problem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</a:rPr>
              <a:t>Calculate the running time of the problem.</a:t>
            </a:r>
            <a:endParaRPr lang="en-IN" sz="6600" dirty="0">
              <a:solidFill>
                <a:srgbClr val="7030A0"/>
              </a:solidFill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872596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5070</TotalTime>
  <Words>897</Words>
  <Application>Microsoft Macintosh PowerPoint</Application>
  <PresentationFormat>Custom</PresentationFormat>
  <Paragraphs>111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Bradley Hand</vt:lpstr>
      <vt:lpstr>Cambria Math</vt:lpstr>
      <vt:lpstr>Helvetica Neue</vt:lpstr>
      <vt:lpstr>Helvetica Neue Medium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Manoj Gupta</cp:lastModifiedBy>
  <cp:revision>607</cp:revision>
  <dcterms:modified xsi:type="dcterms:W3CDTF">2025-02-25T09:40:10Z</dcterms:modified>
</cp:coreProperties>
</file>