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93"/>
  </p:normalViewPr>
  <p:slideViewPr>
    <p:cSldViewPr snapToGrid="0">
      <p:cViewPr varScale="1">
        <p:scale>
          <a:sx n="66" d="100"/>
          <a:sy n="66" d="100"/>
        </p:scale>
        <p:origin x="1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7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9" Type="http://schemas.openxmlformats.org/officeDocument/2006/relationships/image" Target="../media/image4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Shortest Path with Negative edges: </a:t>
            </a:r>
          </a:p>
          <a:p>
            <a:r>
              <a:rPr lang="en-US" sz="15000" dirty="0"/>
              <a:t>Bellman Ford Algorithm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E7498E42-C456-D7EF-45C7-C96899EFD256}"/>
              </a:ext>
            </a:extLst>
          </p:cNvPr>
          <p:cNvSpPr/>
          <p:nvPr/>
        </p:nvSpPr>
        <p:spPr>
          <a:xfrm>
            <a:off x="1441453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5">
            <a:extLst>
              <a:ext uri="{FF2B5EF4-FFF2-40B4-BE49-F238E27FC236}">
                <a16:creationId xmlns:a16="http://schemas.microsoft.com/office/drawing/2014/main" id="{4269F110-99A4-91EC-6365-E7C898DB78DD}"/>
              </a:ext>
            </a:extLst>
          </p:cNvPr>
          <p:cNvSpPr/>
          <p:nvPr/>
        </p:nvSpPr>
        <p:spPr>
          <a:xfrm>
            <a:off x="5603179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FB903BAA-1E00-8715-838F-D148301434C4}"/>
              </a:ext>
            </a:extLst>
          </p:cNvPr>
          <p:cNvSpPr/>
          <p:nvPr/>
        </p:nvSpPr>
        <p:spPr>
          <a:xfrm>
            <a:off x="9764905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D2BCBFD0-4E27-E16F-D262-3FA9C70DD40A}"/>
              </a:ext>
            </a:extLst>
          </p:cNvPr>
          <p:cNvSpPr/>
          <p:nvPr/>
        </p:nvSpPr>
        <p:spPr>
          <a:xfrm>
            <a:off x="13926631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F4679684-2965-959A-1641-38596ED64DB1}"/>
              </a:ext>
            </a:extLst>
          </p:cNvPr>
          <p:cNvSpPr/>
          <p:nvPr/>
        </p:nvSpPr>
        <p:spPr>
          <a:xfrm>
            <a:off x="18088357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5">
            <a:extLst>
              <a:ext uri="{FF2B5EF4-FFF2-40B4-BE49-F238E27FC236}">
                <a16:creationId xmlns:a16="http://schemas.microsoft.com/office/drawing/2014/main" id="{51E613AE-D324-42BC-24E9-D00D3AFC56D4}"/>
              </a:ext>
            </a:extLst>
          </p:cNvPr>
          <p:cNvSpPr/>
          <p:nvPr/>
        </p:nvSpPr>
        <p:spPr>
          <a:xfrm>
            <a:off x="22250083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352976-DDF2-D758-77B2-1D492DBC9907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2355853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E71C45-BD2A-EBCD-6D69-2746CC6F3AED}"/>
              </a:ext>
            </a:extLst>
          </p:cNvPr>
          <p:cNvCxnSpPr>
            <a:cxnSpLocks/>
            <a:stCxn id="4" idx="2"/>
            <a:endCxn id="3" idx="6"/>
          </p:cNvCxnSpPr>
          <p:nvPr/>
        </p:nvCxnSpPr>
        <p:spPr>
          <a:xfrm flipH="1">
            <a:off x="6517579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909EAB-0870-0309-B23B-AD3A279A7979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0679305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E2E060-C3AB-91FC-C535-3AD088B74262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14841031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E6F0D2-3192-48E0-9FC1-824D40D2DCD5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9002757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5">
            <a:extLst>
              <a:ext uri="{FF2B5EF4-FFF2-40B4-BE49-F238E27FC236}">
                <a16:creationId xmlns:a16="http://schemas.microsoft.com/office/drawing/2014/main" id="{8BD6266E-C2B1-2CD4-3348-309D7590A929}"/>
              </a:ext>
            </a:extLst>
          </p:cNvPr>
          <p:cNvSpPr/>
          <p:nvPr/>
        </p:nvSpPr>
        <p:spPr>
          <a:xfrm>
            <a:off x="8089681" y="5486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5">
            <a:extLst>
              <a:ext uri="{FF2B5EF4-FFF2-40B4-BE49-F238E27FC236}">
                <a16:creationId xmlns:a16="http://schemas.microsoft.com/office/drawing/2014/main" id="{53EF7A0F-23B7-4E01-91FE-9FB1704A0DF9}"/>
              </a:ext>
            </a:extLst>
          </p:cNvPr>
          <p:cNvSpPr/>
          <p:nvPr/>
        </p:nvSpPr>
        <p:spPr>
          <a:xfrm>
            <a:off x="11277600" y="5486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9EC37F-6519-F25C-8420-1D80E1A892C5}"/>
              </a:ext>
            </a:extLst>
          </p:cNvPr>
          <p:cNvCxnSpPr>
            <a:cxnSpLocks/>
            <a:stCxn id="26" idx="5"/>
            <a:endCxn id="4" idx="1"/>
          </p:cNvCxnSpPr>
          <p:nvPr/>
        </p:nvCxnSpPr>
        <p:spPr>
          <a:xfrm>
            <a:off x="8870170" y="1262845"/>
            <a:ext cx="1028646" cy="171778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B47D65-123B-B383-954D-E749E0541860}"/>
              </a:ext>
            </a:extLst>
          </p:cNvPr>
          <p:cNvCxnSpPr>
            <a:cxnSpLocks/>
            <a:stCxn id="27" idx="2"/>
            <a:endCxn id="26" idx="6"/>
          </p:cNvCxnSpPr>
          <p:nvPr/>
        </p:nvCxnSpPr>
        <p:spPr>
          <a:xfrm flipH="1">
            <a:off x="9004081" y="967016"/>
            <a:ext cx="2273519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6E1573-A7EB-56DE-01A7-81D8D411FC7C}"/>
              </a:ext>
            </a:extLst>
          </p:cNvPr>
          <p:cNvCxnSpPr>
            <a:cxnSpLocks/>
            <a:stCxn id="4" idx="7"/>
            <a:endCxn id="27" idx="4"/>
          </p:cNvCxnSpPr>
          <p:nvPr/>
        </p:nvCxnSpPr>
        <p:spPr>
          <a:xfrm flipV="1">
            <a:off x="10545394" y="1385382"/>
            <a:ext cx="1189406" cy="159525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B60C2CA-C188-0553-5041-8B7FBEAD7EE7}"/>
              </a:ext>
            </a:extLst>
          </p:cNvPr>
          <p:cNvSpPr txBox="1"/>
          <p:nvPr/>
        </p:nvSpPr>
        <p:spPr>
          <a:xfrm>
            <a:off x="3486238" y="31333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653382-85F5-5242-0564-51FAC39CE2B1}"/>
              </a:ext>
            </a:extLst>
          </p:cNvPr>
          <p:cNvSpPr txBox="1"/>
          <p:nvPr/>
        </p:nvSpPr>
        <p:spPr>
          <a:xfrm>
            <a:off x="7929073" y="31333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758D97-EDF4-5612-078D-B70880F12073}"/>
              </a:ext>
            </a:extLst>
          </p:cNvPr>
          <p:cNvSpPr txBox="1"/>
          <p:nvPr/>
        </p:nvSpPr>
        <p:spPr>
          <a:xfrm>
            <a:off x="12023767" y="31333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2DE0A8-35E6-CCA7-9BF9-A3562E308D65}"/>
              </a:ext>
            </a:extLst>
          </p:cNvPr>
          <p:cNvSpPr txBox="1"/>
          <p:nvPr/>
        </p:nvSpPr>
        <p:spPr>
          <a:xfrm>
            <a:off x="16003978" y="31333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52BFA5-555E-903E-092E-DADA18410FFC}"/>
              </a:ext>
            </a:extLst>
          </p:cNvPr>
          <p:cNvSpPr txBox="1"/>
          <p:nvPr/>
        </p:nvSpPr>
        <p:spPr>
          <a:xfrm>
            <a:off x="20347219" y="29806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B4DA48-DC1A-87A7-7450-5D2188F432D0}"/>
              </a:ext>
            </a:extLst>
          </p:cNvPr>
          <p:cNvSpPr txBox="1"/>
          <p:nvPr/>
        </p:nvSpPr>
        <p:spPr>
          <a:xfrm>
            <a:off x="8757442" y="15603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84AA3A-D0AF-9573-5146-D436E2D8F3A9}"/>
              </a:ext>
            </a:extLst>
          </p:cNvPr>
          <p:cNvSpPr txBox="1"/>
          <p:nvPr/>
        </p:nvSpPr>
        <p:spPr>
          <a:xfrm>
            <a:off x="9894201" y="-39204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5E4B5E-D6C6-D8B3-C113-B438F149B7C1}"/>
              </a:ext>
            </a:extLst>
          </p:cNvPr>
          <p:cNvSpPr txBox="1"/>
          <p:nvPr/>
        </p:nvSpPr>
        <p:spPr>
          <a:xfrm>
            <a:off x="11356672" y="15603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4" name="!!box2">
            <a:extLst>
              <a:ext uri="{FF2B5EF4-FFF2-40B4-BE49-F238E27FC236}">
                <a16:creationId xmlns:a16="http://schemas.microsoft.com/office/drawing/2014/main" id="{23EE1908-CC2C-D778-F0C4-D8E79B3F1B55}"/>
              </a:ext>
            </a:extLst>
          </p:cNvPr>
          <p:cNvSpPr/>
          <p:nvPr/>
        </p:nvSpPr>
        <p:spPr>
          <a:xfrm>
            <a:off x="547624" y="5554879"/>
            <a:ext cx="22952286" cy="728398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Another problem of cycle with negative weight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can go through the cycle repeatedly and decrease the shortest path to 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Therefore, let us make our problem slightly simpler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assume that there is no cycle of negative weight in the graph</a:t>
            </a:r>
          </a:p>
        </p:txBody>
      </p:sp>
    </p:spTree>
    <p:extLst>
      <p:ext uri="{BB962C8B-B14F-4D97-AF65-F5344CB8AC3E}">
        <p14:creationId xmlns:p14="http://schemas.microsoft.com/office/powerpoint/2010/main" val="4554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dy: A problem on leetcode">
            <a:extLst>
              <a:ext uri="{FF2B5EF4-FFF2-40B4-BE49-F238E27FC236}">
                <a16:creationId xmlns:a16="http://schemas.microsoft.com/office/drawing/2014/main" id="{E448B835-9C61-2F73-7E7F-AE801E0A0D9F}"/>
              </a:ext>
            </a:extLst>
          </p:cNvPr>
          <p:cNvSpPr/>
          <p:nvPr/>
        </p:nvSpPr>
        <p:spPr>
          <a:xfrm>
            <a:off x="1004992" y="8121036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solve this problem?</a:t>
            </a:r>
            <a:endParaRPr sz="6600" dirty="0"/>
          </a:p>
        </p:txBody>
      </p:sp>
      <p:sp>
        <p:nvSpPr>
          <p:cNvPr id="10" name="!!box3">
            <a:extLst>
              <a:ext uri="{FF2B5EF4-FFF2-40B4-BE49-F238E27FC236}">
                <a16:creationId xmlns:a16="http://schemas.microsoft.com/office/drawing/2014/main" id="{93ACB12C-BFEE-C0C3-DD9A-200E439359C6}"/>
              </a:ext>
            </a:extLst>
          </p:cNvPr>
          <p:cNvSpPr/>
          <p:nvPr/>
        </p:nvSpPr>
        <p:spPr>
          <a:xfrm>
            <a:off x="1004993" y="10769898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Let's try the most obvious approach: Modify Dijkstra’s algorithm</a:t>
            </a:r>
          </a:p>
        </p:txBody>
      </p:sp>
      <p:sp>
        <p:nvSpPr>
          <p:cNvPr id="2" name="!!box2">
            <a:extLst>
              <a:ext uri="{FF2B5EF4-FFF2-40B4-BE49-F238E27FC236}">
                <a16:creationId xmlns:a16="http://schemas.microsoft.com/office/drawing/2014/main" id="{8EAF3828-E1A2-2CF1-B169-9411C47F8368}"/>
              </a:ext>
            </a:extLst>
          </p:cNvPr>
          <p:cNvSpPr/>
          <p:nvPr/>
        </p:nvSpPr>
        <p:spPr>
          <a:xfrm>
            <a:off x="942537" y="146300"/>
            <a:ext cx="22952286" cy="728398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Another problem of cycle with negative weight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can go through the cycle repeatedly and decrease the shortest path to 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Therefore, let us make our problem slightly simpler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assume that there is no cycle of negative weight in the graph</a:t>
            </a:r>
          </a:p>
        </p:txBody>
      </p:sp>
    </p:spTree>
    <p:extLst>
      <p:ext uri="{BB962C8B-B14F-4D97-AF65-F5344CB8AC3E}">
        <p14:creationId xmlns:p14="http://schemas.microsoft.com/office/powerpoint/2010/main" val="1924951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124847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Why Dijkstra’s fails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Once we reach b, Dijkstra’s algorithm fixes the shortest path from s to 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It assumes that we will not see any other shorter path from s to 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And this assumption is true when all the weights are positive</a:t>
            </a:r>
          </a:p>
        </p:txBody>
      </p:sp>
      <p:sp>
        <p:nvSpPr>
          <p:cNvPr id="29" name="Candy: A problem on leetcode">
            <a:extLst>
              <a:ext uri="{FF2B5EF4-FFF2-40B4-BE49-F238E27FC236}">
                <a16:creationId xmlns:a16="http://schemas.microsoft.com/office/drawing/2014/main" id="{209B0A73-26FE-1460-996F-FD489AC34EFF}"/>
              </a:ext>
            </a:extLst>
          </p:cNvPr>
          <p:cNvSpPr/>
          <p:nvPr/>
        </p:nvSpPr>
        <p:spPr>
          <a:xfrm>
            <a:off x="944590" y="10496006"/>
            <a:ext cx="1198440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change Dijkstra’s algorithm?</a:t>
            </a:r>
            <a:endParaRPr sz="6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28FD43-9B32-E1F1-A029-E6DACD0E593D}"/>
              </a:ext>
            </a:extLst>
          </p:cNvPr>
          <p:cNvSpPr txBox="1"/>
          <p:nvPr/>
        </p:nvSpPr>
        <p:spPr>
          <a:xfrm>
            <a:off x="6996510" y="2761813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7227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2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91315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Modified Dijkstra’s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Maintain an estimate of the shortest path from s to 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If the estimate decreases, tell each neighbour of b about the new estimate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09E7A2-9B20-9A2D-94C5-C4DBD5434438}"/>
              </a:ext>
            </a:extLst>
          </p:cNvPr>
          <p:cNvSpPr txBox="1"/>
          <p:nvPr/>
        </p:nvSpPr>
        <p:spPr>
          <a:xfrm>
            <a:off x="6996510" y="2761813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282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845851" y="2151675"/>
            <a:ext cx="9091010" cy="50938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845851" y="2151675"/>
            <a:ext cx="1283516" cy="27749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845851" y="1222132"/>
            <a:ext cx="5842516" cy="3640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571246" y="2268801"/>
            <a:ext cx="233391" cy="629731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A3AF14-6B4A-A671-1BD2-F77F8DBD021F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9B52969-A4C8-DBBD-5747-F04DF3B5E4E4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9F99BE0-21E9-CE8A-041D-FC91F98424AD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C117EF1-48C7-E1CF-CCD4-C54053115C0C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F1D0A2A-4DF0-9225-0164-FB6C38910AE0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AC65931-ECC2-F9C2-DB03-A78F04BF2574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4361B55-8571-326A-D44A-2C4B65D5284A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A50144A-9B76-90D3-B37C-C034A34AF554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2D207AE0-349C-7938-0874-D5BC9AF0F7C4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2D207AE0-349C-7938-0874-D5BC9AF0F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D5C71EB9-F5F8-65A1-301B-C79335EE089D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D5C71EB9-F5F8-65A1-301B-C79335EE0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08CA9CA-242F-C50F-275D-8D008E5C0209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08CA9CA-242F-C50F-275D-8D008E5C0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4D184B20-0E80-958F-0B7F-AC8740046ADB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4D184B20-0E80-958F-0B7F-AC8740046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FDB0503-7D38-6087-A35B-4AF594227873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FDB0503-7D38-6087-A35B-4AF594227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956CEAF-89D8-FCBB-D860-310ED3B66093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BBA627-6932-EC8F-0C13-1D3FFA4C3796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box">
            <a:extLst>
              <a:ext uri="{FF2B5EF4-FFF2-40B4-BE49-F238E27FC236}">
                <a16:creationId xmlns:a16="http://schemas.microsoft.com/office/drawing/2014/main" id="{3BDDA0E3-0363-C530-0AFC-C03660EC1A05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70" name="!!box">
            <a:extLst>
              <a:ext uri="{FF2B5EF4-FFF2-40B4-BE49-F238E27FC236}">
                <a16:creationId xmlns:a16="http://schemas.microsoft.com/office/drawing/2014/main" id="{50960E9E-1D25-80E1-9B48-B34E5AA39F8E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6503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BD71B9B-3471-D716-A7B9-E655E5A80C26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88B7129-4711-97FE-4A8C-597971388AF1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C738C4D-1F42-83DD-375B-893AB0AEAC22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C97AAC2-64A8-3A0A-92F2-6572F51630B6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F4CB059-2F4C-0B54-EB2C-2EB255D41AAC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CE86495-5C41-F1AC-FC19-F50E8C768480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0AEB800C-BAB7-233F-0D3B-DA893D2840B0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549A51C-8F99-85A9-009F-9FA34C855F36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549A51C-8F99-85A9-009F-9FA34C855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3531AD6-4ED6-BDBD-5F77-5190188479EB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3531AD6-4ED6-BDBD-5F77-51901884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DD765E81-107F-45DB-E89D-1568F45D3694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DD765E81-107F-45DB-E89D-1568F45D3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901ECB35-5D0F-DA84-411A-50DA7257BA46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901ECB35-5D0F-DA84-411A-50DA7257B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13B5CE58-596E-921E-FA08-6A56A04202CC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13B5CE58-596E-921E-FA08-6A56A0420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33D087F-AFBB-A685-0C0D-1AE94E849595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AD754C6-355E-4A0F-DE97-4F644CC348AF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3632AFF3-4177-6D80-C26D-F8F2ECBD9423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5E40595-5C32-EB9A-A484-9D65A01384BA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5E40595-5C32-EB9A-A484-9D65A0138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8B94565-3D7D-3FCA-627B-A88546F5A2C0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23FD1673-5AB5-DB31-1C74-0A89A7DC6718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23FD1673-5AB5-DB31-1C74-0A89A7DC6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82067FC6-351D-0A3E-F8D7-0804BE2A444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75" name="!!star1">
            <a:extLst>
              <a:ext uri="{FF2B5EF4-FFF2-40B4-BE49-F238E27FC236}">
                <a16:creationId xmlns:a16="http://schemas.microsoft.com/office/drawing/2014/main" id="{7EA3851C-9E4C-0329-EDAE-14841E6E8E2A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!!star8">
            <a:extLst>
              <a:ext uri="{FF2B5EF4-FFF2-40B4-BE49-F238E27FC236}">
                <a16:creationId xmlns:a16="http://schemas.microsoft.com/office/drawing/2014/main" id="{2E8C77ED-478B-40E1-EF1A-76E16904F587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7" name="!!star5">
            <a:extLst>
              <a:ext uri="{FF2B5EF4-FFF2-40B4-BE49-F238E27FC236}">
                <a16:creationId xmlns:a16="http://schemas.microsoft.com/office/drawing/2014/main" id="{8B4B3C80-AAC5-BB25-43FC-8F854827883B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8" name="!!star4">
            <a:extLst>
              <a:ext uri="{FF2B5EF4-FFF2-40B4-BE49-F238E27FC236}">
                <a16:creationId xmlns:a16="http://schemas.microsoft.com/office/drawing/2014/main" id="{703BC6F8-B78E-6910-98AC-A70BC9B02729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9" name="!!star3">
            <a:extLst>
              <a:ext uri="{FF2B5EF4-FFF2-40B4-BE49-F238E27FC236}">
                <a16:creationId xmlns:a16="http://schemas.microsoft.com/office/drawing/2014/main" id="{4AAC1AF0-9F7C-FFEF-58A3-EB6EC3443B33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80" name="!!star2">
            <a:extLst>
              <a:ext uri="{FF2B5EF4-FFF2-40B4-BE49-F238E27FC236}">
                <a16:creationId xmlns:a16="http://schemas.microsoft.com/office/drawing/2014/main" id="{17A7C702-8C5D-6874-EF72-2F19F6E2E0AF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11BB15-DF63-53E7-BF73-959CB6499D82}"/>
              </a:ext>
            </a:extLst>
          </p:cNvPr>
          <p:cNvCxnSpPr>
            <a:cxnSpLocks/>
            <a:stCxn id="76" idx="5"/>
            <a:endCxn id="80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702A05B-B66B-1B25-9461-E0853C7F79F4}"/>
              </a:ext>
            </a:extLst>
          </p:cNvPr>
          <p:cNvCxnSpPr>
            <a:cxnSpLocks/>
            <a:stCxn id="80" idx="1"/>
            <a:endCxn id="75" idx="5"/>
          </p:cNvCxnSpPr>
          <p:nvPr/>
        </p:nvCxnSpPr>
        <p:spPr>
          <a:xfrm flipH="1" flipV="1">
            <a:off x="1845852" y="2164741"/>
            <a:ext cx="9091008" cy="50808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AD3BC2-A8BB-F9A3-2D55-AF348FC4392E}"/>
              </a:ext>
            </a:extLst>
          </p:cNvPr>
          <p:cNvCxnSpPr>
            <a:cxnSpLocks/>
            <a:stCxn id="76" idx="3"/>
            <a:endCxn id="77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dge">
            <a:extLst>
              <a:ext uri="{FF2B5EF4-FFF2-40B4-BE49-F238E27FC236}">
                <a16:creationId xmlns:a16="http://schemas.microsoft.com/office/drawing/2014/main" id="{F1BB50F8-2994-7D2B-18CA-DC86E6221503}"/>
              </a:ext>
            </a:extLst>
          </p:cNvPr>
          <p:cNvCxnSpPr>
            <a:cxnSpLocks/>
            <a:stCxn id="78" idx="0"/>
            <a:endCxn id="77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A8D81E0-282F-0EA8-1963-D3D6AAE09350}"/>
              </a:ext>
            </a:extLst>
          </p:cNvPr>
          <p:cNvCxnSpPr>
            <a:cxnSpLocks/>
            <a:stCxn id="79" idx="1"/>
            <a:endCxn id="77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7657FCF-BF1F-BDC3-D08D-5744B169A344}"/>
              </a:ext>
            </a:extLst>
          </p:cNvPr>
          <p:cNvCxnSpPr>
            <a:cxnSpLocks/>
            <a:stCxn id="80" idx="2"/>
            <a:endCxn id="79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0C9D7BE-5F55-DEDF-4293-5B4490E10F47}"/>
              </a:ext>
            </a:extLst>
          </p:cNvPr>
          <p:cNvCxnSpPr>
            <a:cxnSpLocks/>
            <a:stCxn id="77" idx="1"/>
            <a:endCxn id="75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CC4BCDE-0695-E381-F7A1-6706D47B1F4A}"/>
              </a:ext>
            </a:extLst>
          </p:cNvPr>
          <p:cNvCxnSpPr>
            <a:cxnSpLocks/>
            <a:stCxn id="76" idx="2"/>
            <a:endCxn id="75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509DF8B-B3D0-E884-5281-11614B1B26AF}"/>
              </a:ext>
            </a:extLst>
          </p:cNvPr>
          <p:cNvCxnSpPr>
            <a:cxnSpLocks/>
            <a:stCxn id="78" idx="0"/>
            <a:endCxn id="75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5A03A27-8A07-1539-0451-31CE1D3C435C}"/>
              </a:ext>
            </a:extLst>
          </p:cNvPr>
          <p:cNvCxnSpPr>
            <a:cxnSpLocks/>
            <a:stCxn id="78" idx="6"/>
            <a:endCxn id="79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CCAC949-CC77-21D0-A71D-0350E5512BC1}"/>
              </a:ext>
            </a:extLst>
          </p:cNvPr>
          <p:cNvCxnSpPr>
            <a:cxnSpLocks/>
            <a:stCxn id="80" idx="1"/>
            <a:endCxn id="77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F355C1A-75A8-F5D2-9079-85663C4C4A65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BDDCC6-6DC0-3B28-CBF1-877838BC8BC3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5A6E36F-C3CE-08DC-D3BB-90A05B410C94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D7B9EBC-0B14-B9C9-997D-7080B2317FFF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6B109B2-D016-B092-7EE5-589C240DD75D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653C12-F901-C387-6251-4BE8EBD9F4E9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8" name="!!weight">
            <a:extLst>
              <a:ext uri="{FF2B5EF4-FFF2-40B4-BE49-F238E27FC236}">
                <a16:creationId xmlns:a16="http://schemas.microsoft.com/office/drawing/2014/main" id="{10BE2F46-9FDB-1ED9-7F09-0B3A71EA1249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48C35A2-B5A9-13BA-EAAB-38D0AF655EF2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F0AC58-6E26-DD5A-8478-8643DE85C85C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659D155-9467-D905-91DD-DE67A9DC3CAD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3FF2490-38FB-BA9C-576D-5E731382DCF0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A4C8075-1F0E-369C-3591-67897860C7C9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!!box">
            <a:extLst>
              <a:ext uri="{FF2B5EF4-FFF2-40B4-BE49-F238E27FC236}">
                <a16:creationId xmlns:a16="http://schemas.microsoft.com/office/drawing/2014/main" id="{82282D92-90ED-FDAC-F6B6-64DC6E10FB00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5" name="!!box">
            <a:extLst>
              <a:ext uri="{FF2B5EF4-FFF2-40B4-BE49-F238E27FC236}">
                <a16:creationId xmlns:a16="http://schemas.microsoft.com/office/drawing/2014/main" id="{213386B4-ABB5-129C-9A71-CF30E58C2A18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651190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6AA1CDC-4B8D-16FF-D819-C1CFA3B0B153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719CCD3-F627-6B76-388D-1050B3206450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EFDC8CB-23B1-1D42-D673-6C4CF48C963F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B7DBD98-20A6-36E9-7E68-0AEF77BEC912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984A68E-FA81-7B1C-5560-04F24E173DB2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3C17F50-80F1-12CF-869F-3D1C982BEC16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108DA65-D5D0-69F1-04D0-8F8EE9F884A6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9B0288EE-B91A-C8F2-5222-4C7B2A563826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9B0288EE-B91A-C8F2-5222-4C7B2A56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4D5E0D8-5B09-9531-BB14-F9798A151DB9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4D5E0D8-5B09-9531-BB14-F9798A151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16549F5-D7A1-4D6C-1750-4A58C87D5474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16549F5-D7A1-4D6C-1750-4A58C87D5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403ADB91-35F5-917C-1834-C7D8F33EFF56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403ADB91-35F5-917C-1834-C7D8F33EF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7A067DE5-ADA9-066C-A4CA-2E7359707140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7A067DE5-ADA9-066C-A4CA-2E7359707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2E420BD-6455-9D13-E5BE-D344F993E204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8D2A8DB-E615-F03D-740E-69F851A68453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038FDD5D-B7EC-1881-3D63-694F3B2F9581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03266B-226D-E439-435F-D9D5EF091DC8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03266B-226D-E439-435F-D9D5EF091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B8E655C9-6792-E781-FE6D-85E2D1817961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09459EB-AED5-A9FA-0AEA-5515AEB3B80F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09459EB-AED5-A9FA-0AEA-5515AEB3B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416EDC75-87A9-FDF8-847D-A2DCD46E406A}"/>
              </a:ext>
            </a:extLst>
          </p:cNvPr>
          <p:cNvSpPr/>
          <p:nvPr/>
        </p:nvSpPr>
        <p:spPr>
          <a:xfrm>
            <a:off x="1736343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C107B6C0-5ABF-3300-19C5-E7B1A500B0FA}"/>
              </a:ext>
            </a:extLst>
          </p:cNvPr>
          <p:cNvSpPr/>
          <p:nvPr/>
        </p:nvSpPr>
        <p:spPr>
          <a:xfrm>
            <a:off x="1736343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BA54C8A-34AF-6F25-7803-DC0EA31174ED}"/>
              </a:ext>
            </a:extLst>
          </p:cNvPr>
          <p:cNvSpPr/>
          <p:nvPr/>
        </p:nvSpPr>
        <p:spPr>
          <a:xfrm>
            <a:off x="17361472" y="6202270"/>
            <a:ext cx="1080000" cy="10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5AD90C6C-1CA7-D996-E64F-AB5E0FA5C107}"/>
              </a:ext>
            </a:extLst>
          </p:cNvPr>
          <p:cNvSpPr/>
          <p:nvPr/>
        </p:nvSpPr>
        <p:spPr>
          <a:xfrm>
            <a:off x="17363438" y="7621908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A0F2005D-ECFB-6245-AAC6-42225AEB2639}"/>
              </a:ext>
            </a:extLst>
          </p:cNvPr>
          <p:cNvSpPr/>
          <p:nvPr/>
        </p:nvSpPr>
        <p:spPr>
          <a:xfrm>
            <a:off x="1736343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FED26440-3618-6E8A-5FF2-CE06170FAE23}"/>
              </a:ext>
            </a:extLst>
          </p:cNvPr>
          <p:cNvSpPr/>
          <p:nvPr/>
        </p:nvSpPr>
        <p:spPr>
          <a:xfrm>
            <a:off x="17363438" y="10461184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EFB1A8-D137-6958-D12B-6B0E06B391F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88" name="!!star1">
            <a:extLst>
              <a:ext uri="{FF2B5EF4-FFF2-40B4-BE49-F238E27FC236}">
                <a16:creationId xmlns:a16="http://schemas.microsoft.com/office/drawing/2014/main" id="{1A592F8A-E419-17E7-C724-923F0C777691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!!star8">
            <a:extLst>
              <a:ext uri="{FF2B5EF4-FFF2-40B4-BE49-F238E27FC236}">
                <a16:creationId xmlns:a16="http://schemas.microsoft.com/office/drawing/2014/main" id="{002E0F53-4E6C-4271-B7BB-CE20B8C92D4C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0" name="!!star5">
            <a:extLst>
              <a:ext uri="{FF2B5EF4-FFF2-40B4-BE49-F238E27FC236}">
                <a16:creationId xmlns:a16="http://schemas.microsoft.com/office/drawing/2014/main" id="{9D4A53EA-4F7F-2108-7977-F5B72BF8AAFD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1" name="!!star4">
            <a:extLst>
              <a:ext uri="{FF2B5EF4-FFF2-40B4-BE49-F238E27FC236}">
                <a16:creationId xmlns:a16="http://schemas.microsoft.com/office/drawing/2014/main" id="{0A6F6186-EEBD-F3D4-9D7E-955557AE38C4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92" name="!!star3">
            <a:extLst>
              <a:ext uri="{FF2B5EF4-FFF2-40B4-BE49-F238E27FC236}">
                <a16:creationId xmlns:a16="http://schemas.microsoft.com/office/drawing/2014/main" id="{B4434B8B-7FF8-5E22-A6AD-9AF550406FCE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93" name="!!star2">
            <a:extLst>
              <a:ext uri="{FF2B5EF4-FFF2-40B4-BE49-F238E27FC236}">
                <a16:creationId xmlns:a16="http://schemas.microsoft.com/office/drawing/2014/main" id="{2123425C-19D4-632C-2EA2-E009EE5819E5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03A8AF3-2690-40A4-5F61-585E6CA3DC73}"/>
              </a:ext>
            </a:extLst>
          </p:cNvPr>
          <p:cNvCxnSpPr>
            <a:cxnSpLocks/>
            <a:stCxn id="89" idx="5"/>
            <a:endCxn id="93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C754075-72B5-F4B1-A242-E11BDAFB7780}"/>
              </a:ext>
            </a:extLst>
          </p:cNvPr>
          <p:cNvCxnSpPr>
            <a:cxnSpLocks/>
            <a:stCxn id="93" idx="1"/>
            <a:endCxn id="88" idx="5"/>
          </p:cNvCxnSpPr>
          <p:nvPr/>
        </p:nvCxnSpPr>
        <p:spPr>
          <a:xfrm flipH="1" flipV="1">
            <a:off x="1845852" y="2164741"/>
            <a:ext cx="9091008" cy="50808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A772A30-C18A-799A-63D8-A75F0ABF600D}"/>
              </a:ext>
            </a:extLst>
          </p:cNvPr>
          <p:cNvCxnSpPr>
            <a:cxnSpLocks/>
            <a:stCxn id="89" idx="3"/>
            <a:endCxn id="90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!!edge">
            <a:extLst>
              <a:ext uri="{FF2B5EF4-FFF2-40B4-BE49-F238E27FC236}">
                <a16:creationId xmlns:a16="http://schemas.microsoft.com/office/drawing/2014/main" id="{C256AB1E-35FE-73CB-1DB2-D6C1617B5255}"/>
              </a:ext>
            </a:extLst>
          </p:cNvPr>
          <p:cNvCxnSpPr>
            <a:cxnSpLocks/>
            <a:stCxn id="91" idx="0"/>
            <a:endCxn id="90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073B104-B9D1-3512-66B4-4A7E8FC8C0B8}"/>
              </a:ext>
            </a:extLst>
          </p:cNvPr>
          <p:cNvCxnSpPr>
            <a:cxnSpLocks/>
            <a:stCxn id="92" idx="1"/>
            <a:endCxn id="90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0B8AD98-DF79-8095-C021-90C37D30CB1F}"/>
              </a:ext>
            </a:extLst>
          </p:cNvPr>
          <p:cNvCxnSpPr>
            <a:cxnSpLocks/>
            <a:stCxn id="93" idx="2"/>
            <a:endCxn id="92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0F431E9-8FC0-DD6F-F708-B339CC587A56}"/>
              </a:ext>
            </a:extLst>
          </p:cNvPr>
          <p:cNvCxnSpPr>
            <a:cxnSpLocks/>
            <a:stCxn id="90" idx="1"/>
            <a:endCxn id="88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87C4BA9-2795-B974-55B7-896DBD0B203D}"/>
              </a:ext>
            </a:extLst>
          </p:cNvPr>
          <p:cNvCxnSpPr>
            <a:cxnSpLocks/>
            <a:stCxn id="89" idx="2"/>
            <a:endCxn id="88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20600B4-1411-ED71-9885-E98DDF156EFF}"/>
              </a:ext>
            </a:extLst>
          </p:cNvPr>
          <p:cNvCxnSpPr>
            <a:cxnSpLocks/>
            <a:stCxn id="91" idx="0"/>
            <a:endCxn id="88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EF50818-740C-9C0B-6150-655C549C4DA5}"/>
              </a:ext>
            </a:extLst>
          </p:cNvPr>
          <p:cNvCxnSpPr>
            <a:cxnSpLocks/>
            <a:stCxn id="91" idx="6"/>
            <a:endCxn id="92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E999465-E42B-195D-EEA1-284C23A5F450}"/>
              </a:ext>
            </a:extLst>
          </p:cNvPr>
          <p:cNvCxnSpPr>
            <a:cxnSpLocks/>
            <a:stCxn id="93" idx="1"/>
            <a:endCxn id="90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01646D36-6C32-5AD9-971C-299E2A06C8FC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B684EB6-2284-9B24-5507-CC70EAD4755F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742D8A-2B69-AF43-0FD1-DC1410324579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2F72E20-B418-75D2-7EBA-1E8432B30579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384E8BC-643B-E2B7-1AEA-E99D80D9EBE1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4E480D-6B59-A92F-5894-3281DFE4A327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11" name="!!weight">
            <a:extLst>
              <a:ext uri="{FF2B5EF4-FFF2-40B4-BE49-F238E27FC236}">
                <a16:creationId xmlns:a16="http://schemas.microsoft.com/office/drawing/2014/main" id="{CB0182CD-9C5F-B070-5ADE-9F7B47D0CF41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89237F-D983-E99A-959B-35B296537270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0ADF03-9A98-2F4D-7370-F381EC4071A0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1EC7CC2-3A6B-D10F-64A2-AEBEEB191B40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2D5B87C-CA4F-B505-E51D-87086CECED0A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F13B11F-9D00-2334-6CC9-01C18331F727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7" name="!!box">
            <a:extLst>
              <a:ext uri="{FF2B5EF4-FFF2-40B4-BE49-F238E27FC236}">
                <a16:creationId xmlns:a16="http://schemas.microsoft.com/office/drawing/2014/main" id="{87274076-EF54-2DA2-0226-C401F4EAB8C0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18" name="!!box">
            <a:extLst>
              <a:ext uri="{FF2B5EF4-FFF2-40B4-BE49-F238E27FC236}">
                <a16:creationId xmlns:a16="http://schemas.microsoft.com/office/drawing/2014/main" id="{7E5B529F-850F-A17C-6AF9-FE114061E784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219362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6A50642-06C0-6DB1-19EC-CF7776FA88C3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20E9BB6-3352-7B61-8BAD-5AECBA532334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53941AA-2EB1-F469-575E-B894221BA667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9739405-E807-1400-6B64-49B025139AD1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4497F54-BB53-4D4D-77D7-440AAAE85C84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281B56-2D20-32FB-23C2-9FD1BA4DFBEE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DC2A39B-CDDA-40D0-992E-E9E2EF7760A7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663E6EB-418B-3E05-3869-7C68A8152F63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663E6EB-418B-3E05-3869-7C68A8152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8FAF70B5-1775-D3E1-A0DF-D5956F416957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8FAF70B5-1775-D3E1-A0DF-D5956F416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8241CBD-D61E-8439-585C-C62342B4574A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8241CBD-D61E-8439-585C-C62342B45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1CA8EAFD-3469-EAA7-9811-F73568D2DF06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1CA8EAFD-3469-EAA7-9811-F73568D2D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D25171-D014-8EE3-B68E-5D6FC414B2E9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D25171-D014-8EE3-B68E-5D6FC414B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920AF3A-1BFD-3D50-833F-BC5F507A6F19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5626C0D6-FA2E-8486-AB9D-D05F47E5994E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2E24DCC-6516-237F-0E6F-A3551FFE9504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40416366-D652-4D92-1BF7-4E6D719C6B9B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40416366-D652-4D92-1BF7-4E6D719C6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08A84987-B9D4-6FC4-3169-4A5FF7AF4CE3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08A84987-B9D4-6FC4-3169-4A5FF7AF4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C11DA206-3026-60D7-212A-4E870F487D1C}"/>
              </a:ext>
            </a:extLst>
          </p:cNvPr>
          <p:cNvSpPr/>
          <p:nvPr/>
        </p:nvSpPr>
        <p:spPr>
          <a:xfrm>
            <a:off x="1736343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7590BBF-DB85-3917-4AC0-A3D9F4131B31}"/>
              </a:ext>
            </a:extLst>
          </p:cNvPr>
          <p:cNvSpPr/>
          <p:nvPr/>
        </p:nvSpPr>
        <p:spPr>
          <a:xfrm>
            <a:off x="1736343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AB01B0B9-3214-B1D8-423C-14CC6B365651}"/>
              </a:ext>
            </a:extLst>
          </p:cNvPr>
          <p:cNvSpPr/>
          <p:nvPr/>
        </p:nvSpPr>
        <p:spPr>
          <a:xfrm>
            <a:off x="17361472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C00DA84D-D917-5BDC-3F66-CE8738F02941}"/>
              </a:ext>
            </a:extLst>
          </p:cNvPr>
          <p:cNvSpPr/>
          <p:nvPr/>
        </p:nvSpPr>
        <p:spPr>
          <a:xfrm>
            <a:off x="1736343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C89F8EC-288D-F548-8737-734EE409B685}"/>
              </a:ext>
            </a:extLst>
          </p:cNvPr>
          <p:cNvSpPr/>
          <p:nvPr/>
        </p:nvSpPr>
        <p:spPr>
          <a:xfrm>
            <a:off x="1736343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EDB080A7-A506-34B9-706C-024E8C316027}"/>
              </a:ext>
            </a:extLst>
          </p:cNvPr>
          <p:cNvSpPr/>
          <p:nvPr/>
        </p:nvSpPr>
        <p:spPr>
          <a:xfrm>
            <a:off x="1736343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11C8C1D-A68B-039C-3F5F-108F36FFAF6A}"/>
              </a:ext>
            </a:extLst>
          </p:cNvPr>
          <p:cNvSpPr/>
          <p:nvPr/>
        </p:nvSpPr>
        <p:spPr>
          <a:xfrm>
            <a:off x="1899597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29011EA2-AA4B-36C0-73B6-F600F4BF10E6}"/>
              </a:ext>
            </a:extLst>
          </p:cNvPr>
          <p:cNvSpPr/>
          <p:nvPr/>
        </p:nvSpPr>
        <p:spPr>
          <a:xfrm>
            <a:off x="1899597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5092ECC-3223-FEA5-072E-606050EC8D87}"/>
              </a:ext>
            </a:extLst>
          </p:cNvPr>
          <p:cNvSpPr/>
          <p:nvPr/>
        </p:nvSpPr>
        <p:spPr>
          <a:xfrm>
            <a:off x="18993030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F4FAE695-DB1A-511F-82B6-C769C272BDF6}"/>
              </a:ext>
            </a:extLst>
          </p:cNvPr>
          <p:cNvSpPr/>
          <p:nvPr/>
        </p:nvSpPr>
        <p:spPr>
          <a:xfrm>
            <a:off x="18995978" y="7621908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0B42E11B-E9D2-172F-CC7B-9E8845F8A5A2}"/>
              </a:ext>
            </a:extLst>
          </p:cNvPr>
          <p:cNvSpPr/>
          <p:nvPr/>
        </p:nvSpPr>
        <p:spPr>
          <a:xfrm>
            <a:off x="18995978" y="9041546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10F1E08-82B3-9448-EE6F-7598518F5C1A}"/>
              </a:ext>
            </a:extLst>
          </p:cNvPr>
          <p:cNvSpPr/>
          <p:nvPr/>
        </p:nvSpPr>
        <p:spPr>
          <a:xfrm>
            <a:off x="18995978" y="10461184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6F2C43-DDA5-D878-4807-57CBDAF0DA53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99" name="!!star1">
            <a:extLst>
              <a:ext uri="{FF2B5EF4-FFF2-40B4-BE49-F238E27FC236}">
                <a16:creationId xmlns:a16="http://schemas.microsoft.com/office/drawing/2014/main" id="{27A70AE0-307B-1EF5-66B1-05EB8A45DECF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0" name="!!star8">
            <a:extLst>
              <a:ext uri="{FF2B5EF4-FFF2-40B4-BE49-F238E27FC236}">
                <a16:creationId xmlns:a16="http://schemas.microsoft.com/office/drawing/2014/main" id="{97D46100-81B2-EFFB-4F29-BE87C5A4D078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101" name="!!star5">
            <a:extLst>
              <a:ext uri="{FF2B5EF4-FFF2-40B4-BE49-F238E27FC236}">
                <a16:creationId xmlns:a16="http://schemas.microsoft.com/office/drawing/2014/main" id="{BFE8A0AF-BF95-1B32-FEFD-FF949F84DC2C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02" name="!!star4">
            <a:extLst>
              <a:ext uri="{FF2B5EF4-FFF2-40B4-BE49-F238E27FC236}">
                <a16:creationId xmlns:a16="http://schemas.microsoft.com/office/drawing/2014/main" id="{E26D3FAA-863F-6A6C-DDEE-D4CC4471C105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103" name="!!star3">
            <a:extLst>
              <a:ext uri="{FF2B5EF4-FFF2-40B4-BE49-F238E27FC236}">
                <a16:creationId xmlns:a16="http://schemas.microsoft.com/office/drawing/2014/main" id="{FD4B9C46-E70D-52FF-6F0D-D79B63628A3B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4" name="!!star2">
            <a:extLst>
              <a:ext uri="{FF2B5EF4-FFF2-40B4-BE49-F238E27FC236}">
                <a16:creationId xmlns:a16="http://schemas.microsoft.com/office/drawing/2014/main" id="{F928FA2A-5197-7529-6B6B-03FA79CC5A9C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6C041EA-798E-B1A3-91B1-F46E15FFB514}"/>
              </a:ext>
            </a:extLst>
          </p:cNvPr>
          <p:cNvCxnSpPr>
            <a:cxnSpLocks/>
            <a:stCxn id="100" idx="5"/>
            <a:endCxn id="104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90030EE-8027-8A1E-0E95-0F0AA0DB4801}"/>
              </a:ext>
            </a:extLst>
          </p:cNvPr>
          <p:cNvCxnSpPr>
            <a:cxnSpLocks/>
            <a:stCxn id="104" idx="1"/>
            <a:endCxn id="99" idx="5"/>
          </p:cNvCxnSpPr>
          <p:nvPr/>
        </p:nvCxnSpPr>
        <p:spPr>
          <a:xfrm flipH="1" flipV="1">
            <a:off x="1845852" y="2164741"/>
            <a:ext cx="9091008" cy="50808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EE34A3-9683-B898-BA53-AE9876ECA984}"/>
              </a:ext>
            </a:extLst>
          </p:cNvPr>
          <p:cNvCxnSpPr>
            <a:cxnSpLocks/>
            <a:stCxn id="100" idx="3"/>
            <a:endCxn id="101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!!edge">
            <a:extLst>
              <a:ext uri="{FF2B5EF4-FFF2-40B4-BE49-F238E27FC236}">
                <a16:creationId xmlns:a16="http://schemas.microsoft.com/office/drawing/2014/main" id="{9224EA87-0503-A6E9-83DD-ED5A73F4DBF8}"/>
              </a:ext>
            </a:extLst>
          </p:cNvPr>
          <p:cNvCxnSpPr>
            <a:cxnSpLocks/>
            <a:stCxn id="102" idx="0"/>
            <a:endCxn id="101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79C7D14-45E9-9427-D924-CAE84129C9A9}"/>
              </a:ext>
            </a:extLst>
          </p:cNvPr>
          <p:cNvCxnSpPr>
            <a:cxnSpLocks/>
            <a:stCxn id="103" idx="1"/>
            <a:endCxn id="101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CCF3AB8-7262-7914-E1DB-DBD9BA0A29E1}"/>
              </a:ext>
            </a:extLst>
          </p:cNvPr>
          <p:cNvCxnSpPr>
            <a:cxnSpLocks/>
            <a:stCxn id="104" idx="2"/>
            <a:endCxn id="103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5C5700F-E813-4D64-AFD0-937B51F05F84}"/>
              </a:ext>
            </a:extLst>
          </p:cNvPr>
          <p:cNvCxnSpPr>
            <a:cxnSpLocks/>
            <a:stCxn id="101" idx="1"/>
            <a:endCxn id="99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739B868-8DDB-CBCF-0C12-DAAD22BFDD14}"/>
              </a:ext>
            </a:extLst>
          </p:cNvPr>
          <p:cNvCxnSpPr>
            <a:cxnSpLocks/>
            <a:stCxn id="100" idx="2"/>
            <a:endCxn id="99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898A13A-FF14-A469-509F-4E2C2D1BCF26}"/>
              </a:ext>
            </a:extLst>
          </p:cNvPr>
          <p:cNvCxnSpPr>
            <a:cxnSpLocks/>
            <a:stCxn id="102" idx="0"/>
            <a:endCxn id="99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CFF30F3-3E73-DC9D-3B20-3B34A90671A1}"/>
              </a:ext>
            </a:extLst>
          </p:cNvPr>
          <p:cNvCxnSpPr>
            <a:cxnSpLocks/>
            <a:stCxn id="102" idx="6"/>
            <a:endCxn id="103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2C57DE6-AF54-16D1-BFAB-B9B4AF9076B0}"/>
              </a:ext>
            </a:extLst>
          </p:cNvPr>
          <p:cNvCxnSpPr>
            <a:cxnSpLocks/>
            <a:stCxn id="104" idx="1"/>
            <a:endCxn id="101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C15375F-D35D-C063-8A0F-8F2427BE9209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D3A6B7E-2CB7-0B5A-360B-6DD2E10277BE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FCC4FF-1A1C-D23A-8326-A08476EF926C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6803D7A-B0B1-8208-A41D-03975AD527B2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60292B-6506-66A0-3784-4DFB42484F78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B3FADC6-8102-7CD2-ACD3-62D1D11E1A99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22" name="!!weight">
            <a:extLst>
              <a:ext uri="{FF2B5EF4-FFF2-40B4-BE49-F238E27FC236}">
                <a16:creationId xmlns:a16="http://schemas.microsoft.com/office/drawing/2014/main" id="{36B0CF66-5F51-93D7-8885-087FC85CE877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099BC2D-E398-77F1-AA48-ACCCE10DA626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4C4C421-ED1C-3B43-2EC7-87BD601C7F2A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51FF938-83FF-CFB2-772B-30FB9B0C66B8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0037185-3DCE-21D8-648B-DBDC657EA563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85B85E5-2E46-361C-433A-68A0550DFC3A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8" name="!!box">
            <a:extLst>
              <a:ext uri="{FF2B5EF4-FFF2-40B4-BE49-F238E27FC236}">
                <a16:creationId xmlns:a16="http://schemas.microsoft.com/office/drawing/2014/main" id="{88CDC558-379E-3167-5F0D-D6B2514E3198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29" name="!!box">
            <a:extLst>
              <a:ext uri="{FF2B5EF4-FFF2-40B4-BE49-F238E27FC236}">
                <a16:creationId xmlns:a16="http://schemas.microsoft.com/office/drawing/2014/main" id="{1971280F-76C9-6FE4-015B-860310D272BD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AB12BE-BA67-5ADD-F522-446FF2826E9F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4657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1736343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1736343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17361472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1736343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1736343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1736343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1899597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1899597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18993030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1899597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1899597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1899597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2062851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2062851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20624588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2062851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2062851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2062851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DC6214F-13CC-6D1C-F81D-DCCA1A0A323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8">
            <a:extLst>
              <a:ext uri="{FF2B5EF4-FFF2-40B4-BE49-F238E27FC236}">
                <a16:creationId xmlns:a16="http://schemas.microsoft.com/office/drawing/2014/main" id="{CC86AC70-D569-1E2C-D9B1-7377C6B55047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5" name="!!star2">
            <a:extLst>
              <a:ext uri="{FF2B5EF4-FFF2-40B4-BE49-F238E27FC236}">
                <a16:creationId xmlns:a16="http://schemas.microsoft.com/office/drawing/2014/main" id="{0D5D6EE5-F22A-D553-A822-A337F366DD45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E648A9-9C26-8F17-5494-ED7184DCE197}"/>
              </a:ext>
            </a:extLst>
          </p:cNvPr>
          <p:cNvCxnSpPr>
            <a:cxnSpLocks/>
            <a:stCxn id="71" idx="5"/>
            <a:endCxn id="75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73DE3A-B32F-AAB3-953D-12226D638034}"/>
              </a:ext>
            </a:extLst>
          </p:cNvPr>
          <p:cNvCxnSpPr>
            <a:cxnSpLocks/>
            <a:stCxn id="75" idx="1"/>
            <a:endCxn id="70" idx="5"/>
          </p:cNvCxnSpPr>
          <p:nvPr/>
        </p:nvCxnSpPr>
        <p:spPr>
          <a:xfrm flipH="1" flipV="1">
            <a:off x="1845852" y="2164741"/>
            <a:ext cx="9091008" cy="50808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7EB5A6-84AF-8FE8-5B0C-D31E3E001B95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43A19-14A9-6D3B-4AA9-BD7FE023D64C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1B2510-3BC1-D2F6-3A02-9EEB30E38FB3}"/>
              </a:ext>
            </a:extLst>
          </p:cNvPr>
          <p:cNvCxnSpPr>
            <a:cxnSpLocks/>
            <a:stCxn id="71" idx="2"/>
            <a:endCxn id="70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CB1EFF-7DE3-C6A5-728F-46D60B3CC5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D9C629-EA82-685D-9650-38F565B12C5A}"/>
              </a:ext>
            </a:extLst>
          </p:cNvPr>
          <p:cNvCxnSpPr>
            <a:cxnSpLocks/>
            <a:stCxn id="75" idx="1"/>
            <a:endCxn id="72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6D66ACA-96C6-F917-FFFC-1CC10D51F94F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375DD1-4751-24D1-E07E-9D465D411955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BAB767-139D-D32D-2E21-4753CF3E0585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0B0813-9F0C-BAB2-8556-7AF190EEEFD5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063519-377C-808A-7AB5-F2F7FBEFD52B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8197B9-B406-4F74-4539-9B0D6BCE64ED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20163168" y="10769829"/>
            <a:ext cx="430428" cy="2652413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9052175" y="12354657"/>
            <a:ext cx="2978331" cy="9075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No change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D34124-BDF1-FB58-E7E7-D1C206CE08AB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0381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565425" y="1541831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2452243" y="334017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2452243" y="4761496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2452243" y="6182815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2452243" y="7604134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2452243" y="9025453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2452243" y="1044677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413723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4137235" y="47563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4756315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4137235" y="61828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6182815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4137235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7602453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4137235" y="9022091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9022091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4137235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10441729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576977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576977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5768792" y="61828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5769775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75" y="7602453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576977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5769775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75" y="10441729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740231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740231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7400349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7402315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740231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7402315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903485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903485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9031907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9034855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903485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9034855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1066739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1066739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10663465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10667395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1066739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10667395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10202045" y="10750374"/>
            <a:ext cx="430428" cy="2652413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5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2923706" y="3340177"/>
            <a:ext cx="9294268" cy="22240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Our algorithm stop when it sees no change in the estimates</a:t>
            </a:r>
          </a:p>
        </p:txBody>
      </p:sp>
    </p:spTree>
    <p:extLst>
      <p:ext uri="{BB962C8B-B14F-4D97-AF65-F5344CB8AC3E}">
        <p14:creationId xmlns:p14="http://schemas.microsoft.com/office/powerpoint/2010/main" val="1520332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Given a directed weighted graph where each edge has a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positive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weight, design an algorithm to find the shortest path from a fixed source s to all other vertices in the graph</a:t>
            </a:r>
          </a:p>
        </p:txBody>
      </p:sp>
      <p:sp>
        <p:nvSpPr>
          <p:cNvPr id="3" name="!!box">
            <a:extLst>
              <a:ext uri="{FF2B5EF4-FFF2-40B4-BE49-F238E27FC236}">
                <a16:creationId xmlns:a16="http://schemas.microsoft.com/office/drawing/2014/main" id="{16C67097-385B-7D2B-5709-DA5994AF942C}"/>
              </a:ext>
            </a:extLst>
          </p:cNvPr>
          <p:cNvSpPr/>
          <p:nvPr/>
        </p:nvSpPr>
        <p:spPr>
          <a:xfrm>
            <a:off x="747083" y="7242926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have all studies Dijkstra’s algorithm that solves this problem in O((m + n) log n) time.</a:t>
            </a:r>
          </a:p>
        </p:txBody>
      </p:sp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B9FC1CE3-63EF-A98B-1B1C-7FC2B3DB52FD}"/>
              </a:ext>
            </a:extLst>
          </p:cNvPr>
          <p:cNvSpPr/>
          <p:nvPr/>
        </p:nvSpPr>
        <p:spPr>
          <a:xfrm>
            <a:off x="922182" y="630368"/>
            <a:ext cx="22539634" cy="514341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8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Home Work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to code this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Show that the algorithm is correct (not trivial)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Prove that the running time of this algorithm is O(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mn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)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BCC6424C-568F-6E90-4AD7-E21F46215891}"/>
              </a:ext>
            </a:extLst>
          </p:cNvPr>
          <p:cNvSpPr/>
          <p:nvPr/>
        </p:nvSpPr>
        <p:spPr>
          <a:xfrm>
            <a:off x="922182" y="6081702"/>
            <a:ext cx="2253963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But is this a dynamic programming algorithm?</a:t>
            </a:r>
            <a:endParaRPr sz="6600" dirty="0"/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6551365F-1982-7172-1B45-705270032AED}"/>
              </a:ext>
            </a:extLst>
          </p:cNvPr>
          <p:cNvSpPr/>
          <p:nvPr/>
        </p:nvSpPr>
        <p:spPr>
          <a:xfrm>
            <a:off x="922182" y="8504170"/>
            <a:ext cx="22539634" cy="48460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Yes.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formalize the algorithm using the lens of dynamic programming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 dynamic programming approach will make the argument of correctness and running time trivial.</a:t>
            </a:r>
          </a:p>
        </p:txBody>
      </p:sp>
    </p:spTree>
    <p:extLst>
      <p:ext uri="{BB962C8B-B14F-4D97-AF65-F5344CB8AC3E}">
        <p14:creationId xmlns:p14="http://schemas.microsoft.com/office/powerpoint/2010/main" val="334133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0A9F40-7010-8E23-4622-2F03C52BF0D5}"/>
              </a:ext>
            </a:extLst>
          </p:cNvPr>
          <p:cNvSpPr/>
          <p:nvPr/>
        </p:nvSpPr>
        <p:spPr>
          <a:xfrm>
            <a:off x="720719" y="1541831"/>
            <a:ext cx="9291223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2242FA-9869-7B26-0203-EBF7E4EEBC6E}"/>
              </a:ext>
            </a:extLst>
          </p:cNvPr>
          <p:cNvSpPr/>
          <p:nvPr/>
        </p:nvSpPr>
        <p:spPr>
          <a:xfrm>
            <a:off x="720720" y="334017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FE4F40-7B50-4AE1-8AC5-D3595315B990}"/>
              </a:ext>
            </a:extLst>
          </p:cNvPr>
          <p:cNvSpPr/>
          <p:nvPr/>
        </p:nvSpPr>
        <p:spPr>
          <a:xfrm>
            <a:off x="720720" y="4761496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EDA35-E34C-A9C4-881B-8458163C7A35}"/>
              </a:ext>
            </a:extLst>
          </p:cNvPr>
          <p:cNvSpPr/>
          <p:nvPr/>
        </p:nvSpPr>
        <p:spPr>
          <a:xfrm>
            <a:off x="720720" y="6182815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EAB0D8-805A-2023-E09E-E58FEB7CCD16}"/>
              </a:ext>
            </a:extLst>
          </p:cNvPr>
          <p:cNvSpPr/>
          <p:nvPr/>
        </p:nvSpPr>
        <p:spPr>
          <a:xfrm>
            <a:off x="720720" y="7604134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1F8643-054A-0FA0-029C-4F1671784B95}"/>
              </a:ext>
            </a:extLst>
          </p:cNvPr>
          <p:cNvSpPr/>
          <p:nvPr/>
        </p:nvSpPr>
        <p:spPr>
          <a:xfrm>
            <a:off x="720720" y="9025453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4B2173-9E87-4E33-0446-950E70EC1FC3}"/>
              </a:ext>
            </a:extLst>
          </p:cNvPr>
          <p:cNvSpPr/>
          <p:nvPr/>
        </p:nvSpPr>
        <p:spPr>
          <a:xfrm>
            <a:off x="720720" y="1044677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E86F21-687E-7123-8F16-B8D828B5E033}"/>
              </a:ext>
            </a:extLst>
          </p:cNvPr>
          <p:cNvSpPr/>
          <p:nvPr/>
        </p:nvSpPr>
        <p:spPr>
          <a:xfrm>
            <a:off x="2405712" y="3297648"/>
            <a:ext cx="1080000" cy="112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/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/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/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/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/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1996847-7103-2574-6EEC-BC22229F3062}"/>
              </a:ext>
            </a:extLst>
          </p:cNvPr>
          <p:cNvSpPr/>
          <p:nvPr/>
        </p:nvSpPr>
        <p:spPr>
          <a:xfrm>
            <a:off x="403825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90EAE2-0CFB-AC78-6375-730D3BADF804}"/>
              </a:ext>
            </a:extLst>
          </p:cNvPr>
          <p:cNvSpPr/>
          <p:nvPr/>
        </p:nvSpPr>
        <p:spPr>
          <a:xfrm>
            <a:off x="403825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39968E-29A8-6E6D-D0D4-D782CA64A8AD}"/>
              </a:ext>
            </a:extLst>
          </p:cNvPr>
          <p:cNvSpPr/>
          <p:nvPr/>
        </p:nvSpPr>
        <p:spPr>
          <a:xfrm>
            <a:off x="4037269" y="61828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/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7113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E8FEC21-D182-C140-2B26-B32370CB5E57}"/>
              </a:ext>
            </a:extLst>
          </p:cNvPr>
          <p:cNvSpPr/>
          <p:nvPr/>
        </p:nvSpPr>
        <p:spPr>
          <a:xfrm>
            <a:off x="403825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/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7113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A92F2E-D50E-6E71-1A38-382A27B38FA3}"/>
              </a:ext>
            </a:extLst>
          </p:cNvPr>
          <p:cNvSpPr/>
          <p:nvPr/>
        </p:nvSpPr>
        <p:spPr>
          <a:xfrm>
            <a:off x="567079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8D309A-6208-CC5C-4871-91450A1A37B4}"/>
              </a:ext>
            </a:extLst>
          </p:cNvPr>
          <p:cNvSpPr/>
          <p:nvPr/>
        </p:nvSpPr>
        <p:spPr>
          <a:xfrm>
            <a:off x="567079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61DDC5-0AF9-2DCD-F2A7-20A05D4CF21C}"/>
              </a:ext>
            </a:extLst>
          </p:cNvPr>
          <p:cNvSpPr/>
          <p:nvPr/>
        </p:nvSpPr>
        <p:spPr>
          <a:xfrm>
            <a:off x="5668826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9730817-6660-C49F-83AE-8738454144B8}"/>
              </a:ext>
            </a:extLst>
          </p:cNvPr>
          <p:cNvSpPr/>
          <p:nvPr/>
        </p:nvSpPr>
        <p:spPr>
          <a:xfrm>
            <a:off x="567079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3DFEB3-FAC3-63F3-C84C-5BDCA38D7CCC}"/>
              </a:ext>
            </a:extLst>
          </p:cNvPr>
          <p:cNvSpPr/>
          <p:nvPr/>
        </p:nvSpPr>
        <p:spPr>
          <a:xfrm>
            <a:off x="567079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B2CD88B-D685-32C0-5681-7BDEF4023FE5}"/>
              </a:ext>
            </a:extLst>
          </p:cNvPr>
          <p:cNvSpPr/>
          <p:nvPr/>
        </p:nvSpPr>
        <p:spPr>
          <a:xfrm>
            <a:off x="567079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B2D48F-E88F-0B3D-E609-BE7AF9B11D31}"/>
              </a:ext>
            </a:extLst>
          </p:cNvPr>
          <p:cNvSpPr/>
          <p:nvPr/>
        </p:nvSpPr>
        <p:spPr>
          <a:xfrm>
            <a:off x="730333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33AFA0-E0CE-1A4E-3F53-AF66462EB17E}"/>
              </a:ext>
            </a:extLst>
          </p:cNvPr>
          <p:cNvSpPr/>
          <p:nvPr/>
        </p:nvSpPr>
        <p:spPr>
          <a:xfrm>
            <a:off x="730333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7C485E5-9E87-4928-BC17-9E35CB0CAB98}"/>
              </a:ext>
            </a:extLst>
          </p:cNvPr>
          <p:cNvSpPr/>
          <p:nvPr/>
        </p:nvSpPr>
        <p:spPr>
          <a:xfrm>
            <a:off x="7300384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8906DDB-2DD2-A80E-D5A2-F2584C9CF5D3}"/>
              </a:ext>
            </a:extLst>
          </p:cNvPr>
          <p:cNvSpPr/>
          <p:nvPr/>
        </p:nvSpPr>
        <p:spPr>
          <a:xfrm>
            <a:off x="730333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C575A9-BA86-DB7C-2138-0F5DE7360C75}"/>
              </a:ext>
            </a:extLst>
          </p:cNvPr>
          <p:cNvSpPr/>
          <p:nvPr/>
        </p:nvSpPr>
        <p:spPr>
          <a:xfrm>
            <a:off x="730333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038DD8F-93B1-B7C2-6116-46E22AC13548}"/>
              </a:ext>
            </a:extLst>
          </p:cNvPr>
          <p:cNvSpPr/>
          <p:nvPr/>
        </p:nvSpPr>
        <p:spPr>
          <a:xfrm>
            <a:off x="730333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31BDA22-CA1F-2C6D-E6F4-D4F12FE8B7BA}"/>
              </a:ext>
            </a:extLst>
          </p:cNvPr>
          <p:cNvSpPr/>
          <p:nvPr/>
        </p:nvSpPr>
        <p:spPr>
          <a:xfrm>
            <a:off x="893587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BEE22D-8CD6-9E2F-462C-CF43587195D5}"/>
              </a:ext>
            </a:extLst>
          </p:cNvPr>
          <p:cNvSpPr/>
          <p:nvPr/>
        </p:nvSpPr>
        <p:spPr>
          <a:xfrm>
            <a:off x="893587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CA8A335-7F3C-D939-B050-2A14A46D8578}"/>
              </a:ext>
            </a:extLst>
          </p:cNvPr>
          <p:cNvSpPr/>
          <p:nvPr/>
        </p:nvSpPr>
        <p:spPr>
          <a:xfrm>
            <a:off x="8931942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AC63E29-4D0C-09DF-974D-90A7B5D5462A}"/>
              </a:ext>
            </a:extLst>
          </p:cNvPr>
          <p:cNvSpPr/>
          <p:nvPr/>
        </p:nvSpPr>
        <p:spPr>
          <a:xfrm>
            <a:off x="893587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8355F22-EAB3-9D44-7F1F-D32782D7B16A}"/>
              </a:ext>
            </a:extLst>
          </p:cNvPr>
          <p:cNvSpPr/>
          <p:nvPr/>
        </p:nvSpPr>
        <p:spPr>
          <a:xfrm>
            <a:off x="893587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667F8D2-5591-AE7C-FB51-5CFBD1A62693}"/>
              </a:ext>
            </a:extLst>
          </p:cNvPr>
          <p:cNvSpPr/>
          <p:nvPr/>
        </p:nvSpPr>
        <p:spPr>
          <a:xfrm>
            <a:off x="893587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6379B37B-4D55-3F99-2A39-7B001DEA6AEE}"/>
              </a:ext>
            </a:extLst>
          </p:cNvPr>
          <p:cNvSpPr/>
          <p:nvPr/>
        </p:nvSpPr>
        <p:spPr>
          <a:xfrm>
            <a:off x="10651391" y="10514138"/>
            <a:ext cx="13118147" cy="95623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does the first column contain?</a:t>
            </a:r>
            <a:endParaRPr sz="4000" dirty="0"/>
          </a:p>
        </p:txBody>
      </p:sp>
      <p:sp>
        <p:nvSpPr>
          <p:cNvPr id="40" name="Rectangle">
            <a:extLst>
              <a:ext uri="{FF2B5EF4-FFF2-40B4-BE49-F238E27FC236}">
                <a16:creationId xmlns:a16="http://schemas.microsoft.com/office/drawing/2014/main" id="{9FE87BEB-DE5B-83BB-143A-BEE4F9D4F45D}"/>
              </a:ext>
            </a:extLst>
          </p:cNvPr>
          <p:cNvSpPr/>
          <p:nvPr/>
        </p:nvSpPr>
        <p:spPr>
          <a:xfrm>
            <a:off x="10651391" y="11681807"/>
            <a:ext cx="13118148" cy="17174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 shortest path from s to all other vertices with edge length 0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D90D1298-32AA-D3E8-B0D4-60658B6F25D6}"/>
              </a:ext>
            </a:extLst>
          </p:cNvPr>
          <p:cNvSpPr/>
          <p:nvPr/>
        </p:nvSpPr>
        <p:spPr>
          <a:xfrm>
            <a:off x="12453986" y="959988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5" name="!!star8">
            <a:extLst>
              <a:ext uri="{FF2B5EF4-FFF2-40B4-BE49-F238E27FC236}">
                <a16:creationId xmlns:a16="http://schemas.microsoft.com/office/drawing/2014/main" id="{B3142CDC-ACE9-6DE0-8110-59533B14FE37}"/>
              </a:ext>
            </a:extLst>
          </p:cNvPr>
          <p:cNvSpPr/>
          <p:nvPr/>
        </p:nvSpPr>
        <p:spPr>
          <a:xfrm>
            <a:off x="18959458" y="31320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6" name="!!star5">
            <a:extLst>
              <a:ext uri="{FF2B5EF4-FFF2-40B4-BE49-F238E27FC236}">
                <a16:creationId xmlns:a16="http://schemas.microsoft.com/office/drawing/2014/main" id="{3C6C72CF-2CAA-B803-F213-F5BB564995C1}"/>
              </a:ext>
            </a:extLst>
          </p:cNvPr>
          <p:cNvSpPr/>
          <p:nvPr/>
        </p:nvSpPr>
        <p:spPr>
          <a:xfrm>
            <a:off x="14286714" y="430050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94D1F79-86AE-4448-64EE-D8DEE9A18EB8}"/>
              </a:ext>
            </a:extLst>
          </p:cNvPr>
          <p:cNvSpPr/>
          <p:nvPr/>
        </p:nvSpPr>
        <p:spPr>
          <a:xfrm>
            <a:off x="12687377" y="8057074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8" name="!!star3">
            <a:extLst>
              <a:ext uri="{FF2B5EF4-FFF2-40B4-BE49-F238E27FC236}">
                <a16:creationId xmlns:a16="http://schemas.microsoft.com/office/drawing/2014/main" id="{103E5B2D-8565-76C7-041B-A0D391B3D7EF}"/>
              </a:ext>
            </a:extLst>
          </p:cNvPr>
          <p:cNvSpPr/>
          <p:nvPr/>
        </p:nvSpPr>
        <p:spPr>
          <a:xfrm>
            <a:off x="16727859" y="754892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9" name="!!star2">
            <a:extLst>
              <a:ext uri="{FF2B5EF4-FFF2-40B4-BE49-F238E27FC236}">
                <a16:creationId xmlns:a16="http://schemas.microsoft.com/office/drawing/2014/main" id="{C0E0EBA0-6BEE-A565-A4A4-C0B2F906E1A9}"/>
              </a:ext>
            </a:extLst>
          </p:cNvPr>
          <p:cNvSpPr/>
          <p:nvPr/>
        </p:nvSpPr>
        <p:spPr>
          <a:xfrm>
            <a:off x="22094206" y="661938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8242DF-64A2-135F-723B-AAD1ABC0A327}"/>
              </a:ext>
            </a:extLst>
          </p:cNvPr>
          <p:cNvCxnSpPr>
            <a:cxnSpLocks/>
            <a:stCxn id="45" idx="5"/>
            <a:endCxn id="49" idx="0"/>
          </p:cNvCxnSpPr>
          <p:nvPr/>
        </p:nvCxnSpPr>
        <p:spPr>
          <a:xfrm>
            <a:off x="19622415" y="995858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04F4DD2-362D-CDAA-BE8B-6D7217F51065}"/>
              </a:ext>
            </a:extLst>
          </p:cNvPr>
          <p:cNvCxnSpPr>
            <a:cxnSpLocks/>
            <a:stCxn id="49" idx="1"/>
            <a:endCxn id="44" idx="5"/>
          </p:cNvCxnSpPr>
          <p:nvPr/>
        </p:nvCxnSpPr>
        <p:spPr>
          <a:xfrm flipH="1" flipV="1">
            <a:off x="13116942" y="1642638"/>
            <a:ext cx="9091010" cy="50938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3F384C-5E6A-BA0B-2272-57778A7F49C5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14949669" y="995858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dge">
            <a:extLst>
              <a:ext uri="{FF2B5EF4-FFF2-40B4-BE49-F238E27FC236}">
                <a16:creationId xmlns:a16="http://schemas.microsoft.com/office/drawing/2014/main" id="{5C9054DF-FABC-45B0-B38B-495E7EDF891C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13075728" y="4983156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EA315B7-F2B0-F8E1-BF47-F609A993DD16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14949669" y="4983156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4D7C71F-B3D1-64F5-996D-94D25CE16436}"/>
              </a:ext>
            </a:extLst>
          </p:cNvPr>
          <p:cNvCxnSpPr>
            <a:cxnSpLocks/>
            <a:stCxn id="49" idx="2"/>
            <a:endCxn id="48" idx="6"/>
          </p:cNvCxnSpPr>
          <p:nvPr/>
        </p:nvCxnSpPr>
        <p:spPr>
          <a:xfrm flipH="1">
            <a:off x="17504561" y="7019273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A94A2C-DF7F-ED76-C63E-370F82B959F9}"/>
              </a:ext>
            </a:extLst>
          </p:cNvPr>
          <p:cNvCxnSpPr>
            <a:cxnSpLocks/>
            <a:stCxn id="46" idx="1"/>
            <a:endCxn id="44" idx="5"/>
          </p:cNvCxnSpPr>
          <p:nvPr/>
        </p:nvCxnSpPr>
        <p:spPr>
          <a:xfrm flipH="1" flipV="1">
            <a:off x="13116942" y="1642638"/>
            <a:ext cx="1283516" cy="27749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DDFFBF-0214-9A47-A334-C6F164AA2257}"/>
              </a:ext>
            </a:extLst>
          </p:cNvPr>
          <p:cNvCxnSpPr>
            <a:cxnSpLocks/>
            <a:stCxn id="45" idx="2"/>
            <a:endCxn id="44" idx="7"/>
          </p:cNvCxnSpPr>
          <p:nvPr/>
        </p:nvCxnSpPr>
        <p:spPr>
          <a:xfrm flipH="1">
            <a:off x="13116942" y="713095"/>
            <a:ext cx="5842516" cy="3640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74C6A9C-193D-274C-B357-F508BCF45A88}"/>
              </a:ext>
            </a:extLst>
          </p:cNvPr>
          <p:cNvCxnSpPr>
            <a:cxnSpLocks/>
            <a:stCxn id="47" idx="0"/>
            <a:endCxn id="44" idx="4"/>
          </p:cNvCxnSpPr>
          <p:nvPr/>
        </p:nvCxnSpPr>
        <p:spPr>
          <a:xfrm flipH="1" flipV="1">
            <a:off x="12842337" y="1759764"/>
            <a:ext cx="233391" cy="629731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71C828-0AD2-DE7A-06A4-42770412B49B}"/>
              </a:ext>
            </a:extLst>
          </p:cNvPr>
          <p:cNvCxnSpPr>
            <a:cxnSpLocks/>
            <a:stCxn id="47" idx="6"/>
            <a:endCxn id="48" idx="3"/>
          </p:cNvCxnSpPr>
          <p:nvPr/>
        </p:nvCxnSpPr>
        <p:spPr>
          <a:xfrm flipV="1">
            <a:off x="13464077" y="8231578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F0FB18-AC23-15CE-7771-1C11CAEBCF53}"/>
              </a:ext>
            </a:extLst>
          </p:cNvPr>
          <p:cNvCxnSpPr>
            <a:cxnSpLocks/>
            <a:stCxn id="49" idx="1"/>
            <a:endCxn id="46" idx="6"/>
          </p:cNvCxnSpPr>
          <p:nvPr/>
        </p:nvCxnSpPr>
        <p:spPr>
          <a:xfrm flipH="1" flipV="1">
            <a:off x="15063414" y="4700392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1AB23C2-1DB2-20F0-60A2-B6B2AD75D7C0}"/>
              </a:ext>
            </a:extLst>
          </p:cNvPr>
          <p:cNvSpPr txBox="1"/>
          <p:nvPr/>
        </p:nvSpPr>
        <p:spPr>
          <a:xfrm>
            <a:off x="12477878" y="440641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F7D8E8-E2B7-B38E-B4CF-4A0083D04C83}"/>
              </a:ext>
            </a:extLst>
          </p:cNvPr>
          <p:cNvSpPr txBox="1"/>
          <p:nvPr/>
        </p:nvSpPr>
        <p:spPr>
          <a:xfrm>
            <a:off x="14976253" y="1334202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6F28C2-90F9-4729-E4F2-3824F6C568AA}"/>
              </a:ext>
            </a:extLst>
          </p:cNvPr>
          <p:cNvSpPr txBox="1"/>
          <p:nvPr/>
        </p:nvSpPr>
        <p:spPr>
          <a:xfrm>
            <a:off x="20616284" y="1757910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3D5EEE-3AA0-E9E8-1F93-FBF08E6C7D1A}"/>
              </a:ext>
            </a:extLst>
          </p:cNvPr>
          <p:cNvSpPr txBox="1"/>
          <p:nvPr/>
        </p:nvSpPr>
        <p:spPr>
          <a:xfrm>
            <a:off x="13527180" y="271315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DBA109-3B23-CC83-7BAD-0820F1E0247B}"/>
              </a:ext>
            </a:extLst>
          </p:cNvPr>
          <p:cNvSpPr txBox="1"/>
          <p:nvPr/>
        </p:nvSpPr>
        <p:spPr>
          <a:xfrm>
            <a:off x="15153924" y="7948815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D42265-3BF6-552C-8D4C-D6A3337FBCBC}"/>
              </a:ext>
            </a:extLst>
          </p:cNvPr>
          <p:cNvSpPr txBox="1"/>
          <p:nvPr/>
        </p:nvSpPr>
        <p:spPr>
          <a:xfrm>
            <a:off x="16123709" y="554833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7" name="!!weight">
            <a:extLst>
              <a:ext uri="{FF2B5EF4-FFF2-40B4-BE49-F238E27FC236}">
                <a16:creationId xmlns:a16="http://schemas.microsoft.com/office/drawing/2014/main" id="{8F0B0CF4-789E-407C-6CE9-2709AC858DE8}"/>
              </a:ext>
            </a:extLst>
          </p:cNvPr>
          <p:cNvSpPr txBox="1"/>
          <p:nvPr/>
        </p:nvSpPr>
        <p:spPr>
          <a:xfrm>
            <a:off x="13904773" y="5826844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E7F6C3-E9D4-6E7B-9B82-9047D64770E1}"/>
              </a:ext>
            </a:extLst>
          </p:cNvPr>
          <p:cNvSpPr txBox="1"/>
          <p:nvPr/>
        </p:nvSpPr>
        <p:spPr>
          <a:xfrm>
            <a:off x="16782397" y="409188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A1F797-6A64-9CCE-27AF-A084B016C18C}"/>
              </a:ext>
            </a:extLst>
          </p:cNvPr>
          <p:cNvSpPr txBox="1"/>
          <p:nvPr/>
        </p:nvSpPr>
        <p:spPr>
          <a:xfrm>
            <a:off x="19347809" y="7160531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97950F-C326-63F2-0C32-1FFE2E60EC21}"/>
              </a:ext>
            </a:extLst>
          </p:cNvPr>
          <p:cNvSpPr txBox="1"/>
          <p:nvPr/>
        </p:nvSpPr>
        <p:spPr>
          <a:xfrm>
            <a:off x="17210465" y="1783213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73" name="!!box">
            <a:extLst>
              <a:ext uri="{FF2B5EF4-FFF2-40B4-BE49-F238E27FC236}">
                <a16:creationId xmlns:a16="http://schemas.microsoft.com/office/drawing/2014/main" id="{7ECA13B9-7438-3E94-55A3-0B7D53CFB90C}"/>
              </a:ext>
            </a:extLst>
          </p:cNvPr>
          <p:cNvSpPr/>
          <p:nvPr/>
        </p:nvSpPr>
        <p:spPr>
          <a:xfrm>
            <a:off x="10651391" y="9220330"/>
            <a:ext cx="13118148" cy="111202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Think about our algorithm again</a:t>
            </a:r>
          </a:p>
        </p:txBody>
      </p:sp>
    </p:spTree>
    <p:extLst>
      <p:ext uri="{BB962C8B-B14F-4D97-AF65-F5344CB8AC3E}">
        <p14:creationId xmlns:p14="http://schemas.microsoft.com/office/powerpoint/2010/main" val="172425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0A9F40-7010-8E23-4622-2F03C52BF0D5}"/>
              </a:ext>
            </a:extLst>
          </p:cNvPr>
          <p:cNvSpPr/>
          <p:nvPr/>
        </p:nvSpPr>
        <p:spPr>
          <a:xfrm>
            <a:off x="720719" y="1541831"/>
            <a:ext cx="9291223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2242FA-9869-7B26-0203-EBF7E4EEBC6E}"/>
              </a:ext>
            </a:extLst>
          </p:cNvPr>
          <p:cNvSpPr/>
          <p:nvPr/>
        </p:nvSpPr>
        <p:spPr>
          <a:xfrm>
            <a:off x="720720" y="334017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FE4F40-7B50-4AE1-8AC5-D3595315B990}"/>
              </a:ext>
            </a:extLst>
          </p:cNvPr>
          <p:cNvSpPr/>
          <p:nvPr/>
        </p:nvSpPr>
        <p:spPr>
          <a:xfrm>
            <a:off x="720720" y="4761496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EDA35-E34C-A9C4-881B-8458163C7A35}"/>
              </a:ext>
            </a:extLst>
          </p:cNvPr>
          <p:cNvSpPr/>
          <p:nvPr/>
        </p:nvSpPr>
        <p:spPr>
          <a:xfrm>
            <a:off x="720720" y="6182815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EAB0D8-805A-2023-E09E-E58FEB7CCD16}"/>
              </a:ext>
            </a:extLst>
          </p:cNvPr>
          <p:cNvSpPr/>
          <p:nvPr/>
        </p:nvSpPr>
        <p:spPr>
          <a:xfrm>
            <a:off x="720720" y="7604134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1F8643-054A-0FA0-029C-4F1671784B95}"/>
              </a:ext>
            </a:extLst>
          </p:cNvPr>
          <p:cNvSpPr/>
          <p:nvPr/>
        </p:nvSpPr>
        <p:spPr>
          <a:xfrm>
            <a:off x="720720" y="9025453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4B2173-9E87-4E33-0446-950E70EC1FC3}"/>
              </a:ext>
            </a:extLst>
          </p:cNvPr>
          <p:cNvSpPr/>
          <p:nvPr/>
        </p:nvSpPr>
        <p:spPr>
          <a:xfrm>
            <a:off x="720720" y="1044677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E86F21-687E-7123-8F16-B8D828B5E033}"/>
              </a:ext>
            </a:extLst>
          </p:cNvPr>
          <p:cNvSpPr/>
          <p:nvPr/>
        </p:nvSpPr>
        <p:spPr>
          <a:xfrm>
            <a:off x="240571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/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/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/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/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/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1996847-7103-2574-6EEC-BC22229F3062}"/>
              </a:ext>
            </a:extLst>
          </p:cNvPr>
          <p:cNvSpPr/>
          <p:nvPr/>
        </p:nvSpPr>
        <p:spPr>
          <a:xfrm>
            <a:off x="4038252" y="3297648"/>
            <a:ext cx="1080000" cy="112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90EAE2-0CFB-AC78-6375-730D3BADF804}"/>
              </a:ext>
            </a:extLst>
          </p:cNvPr>
          <p:cNvSpPr/>
          <p:nvPr/>
        </p:nvSpPr>
        <p:spPr>
          <a:xfrm>
            <a:off x="4038252" y="4756315"/>
            <a:ext cx="1080000" cy="112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39968E-29A8-6E6D-D0D4-D782CA64A8AD}"/>
              </a:ext>
            </a:extLst>
          </p:cNvPr>
          <p:cNvSpPr/>
          <p:nvPr/>
        </p:nvSpPr>
        <p:spPr>
          <a:xfrm>
            <a:off x="4037269" y="6182815"/>
            <a:ext cx="1080000" cy="112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/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7113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E8FEC21-D182-C140-2B26-B32370CB5E57}"/>
              </a:ext>
            </a:extLst>
          </p:cNvPr>
          <p:cNvSpPr/>
          <p:nvPr/>
        </p:nvSpPr>
        <p:spPr>
          <a:xfrm>
            <a:off x="4038252" y="9022091"/>
            <a:ext cx="1080000" cy="112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/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7113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A92F2E-D50E-6E71-1A38-382A27B38FA3}"/>
              </a:ext>
            </a:extLst>
          </p:cNvPr>
          <p:cNvSpPr/>
          <p:nvPr/>
        </p:nvSpPr>
        <p:spPr>
          <a:xfrm>
            <a:off x="567079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8D309A-6208-CC5C-4871-91450A1A37B4}"/>
              </a:ext>
            </a:extLst>
          </p:cNvPr>
          <p:cNvSpPr/>
          <p:nvPr/>
        </p:nvSpPr>
        <p:spPr>
          <a:xfrm>
            <a:off x="567079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61DDC5-0AF9-2DCD-F2A7-20A05D4CF21C}"/>
              </a:ext>
            </a:extLst>
          </p:cNvPr>
          <p:cNvSpPr/>
          <p:nvPr/>
        </p:nvSpPr>
        <p:spPr>
          <a:xfrm>
            <a:off x="5668826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9730817-6660-C49F-83AE-8738454144B8}"/>
              </a:ext>
            </a:extLst>
          </p:cNvPr>
          <p:cNvSpPr/>
          <p:nvPr/>
        </p:nvSpPr>
        <p:spPr>
          <a:xfrm>
            <a:off x="567079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3DFEB3-FAC3-63F3-C84C-5BDCA38D7CCC}"/>
              </a:ext>
            </a:extLst>
          </p:cNvPr>
          <p:cNvSpPr/>
          <p:nvPr/>
        </p:nvSpPr>
        <p:spPr>
          <a:xfrm>
            <a:off x="567079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B2CD88B-D685-32C0-5681-7BDEF4023FE5}"/>
              </a:ext>
            </a:extLst>
          </p:cNvPr>
          <p:cNvSpPr/>
          <p:nvPr/>
        </p:nvSpPr>
        <p:spPr>
          <a:xfrm>
            <a:off x="567079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B2D48F-E88F-0B3D-E609-BE7AF9B11D31}"/>
              </a:ext>
            </a:extLst>
          </p:cNvPr>
          <p:cNvSpPr/>
          <p:nvPr/>
        </p:nvSpPr>
        <p:spPr>
          <a:xfrm>
            <a:off x="730333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33AFA0-E0CE-1A4E-3F53-AF66462EB17E}"/>
              </a:ext>
            </a:extLst>
          </p:cNvPr>
          <p:cNvSpPr/>
          <p:nvPr/>
        </p:nvSpPr>
        <p:spPr>
          <a:xfrm>
            <a:off x="730333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7C485E5-9E87-4928-BC17-9E35CB0CAB98}"/>
              </a:ext>
            </a:extLst>
          </p:cNvPr>
          <p:cNvSpPr/>
          <p:nvPr/>
        </p:nvSpPr>
        <p:spPr>
          <a:xfrm>
            <a:off x="7300384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8906DDB-2DD2-A80E-D5A2-F2584C9CF5D3}"/>
              </a:ext>
            </a:extLst>
          </p:cNvPr>
          <p:cNvSpPr/>
          <p:nvPr/>
        </p:nvSpPr>
        <p:spPr>
          <a:xfrm>
            <a:off x="730333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C575A9-BA86-DB7C-2138-0F5DE7360C75}"/>
              </a:ext>
            </a:extLst>
          </p:cNvPr>
          <p:cNvSpPr/>
          <p:nvPr/>
        </p:nvSpPr>
        <p:spPr>
          <a:xfrm>
            <a:off x="730333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038DD8F-93B1-B7C2-6116-46E22AC13548}"/>
              </a:ext>
            </a:extLst>
          </p:cNvPr>
          <p:cNvSpPr/>
          <p:nvPr/>
        </p:nvSpPr>
        <p:spPr>
          <a:xfrm>
            <a:off x="730333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31BDA22-CA1F-2C6D-E6F4-D4F12FE8B7BA}"/>
              </a:ext>
            </a:extLst>
          </p:cNvPr>
          <p:cNvSpPr/>
          <p:nvPr/>
        </p:nvSpPr>
        <p:spPr>
          <a:xfrm>
            <a:off x="893587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BEE22D-8CD6-9E2F-462C-CF43587195D5}"/>
              </a:ext>
            </a:extLst>
          </p:cNvPr>
          <p:cNvSpPr/>
          <p:nvPr/>
        </p:nvSpPr>
        <p:spPr>
          <a:xfrm>
            <a:off x="893587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CA8A335-7F3C-D939-B050-2A14A46D8578}"/>
              </a:ext>
            </a:extLst>
          </p:cNvPr>
          <p:cNvSpPr/>
          <p:nvPr/>
        </p:nvSpPr>
        <p:spPr>
          <a:xfrm>
            <a:off x="8931942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AC63E29-4D0C-09DF-974D-90A7B5D5462A}"/>
              </a:ext>
            </a:extLst>
          </p:cNvPr>
          <p:cNvSpPr/>
          <p:nvPr/>
        </p:nvSpPr>
        <p:spPr>
          <a:xfrm>
            <a:off x="893587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8355F22-EAB3-9D44-7F1F-D32782D7B16A}"/>
              </a:ext>
            </a:extLst>
          </p:cNvPr>
          <p:cNvSpPr/>
          <p:nvPr/>
        </p:nvSpPr>
        <p:spPr>
          <a:xfrm>
            <a:off x="893587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667F8D2-5591-AE7C-FB51-5CFBD1A62693}"/>
              </a:ext>
            </a:extLst>
          </p:cNvPr>
          <p:cNvSpPr/>
          <p:nvPr/>
        </p:nvSpPr>
        <p:spPr>
          <a:xfrm>
            <a:off x="893587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Candy: A problem on leetcode">
            <a:extLst>
              <a:ext uri="{FF2B5EF4-FFF2-40B4-BE49-F238E27FC236}">
                <a16:creationId xmlns:a16="http://schemas.microsoft.com/office/drawing/2014/main" id="{AC4CE29C-702A-5E32-7854-709FA7CD7107}"/>
              </a:ext>
            </a:extLst>
          </p:cNvPr>
          <p:cNvSpPr/>
          <p:nvPr/>
        </p:nvSpPr>
        <p:spPr>
          <a:xfrm>
            <a:off x="10778248" y="9586613"/>
            <a:ext cx="13118147" cy="95623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does the second column contain?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5318BB61-CC9F-F9FC-091E-0FE27081AB7E}"/>
                  </a:ext>
                </a:extLst>
              </p:cNvPr>
              <p:cNvSpPr/>
              <p:nvPr/>
            </p:nvSpPr>
            <p:spPr>
              <a:xfrm>
                <a:off x="10808110" y="11004570"/>
                <a:ext cx="13118148" cy="17174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The shortest path from s to all other vertices with edge length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1</a:t>
                </a:r>
              </a:p>
            </p:txBody>
          </p:sp>
        </mc:Choice>
        <mc:Fallback xmlns=""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5318BB61-CC9F-F9FC-091E-0FE27081A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110" y="11004570"/>
                <a:ext cx="13118148" cy="1717497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!!star1">
            <a:extLst>
              <a:ext uri="{FF2B5EF4-FFF2-40B4-BE49-F238E27FC236}">
                <a16:creationId xmlns:a16="http://schemas.microsoft.com/office/drawing/2014/main" id="{98F80501-9C31-EFD5-D909-AD2D42B0354B}"/>
              </a:ext>
            </a:extLst>
          </p:cNvPr>
          <p:cNvSpPr/>
          <p:nvPr/>
        </p:nvSpPr>
        <p:spPr>
          <a:xfrm>
            <a:off x="12453986" y="959988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5" name="!!star8">
            <a:extLst>
              <a:ext uri="{FF2B5EF4-FFF2-40B4-BE49-F238E27FC236}">
                <a16:creationId xmlns:a16="http://schemas.microsoft.com/office/drawing/2014/main" id="{2E3841F7-0E59-1B0E-963E-0C8ABAB3A566}"/>
              </a:ext>
            </a:extLst>
          </p:cNvPr>
          <p:cNvSpPr/>
          <p:nvPr/>
        </p:nvSpPr>
        <p:spPr>
          <a:xfrm>
            <a:off x="18959458" y="31320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6" name="!!star5">
            <a:extLst>
              <a:ext uri="{FF2B5EF4-FFF2-40B4-BE49-F238E27FC236}">
                <a16:creationId xmlns:a16="http://schemas.microsoft.com/office/drawing/2014/main" id="{F06B6455-96C9-E2F2-08E2-4528FB6EC036}"/>
              </a:ext>
            </a:extLst>
          </p:cNvPr>
          <p:cNvSpPr/>
          <p:nvPr/>
        </p:nvSpPr>
        <p:spPr>
          <a:xfrm>
            <a:off x="14286714" y="430050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FB3284BC-6A55-BA6D-BC68-403CE771F440}"/>
              </a:ext>
            </a:extLst>
          </p:cNvPr>
          <p:cNvSpPr/>
          <p:nvPr/>
        </p:nvSpPr>
        <p:spPr>
          <a:xfrm>
            <a:off x="12687377" y="8057074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8" name="!!star3">
            <a:extLst>
              <a:ext uri="{FF2B5EF4-FFF2-40B4-BE49-F238E27FC236}">
                <a16:creationId xmlns:a16="http://schemas.microsoft.com/office/drawing/2014/main" id="{1DE92467-D363-4BD1-B1D0-CE4AEC4E0F3C}"/>
              </a:ext>
            </a:extLst>
          </p:cNvPr>
          <p:cNvSpPr/>
          <p:nvPr/>
        </p:nvSpPr>
        <p:spPr>
          <a:xfrm>
            <a:off x="16727859" y="754892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9" name="!!star2">
            <a:extLst>
              <a:ext uri="{FF2B5EF4-FFF2-40B4-BE49-F238E27FC236}">
                <a16:creationId xmlns:a16="http://schemas.microsoft.com/office/drawing/2014/main" id="{3EE4D089-BE77-9FF8-3561-2EA8F32696F5}"/>
              </a:ext>
            </a:extLst>
          </p:cNvPr>
          <p:cNvSpPr/>
          <p:nvPr/>
        </p:nvSpPr>
        <p:spPr>
          <a:xfrm>
            <a:off x="22094206" y="661938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543C653-15BA-8911-AE5C-135FA99C1CA3}"/>
              </a:ext>
            </a:extLst>
          </p:cNvPr>
          <p:cNvCxnSpPr>
            <a:cxnSpLocks/>
            <a:stCxn id="45" idx="5"/>
            <a:endCxn id="49" idx="0"/>
          </p:cNvCxnSpPr>
          <p:nvPr/>
        </p:nvCxnSpPr>
        <p:spPr>
          <a:xfrm>
            <a:off x="19622415" y="995858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A6A2D7-80D1-5D83-1FEF-ABBF6ACEA0E2}"/>
              </a:ext>
            </a:extLst>
          </p:cNvPr>
          <p:cNvCxnSpPr>
            <a:cxnSpLocks/>
            <a:stCxn id="49" idx="1"/>
            <a:endCxn id="44" idx="5"/>
          </p:cNvCxnSpPr>
          <p:nvPr/>
        </p:nvCxnSpPr>
        <p:spPr>
          <a:xfrm flipH="1" flipV="1">
            <a:off x="13116942" y="1642638"/>
            <a:ext cx="9091010" cy="50938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36393B-4B7A-CBF1-6CD0-177BE7CF0E13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14949669" y="995858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dge">
            <a:extLst>
              <a:ext uri="{FF2B5EF4-FFF2-40B4-BE49-F238E27FC236}">
                <a16:creationId xmlns:a16="http://schemas.microsoft.com/office/drawing/2014/main" id="{C2A58D30-0707-7679-05E1-F983C80AB44B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13075728" y="4983156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FD27EC6-4A1F-BAFB-56B5-FBFF0248D08D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14949669" y="4983156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FDDE954-AE5D-E80E-0FE9-9DA9F0C83450}"/>
              </a:ext>
            </a:extLst>
          </p:cNvPr>
          <p:cNvCxnSpPr>
            <a:cxnSpLocks/>
            <a:stCxn id="49" idx="2"/>
            <a:endCxn id="48" idx="6"/>
          </p:cNvCxnSpPr>
          <p:nvPr/>
        </p:nvCxnSpPr>
        <p:spPr>
          <a:xfrm flipH="1">
            <a:off x="17504561" y="7019273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DBDD4B-A54F-8A36-222F-97A57E73C59D}"/>
              </a:ext>
            </a:extLst>
          </p:cNvPr>
          <p:cNvCxnSpPr>
            <a:cxnSpLocks/>
            <a:stCxn id="46" idx="1"/>
            <a:endCxn id="44" idx="5"/>
          </p:cNvCxnSpPr>
          <p:nvPr/>
        </p:nvCxnSpPr>
        <p:spPr>
          <a:xfrm flipH="1" flipV="1">
            <a:off x="13116942" y="1642638"/>
            <a:ext cx="1283516" cy="27749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476B3B9-9042-BE03-1030-074DEDC89F8D}"/>
              </a:ext>
            </a:extLst>
          </p:cNvPr>
          <p:cNvCxnSpPr>
            <a:cxnSpLocks/>
            <a:stCxn id="45" idx="2"/>
            <a:endCxn id="44" idx="7"/>
          </p:cNvCxnSpPr>
          <p:nvPr/>
        </p:nvCxnSpPr>
        <p:spPr>
          <a:xfrm flipH="1">
            <a:off x="13116942" y="713095"/>
            <a:ext cx="5842516" cy="3640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FBD9C39-7711-C06E-ECF3-38C9E9A3D183}"/>
              </a:ext>
            </a:extLst>
          </p:cNvPr>
          <p:cNvCxnSpPr>
            <a:cxnSpLocks/>
            <a:stCxn id="47" idx="0"/>
            <a:endCxn id="44" idx="4"/>
          </p:cNvCxnSpPr>
          <p:nvPr/>
        </p:nvCxnSpPr>
        <p:spPr>
          <a:xfrm flipH="1" flipV="1">
            <a:off x="12842337" y="1759764"/>
            <a:ext cx="233391" cy="629731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1459125-EF0C-8E66-5AF2-D09B6E54C90F}"/>
              </a:ext>
            </a:extLst>
          </p:cNvPr>
          <p:cNvCxnSpPr>
            <a:cxnSpLocks/>
            <a:stCxn id="47" idx="6"/>
            <a:endCxn id="48" idx="3"/>
          </p:cNvCxnSpPr>
          <p:nvPr/>
        </p:nvCxnSpPr>
        <p:spPr>
          <a:xfrm flipV="1">
            <a:off x="13464077" y="8231578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4864A2B-9C7C-59FC-212E-0D934B1FA80F}"/>
              </a:ext>
            </a:extLst>
          </p:cNvPr>
          <p:cNvCxnSpPr>
            <a:cxnSpLocks/>
            <a:stCxn id="49" idx="1"/>
            <a:endCxn id="46" idx="6"/>
          </p:cNvCxnSpPr>
          <p:nvPr/>
        </p:nvCxnSpPr>
        <p:spPr>
          <a:xfrm flipH="1" flipV="1">
            <a:off x="15063414" y="4700392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B6A1DC3-82E2-3F7A-CC1D-B083A49ED341}"/>
              </a:ext>
            </a:extLst>
          </p:cNvPr>
          <p:cNvSpPr txBox="1"/>
          <p:nvPr/>
        </p:nvSpPr>
        <p:spPr>
          <a:xfrm>
            <a:off x="12477878" y="440641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50A028-4D7F-7E51-89B4-0E31F366C87D}"/>
              </a:ext>
            </a:extLst>
          </p:cNvPr>
          <p:cNvSpPr txBox="1"/>
          <p:nvPr/>
        </p:nvSpPr>
        <p:spPr>
          <a:xfrm>
            <a:off x="14976253" y="1334202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0E686A-9D6A-9978-15CC-E172C8094CB4}"/>
              </a:ext>
            </a:extLst>
          </p:cNvPr>
          <p:cNvSpPr txBox="1"/>
          <p:nvPr/>
        </p:nvSpPr>
        <p:spPr>
          <a:xfrm>
            <a:off x="20616284" y="1757910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CD20E-CA85-86E5-765C-37CA1B56479E}"/>
              </a:ext>
            </a:extLst>
          </p:cNvPr>
          <p:cNvSpPr txBox="1"/>
          <p:nvPr/>
        </p:nvSpPr>
        <p:spPr>
          <a:xfrm>
            <a:off x="13527180" y="271315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7474CE-40DA-AC70-C788-CCF6116CAECB}"/>
              </a:ext>
            </a:extLst>
          </p:cNvPr>
          <p:cNvSpPr txBox="1"/>
          <p:nvPr/>
        </p:nvSpPr>
        <p:spPr>
          <a:xfrm>
            <a:off x="15153924" y="7948815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9D6923-6CCF-57D1-FC68-92804392AC63}"/>
              </a:ext>
            </a:extLst>
          </p:cNvPr>
          <p:cNvSpPr txBox="1"/>
          <p:nvPr/>
        </p:nvSpPr>
        <p:spPr>
          <a:xfrm>
            <a:off x="16123709" y="554833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7" name="!!weight">
            <a:extLst>
              <a:ext uri="{FF2B5EF4-FFF2-40B4-BE49-F238E27FC236}">
                <a16:creationId xmlns:a16="http://schemas.microsoft.com/office/drawing/2014/main" id="{2EAED37C-848F-5240-7A61-B13E8FDBE497}"/>
              </a:ext>
            </a:extLst>
          </p:cNvPr>
          <p:cNvSpPr txBox="1"/>
          <p:nvPr/>
        </p:nvSpPr>
        <p:spPr>
          <a:xfrm>
            <a:off x="13904773" y="5826844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AA05B3-9E19-284D-4AA5-830DDE2EA860}"/>
              </a:ext>
            </a:extLst>
          </p:cNvPr>
          <p:cNvSpPr txBox="1"/>
          <p:nvPr/>
        </p:nvSpPr>
        <p:spPr>
          <a:xfrm>
            <a:off x="16782397" y="409188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078679-09F2-36EB-87FB-64F385FF499C}"/>
              </a:ext>
            </a:extLst>
          </p:cNvPr>
          <p:cNvSpPr txBox="1"/>
          <p:nvPr/>
        </p:nvSpPr>
        <p:spPr>
          <a:xfrm>
            <a:off x="19347809" y="7160531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DC0BCC3-17A2-0B3F-E32F-8A01F45886F5}"/>
              </a:ext>
            </a:extLst>
          </p:cNvPr>
          <p:cNvSpPr txBox="1"/>
          <p:nvPr/>
        </p:nvSpPr>
        <p:spPr>
          <a:xfrm>
            <a:off x="17210465" y="1783213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30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31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tar1">
            <a:extLst>
              <a:ext uri="{FF2B5EF4-FFF2-40B4-BE49-F238E27FC236}">
                <a16:creationId xmlns:a16="http://schemas.microsoft.com/office/drawing/2014/main" id="{16725D82-468D-5447-6101-BD2C0979D0FD}"/>
              </a:ext>
            </a:extLst>
          </p:cNvPr>
          <p:cNvSpPr/>
          <p:nvPr/>
        </p:nvSpPr>
        <p:spPr>
          <a:xfrm>
            <a:off x="11959449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3364A013-1555-EBE8-AB21-402C59945AB2}"/>
              </a:ext>
            </a:extLst>
          </p:cNvPr>
          <p:cNvSpPr/>
          <p:nvPr/>
        </p:nvSpPr>
        <p:spPr>
          <a:xfrm>
            <a:off x="13762126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E88ACB72-760E-1BF3-5B27-542138255166}"/>
              </a:ext>
            </a:extLst>
          </p:cNvPr>
          <p:cNvSpPr/>
          <p:nvPr/>
        </p:nvSpPr>
        <p:spPr>
          <a:xfrm>
            <a:off x="15538681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75C83601-79BD-8752-C745-977A5D39A9DC}"/>
              </a:ext>
            </a:extLst>
          </p:cNvPr>
          <p:cNvSpPr/>
          <p:nvPr/>
        </p:nvSpPr>
        <p:spPr>
          <a:xfrm>
            <a:off x="17578064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5">
            <a:extLst>
              <a:ext uri="{FF2B5EF4-FFF2-40B4-BE49-F238E27FC236}">
                <a16:creationId xmlns:a16="http://schemas.microsoft.com/office/drawing/2014/main" id="{E2243DD4-38DA-E6E6-D10E-A3E315CEAA4B}"/>
              </a:ext>
            </a:extLst>
          </p:cNvPr>
          <p:cNvSpPr/>
          <p:nvPr/>
        </p:nvSpPr>
        <p:spPr>
          <a:xfrm>
            <a:off x="19617447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BF13AC88-8A5A-33DD-DDCD-367DCE351C6E}"/>
              </a:ext>
            </a:extLst>
          </p:cNvPr>
          <p:cNvSpPr/>
          <p:nvPr/>
        </p:nvSpPr>
        <p:spPr>
          <a:xfrm>
            <a:off x="21656830" y="85529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20A71-DADF-BBD1-CF07-381F8D71DF7D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2873849" y="8952109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4BC3F-152B-04B9-DF3E-1DC2F6E80C3B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14676526" y="8952109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623C27-96DD-D5C3-A718-630237911B7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6453081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A8D25-3D5A-87C3-E8A0-EBFDA9A2624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8492464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5BFD-424A-7391-649C-CBF8DFB1F1A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0531847" y="8952109"/>
            <a:ext cx="1124983" cy="19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96493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tar1">
            <a:extLst>
              <a:ext uri="{FF2B5EF4-FFF2-40B4-BE49-F238E27FC236}">
                <a16:creationId xmlns:a16="http://schemas.microsoft.com/office/drawing/2014/main" id="{16725D82-468D-5447-6101-BD2C0979D0FD}"/>
              </a:ext>
            </a:extLst>
          </p:cNvPr>
          <p:cNvSpPr/>
          <p:nvPr/>
        </p:nvSpPr>
        <p:spPr>
          <a:xfrm>
            <a:off x="11959449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3364A013-1555-EBE8-AB21-402C59945AB2}"/>
              </a:ext>
            </a:extLst>
          </p:cNvPr>
          <p:cNvSpPr/>
          <p:nvPr/>
        </p:nvSpPr>
        <p:spPr>
          <a:xfrm>
            <a:off x="13762126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E88ACB72-760E-1BF3-5B27-542138255166}"/>
              </a:ext>
            </a:extLst>
          </p:cNvPr>
          <p:cNvSpPr/>
          <p:nvPr/>
        </p:nvSpPr>
        <p:spPr>
          <a:xfrm>
            <a:off x="15538681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75C83601-79BD-8752-C745-977A5D39A9DC}"/>
              </a:ext>
            </a:extLst>
          </p:cNvPr>
          <p:cNvSpPr/>
          <p:nvPr/>
        </p:nvSpPr>
        <p:spPr>
          <a:xfrm>
            <a:off x="17578064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5">
            <a:extLst>
              <a:ext uri="{FF2B5EF4-FFF2-40B4-BE49-F238E27FC236}">
                <a16:creationId xmlns:a16="http://schemas.microsoft.com/office/drawing/2014/main" id="{E2243DD4-38DA-E6E6-D10E-A3E315CEAA4B}"/>
              </a:ext>
            </a:extLst>
          </p:cNvPr>
          <p:cNvSpPr/>
          <p:nvPr/>
        </p:nvSpPr>
        <p:spPr>
          <a:xfrm>
            <a:off x="19617447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BF13AC88-8A5A-33DD-DDCD-367DCE351C6E}"/>
              </a:ext>
            </a:extLst>
          </p:cNvPr>
          <p:cNvSpPr/>
          <p:nvPr/>
        </p:nvSpPr>
        <p:spPr>
          <a:xfrm>
            <a:off x="23004615" y="85726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20A71-DADF-BBD1-CF07-381F8D71DF7D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2873849" y="8952109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4BC3F-152B-04B9-DF3E-1DC2F6E80C3B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14676526" y="8952109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623C27-96DD-D5C3-A718-630237911B7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6453081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A8D25-3D5A-87C3-E8A0-EBFDA9A2624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8492464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5BFD-424A-7391-649C-CBF8DFB1F1A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0531847" y="8952109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0A8396FB-554E-54B2-052C-61BB1F06490D}"/>
              </a:ext>
            </a:extLst>
          </p:cNvPr>
          <p:cNvSpPr/>
          <p:nvPr/>
        </p:nvSpPr>
        <p:spPr>
          <a:xfrm rot="16200000">
            <a:off x="15658824" y="6274878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15678150" y="11742382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20369214" y="7587492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6077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tar1">
            <a:extLst>
              <a:ext uri="{FF2B5EF4-FFF2-40B4-BE49-F238E27FC236}">
                <a16:creationId xmlns:a16="http://schemas.microsoft.com/office/drawing/2014/main" id="{16725D82-468D-5447-6101-BD2C0979D0FD}"/>
              </a:ext>
            </a:extLst>
          </p:cNvPr>
          <p:cNvSpPr/>
          <p:nvPr/>
        </p:nvSpPr>
        <p:spPr>
          <a:xfrm>
            <a:off x="11959449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3364A013-1555-EBE8-AB21-402C59945AB2}"/>
              </a:ext>
            </a:extLst>
          </p:cNvPr>
          <p:cNvSpPr/>
          <p:nvPr/>
        </p:nvSpPr>
        <p:spPr>
          <a:xfrm>
            <a:off x="13762126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E88ACB72-760E-1BF3-5B27-542138255166}"/>
              </a:ext>
            </a:extLst>
          </p:cNvPr>
          <p:cNvSpPr/>
          <p:nvPr/>
        </p:nvSpPr>
        <p:spPr>
          <a:xfrm>
            <a:off x="15538681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75C83601-79BD-8752-C745-977A5D39A9DC}"/>
              </a:ext>
            </a:extLst>
          </p:cNvPr>
          <p:cNvSpPr/>
          <p:nvPr/>
        </p:nvSpPr>
        <p:spPr>
          <a:xfrm>
            <a:off x="17578064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5">
            <a:extLst>
              <a:ext uri="{FF2B5EF4-FFF2-40B4-BE49-F238E27FC236}">
                <a16:creationId xmlns:a16="http://schemas.microsoft.com/office/drawing/2014/main" id="{E2243DD4-38DA-E6E6-D10E-A3E315CEAA4B}"/>
              </a:ext>
            </a:extLst>
          </p:cNvPr>
          <p:cNvSpPr/>
          <p:nvPr/>
        </p:nvSpPr>
        <p:spPr>
          <a:xfrm>
            <a:off x="19617447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BF13AC88-8A5A-33DD-DDCD-367DCE351C6E}"/>
              </a:ext>
            </a:extLst>
          </p:cNvPr>
          <p:cNvSpPr/>
          <p:nvPr/>
        </p:nvSpPr>
        <p:spPr>
          <a:xfrm>
            <a:off x="23004615" y="85726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20A71-DADF-BBD1-CF07-381F8D71DF7D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2873849" y="8952109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4BC3F-152B-04B9-DF3E-1DC2F6E80C3B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14676526" y="8952109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623C27-96DD-D5C3-A718-630237911B7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6453081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A8D25-3D5A-87C3-E8A0-EBFDA9A2624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8492464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5BFD-424A-7391-649C-CBF8DFB1F1A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0531847" y="8952109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0A8396FB-554E-54B2-052C-61BB1F06490D}"/>
              </a:ext>
            </a:extLst>
          </p:cNvPr>
          <p:cNvSpPr/>
          <p:nvPr/>
        </p:nvSpPr>
        <p:spPr>
          <a:xfrm rot="16200000">
            <a:off x="15658824" y="6274878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3790950" y="11761432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6651775" y="11761432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5895662" y="11695770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4182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8331312" y="3059165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11475115" y="2993503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10543904" y="2927841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/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But we don’t know the second last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">
            <a:extLst>
              <a:ext uri="{FF2B5EF4-FFF2-40B4-BE49-F238E27FC236}">
                <a16:creationId xmlns:a16="http://schemas.microsoft.com/office/drawing/2014/main" id="{5ECB1F02-D8E2-E902-8B71-BE6404DDB2AD}"/>
              </a:ext>
            </a:extLst>
          </p:cNvPr>
          <p:cNvSpPr/>
          <p:nvPr/>
        </p:nvSpPr>
        <p:spPr>
          <a:xfrm>
            <a:off x="637733" y="11202693"/>
            <a:ext cx="22539633" cy="109663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all possible incoming vertex to t. One of them will give is the correct answer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0B1E9F8C-CBD6-3A9D-B30A-82ED96908DEB}"/>
              </a:ext>
            </a:extLst>
          </p:cNvPr>
          <p:cNvSpPr/>
          <p:nvPr/>
        </p:nvSpPr>
        <p:spPr>
          <a:xfrm>
            <a:off x="6006122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9980FC5A-A46B-FE78-239D-C2D432DF39B2}"/>
              </a:ext>
            </a:extLst>
          </p:cNvPr>
          <p:cNvSpPr/>
          <p:nvPr/>
        </p:nvSpPr>
        <p:spPr>
          <a:xfrm>
            <a:off x="7808799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5">
            <a:extLst>
              <a:ext uri="{FF2B5EF4-FFF2-40B4-BE49-F238E27FC236}">
                <a16:creationId xmlns:a16="http://schemas.microsoft.com/office/drawing/2014/main" id="{09B6428C-6F0C-10E6-48F3-BA5B26DE454F}"/>
              </a:ext>
            </a:extLst>
          </p:cNvPr>
          <p:cNvSpPr/>
          <p:nvPr/>
        </p:nvSpPr>
        <p:spPr>
          <a:xfrm>
            <a:off x="9585354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2" name="!!star5">
            <a:extLst>
              <a:ext uri="{FF2B5EF4-FFF2-40B4-BE49-F238E27FC236}">
                <a16:creationId xmlns:a16="http://schemas.microsoft.com/office/drawing/2014/main" id="{78933FEB-853A-3E16-F1D7-DE3316DED67B}"/>
              </a:ext>
            </a:extLst>
          </p:cNvPr>
          <p:cNvSpPr/>
          <p:nvPr/>
        </p:nvSpPr>
        <p:spPr>
          <a:xfrm>
            <a:off x="11624737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5">
            <a:extLst>
              <a:ext uri="{FF2B5EF4-FFF2-40B4-BE49-F238E27FC236}">
                <a16:creationId xmlns:a16="http://schemas.microsoft.com/office/drawing/2014/main" id="{D29BADFC-C8BF-CB48-38E3-D92FD07B6B68}"/>
              </a:ext>
            </a:extLst>
          </p:cNvPr>
          <p:cNvSpPr/>
          <p:nvPr/>
        </p:nvSpPr>
        <p:spPr>
          <a:xfrm>
            <a:off x="13664120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5">
            <a:extLst>
              <a:ext uri="{FF2B5EF4-FFF2-40B4-BE49-F238E27FC236}">
                <a16:creationId xmlns:a16="http://schemas.microsoft.com/office/drawing/2014/main" id="{016A41B2-899E-BDA3-3FE3-F889043CDAD5}"/>
              </a:ext>
            </a:extLst>
          </p:cNvPr>
          <p:cNvSpPr/>
          <p:nvPr/>
        </p:nvSpPr>
        <p:spPr>
          <a:xfrm>
            <a:off x="17051288" y="545667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BE5E0E-9BC2-8485-3C3A-A511DFDC9054}"/>
              </a:ext>
            </a:extLst>
          </p:cNvPr>
          <p:cNvCxnSpPr>
            <a:cxnSpLocks/>
            <a:stCxn id="6" idx="2"/>
            <a:endCxn id="2" idx="6"/>
          </p:cNvCxnSpPr>
          <p:nvPr/>
        </p:nvCxnSpPr>
        <p:spPr>
          <a:xfrm flipH="1">
            <a:off x="6920522" y="5836132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B1A738-FECB-302E-CD33-867923E3877A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8723199" y="5836132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29A569-CE99-5547-878B-1F32B9F2B24B}"/>
              </a:ext>
            </a:extLst>
          </p:cNvPr>
          <p:cNvCxnSpPr>
            <a:cxnSpLocks/>
            <a:stCxn id="22" idx="2"/>
            <a:endCxn id="7" idx="6"/>
          </p:cNvCxnSpPr>
          <p:nvPr/>
        </p:nvCxnSpPr>
        <p:spPr>
          <a:xfrm flipH="1">
            <a:off x="10499754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7EE77A-A9E7-E947-CEB4-05C2802C296A}"/>
              </a:ext>
            </a:extLst>
          </p:cNvPr>
          <p:cNvCxnSpPr>
            <a:cxnSpLocks/>
            <a:stCxn id="23" idx="2"/>
            <a:endCxn id="22" idx="6"/>
          </p:cNvCxnSpPr>
          <p:nvPr/>
        </p:nvCxnSpPr>
        <p:spPr>
          <a:xfrm flipH="1">
            <a:off x="12539137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604041-299F-2347-126B-B0522FFF4084}"/>
              </a:ext>
            </a:extLst>
          </p:cNvPr>
          <p:cNvCxnSpPr>
            <a:cxnSpLocks/>
            <a:stCxn id="24" idx="2"/>
            <a:endCxn id="23" idx="6"/>
          </p:cNvCxnSpPr>
          <p:nvPr/>
        </p:nvCxnSpPr>
        <p:spPr>
          <a:xfrm flipH="1" flipV="1">
            <a:off x="14578520" y="5836132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A1E9AD87-A378-62FF-EE97-AE4B6A73F7B5}"/>
              </a:ext>
            </a:extLst>
          </p:cNvPr>
          <p:cNvSpPr/>
          <p:nvPr/>
        </p:nvSpPr>
        <p:spPr>
          <a:xfrm rot="16200000">
            <a:off x="9705497" y="3158901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3386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min</m:t>
                            </m:r>
                          </m:e>
                          <m:li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𝑑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𝑑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∈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{                                                       }      </m:t>
                        </m:r>
                      </m:e>
                    </m:func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10198332" y="2994166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13342135" y="2928504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12410924" y="2862842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/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But we don’t know the second last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">
            <a:extLst>
              <a:ext uri="{FF2B5EF4-FFF2-40B4-BE49-F238E27FC236}">
                <a16:creationId xmlns:a16="http://schemas.microsoft.com/office/drawing/2014/main" id="{5ECB1F02-D8E2-E902-8B71-BE6404DDB2AD}"/>
              </a:ext>
            </a:extLst>
          </p:cNvPr>
          <p:cNvSpPr/>
          <p:nvPr/>
        </p:nvSpPr>
        <p:spPr>
          <a:xfrm>
            <a:off x="637733" y="11202693"/>
            <a:ext cx="22539633" cy="109663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all possible incoming vertex to t. One of them will give is the correct answer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5B426416-F07A-F660-66AD-E5684824C7D4}"/>
              </a:ext>
            </a:extLst>
          </p:cNvPr>
          <p:cNvSpPr/>
          <p:nvPr/>
        </p:nvSpPr>
        <p:spPr>
          <a:xfrm>
            <a:off x="6006122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67988EED-0B37-21A7-1190-75BECBDAA053}"/>
              </a:ext>
            </a:extLst>
          </p:cNvPr>
          <p:cNvSpPr/>
          <p:nvPr/>
        </p:nvSpPr>
        <p:spPr>
          <a:xfrm>
            <a:off x="7808799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4082CBAA-A658-2DEA-44F3-8DE7955781D5}"/>
              </a:ext>
            </a:extLst>
          </p:cNvPr>
          <p:cNvSpPr/>
          <p:nvPr/>
        </p:nvSpPr>
        <p:spPr>
          <a:xfrm>
            <a:off x="9585354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E094235C-5C82-651A-98AC-44C26A2873D3}"/>
              </a:ext>
            </a:extLst>
          </p:cNvPr>
          <p:cNvSpPr/>
          <p:nvPr/>
        </p:nvSpPr>
        <p:spPr>
          <a:xfrm>
            <a:off x="11624737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5">
            <a:extLst>
              <a:ext uri="{FF2B5EF4-FFF2-40B4-BE49-F238E27FC236}">
                <a16:creationId xmlns:a16="http://schemas.microsoft.com/office/drawing/2014/main" id="{0ED9D2DD-C43A-6DF7-34E2-A893649FD036}"/>
              </a:ext>
            </a:extLst>
          </p:cNvPr>
          <p:cNvSpPr/>
          <p:nvPr/>
        </p:nvSpPr>
        <p:spPr>
          <a:xfrm>
            <a:off x="13664120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489C53E6-ECCC-FC98-AC80-860357941B91}"/>
              </a:ext>
            </a:extLst>
          </p:cNvPr>
          <p:cNvSpPr/>
          <p:nvPr/>
        </p:nvSpPr>
        <p:spPr>
          <a:xfrm>
            <a:off x="17051288" y="545667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98B21A-530E-B504-5E7E-C8B88527D280}"/>
              </a:ext>
            </a:extLst>
          </p:cNvPr>
          <p:cNvCxnSpPr>
            <a:cxnSpLocks/>
            <a:stCxn id="4" idx="2"/>
            <a:endCxn id="2" idx="6"/>
          </p:cNvCxnSpPr>
          <p:nvPr/>
        </p:nvCxnSpPr>
        <p:spPr>
          <a:xfrm flipH="1">
            <a:off x="6920522" y="5836132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879DD-A87F-08C6-F3C2-4085221FD725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8723199" y="5836132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BF6827-D2E8-F69B-BF88-0D19BA88CB9F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10499754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023BA-A2DF-1BCB-B8B1-47047E1A6104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2539137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483A7-4B8A-D007-4F2D-F7A8A9061198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 flipV="1">
            <a:off x="14578520" y="5836132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C22B0763-AFAF-5B48-38CB-3096933D7E0C}"/>
              </a:ext>
            </a:extLst>
          </p:cNvPr>
          <p:cNvSpPr/>
          <p:nvPr/>
        </p:nvSpPr>
        <p:spPr>
          <a:xfrm rot="16200000">
            <a:off x="9705497" y="3158901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947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11886657" y="4287182"/>
                <a:ext cx="11906011" cy="37251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min</m:t>
                            </m:r>
                          </m:e>
                          <m:li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𝑑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𝑑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∈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{                                                       }      </m:t>
                        </m:r>
                      </m:e>
                    </m:func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657" y="4287182"/>
                <a:ext cx="11906011" cy="372511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16730845" y="6584602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19874648" y="6518940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18943437" y="6453278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1DAEA438-1F1D-F8AF-8312-65D227F5D22F}"/>
                  </a:ext>
                </a:extLst>
              </p:cNvPr>
              <p:cNvSpPr/>
              <p:nvPr/>
            </p:nvSpPr>
            <p:spPr>
              <a:xfrm>
                <a:off x="13437708" y="1899287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1DAEA438-1F1D-F8AF-8312-65D227F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08" y="1899287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/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for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/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/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21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Given a directed weighted graph where each edge has a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real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weight, design an algorithm to find the shortest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path from a fixed source s to all other vertices in the graph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98536D0D-87C0-955B-C7C1-5C3E4C783897}"/>
              </a:ext>
            </a:extLst>
          </p:cNvPr>
          <p:cNvSpPr/>
          <p:nvPr/>
        </p:nvSpPr>
        <p:spPr>
          <a:xfrm>
            <a:off x="747083" y="9041370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Will Dijkstra’s Algorithm still work?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2284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/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for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/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/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2E706509-42E6-9D73-29EB-D08E2B4F1784}"/>
              </a:ext>
            </a:extLst>
          </p:cNvPr>
          <p:cNvSpPr/>
          <p:nvPr/>
        </p:nvSpPr>
        <p:spPr>
          <a:xfrm>
            <a:off x="11828834" y="1899287"/>
            <a:ext cx="1164036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this algorithm?</a:t>
            </a:r>
            <a:endParaRPr sz="66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A5B6EE8-8CA8-8894-7620-6E39A7C0D4AA}"/>
              </a:ext>
            </a:extLst>
          </p:cNvPr>
          <p:cNvSpPr/>
          <p:nvPr/>
        </p:nvSpPr>
        <p:spPr>
          <a:xfrm>
            <a:off x="4815932" y="3219293"/>
            <a:ext cx="320271" cy="794544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/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90BDEBE6-1561-CD51-6FEB-BDE1D1061E80}"/>
              </a:ext>
            </a:extLst>
          </p:cNvPr>
          <p:cNvSpPr/>
          <p:nvPr/>
        </p:nvSpPr>
        <p:spPr>
          <a:xfrm>
            <a:off x="10934796" y="5835531"/>
            <a:ext cx="738395" cy="2201563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/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⁡(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/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We take O(deg(t)) time to process t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FF0000"/>
                    </a:solidFill>
                    <a:latin typeface="Bradley Hand" pitchFamily="2" charset="77"/>
                    <a:ea typeface="Chalkduster"/>
                    <a:cs typeface="Chalkduster"/>
                  </a:rPr>
                  <a:t>How many times do we process t?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00B050"/>
                    </a:solidFill>
                    <a:latin typeface="Bradley Hand" pitchFamily="2" charset="77"/>
                    <a:ea typeface="Chalkduster"/>
                    <a:cs typeface="Chalkduster"/>
                  </a:rPr>
                  <a:t>n-1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the total running time to process t is O(n deg(t))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Thus, the total running time of the algorithm is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 =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8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repeatCount="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repeatCount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/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w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for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/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/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2E706509-42E6-9D73-29EB-D08E2B4F1784}"/>
              </a:ext>
            </a:extLst>
          </p:cNvPr>
          <p:cNvSpPr/>
          <p:nvPr/>
        </p:nvSpPr>
        <p:spPr>
          <a:xfrm>
            <a:off x="11828834" y="1899287"/>
            <a:ext cx="1164036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this algorithm?</a:t>
            </a:r>
            <a:endParaRPr sz="66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A5B6EE8-8CA8-8894-7620-6E39A7C0D4AA}"/>
              </a:ext>
            </a:extLst>
          </p:cNvPr>
          <p:cNvSpPr/>
          <p:nvPr/>
        </p:nvSpPr>
        <p:spPr>
          <a:xfrm>
            <a:off x="4815932" y="3219293"/>
            <a:ext cx="320271" cy="794544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/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90BDEBE6-1561-CD51-6FEB-BDE1D1061E80}"/>
              </a:ext>
            </a:extLst>
          </p:cNvPr>
          <p:cNvSpPr/>
          <p:nvPr/>
        </p:nvSpPr>
        <p:spPr>
          <a:xfrm>
            <a:off x="10934796" y="5835531"/>
            <a:ext cx="738395" cy="2201563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/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⁡(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/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We take O(deg(t)) time to process t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FF0000"/>
                    </a:solidFill>
                    <a:latin typeface="Bradley Hand" pitchFamily="2" charset="77"/>
                    <a:ea typeface="Chalkduster"/>
                    <a:cs typeface="Chalkduster"/>
                  </a:rPr>
                  <a:t>How many times do we process t?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00B050"/>
                    </a:solidFill>
                    <a:latin typeface="Bradley Hand" pitchFamily="2" charset="77"/>
                    <a:ea typeface="Chalkduster"/>
                    <a:cs typeface="Chalkduster"/>
                  </a:rPr>
                  <a:t>n-1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the total running time to process t is O(n deg(t))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Thus, the total running time of the algorithm is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 = O(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mn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57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E0D0F65-1FA3-D44D-CDD7-E9478E28F6A4}"/>
              </a:ext>
            </a:extLst>
          </p:cNvPr>
          <p:cNvSpPr/>
          <p:nvPr/>
        </p:nvSpPr>
        <p:spPr>
          <a:xfrm>
            <a:off x="676642" y="5397396"/>
            <a:ext cx="2253963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Proof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64660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7E2461A-50EA-C05C-76E6-DD5BB3BD5478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7E2461A-50EA-C05C-76E6-DD5BB3BD5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2C56FC0-A1E2-DCB4-C724-14F1AE1B1FA8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2C56FC0-A1E2-DCB4-C724-14F1AE1B1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71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B9C6BFD3-0EC3-14F4-46D1-A74B3EBE2DBB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B9C6BFD3-0EC3-14F4-46D1-A74B3EBE2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L(t,i-1)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042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0268B02A-FCEC-4688-2E13-35EB6870588C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0268B02A-FCEC-4688-2E13-35EB68705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3420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B0140B06-923F-1B5D-590B-47F1B1E9422B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B0140B06-923F-1B5D-590B-47F1B1E94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425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A8E9565F-0142-05C0-E9F8-A8F70C4C8C50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A8E9565F-0142-05C0-E9F8-A8F70C4C8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05889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ECCE857A-FFEA-31EC-21FA-93186A3BEC1B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ECCE857A-FFEA-31EC-21FA-93186A3BE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Let d be the second last vertex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L(d,i-1) + w(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d,t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			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+ w(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d,t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8454984"/>
            <a:ext cx="10472646" cy="1548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05789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Applications of Bellman Ford Algorithm: Finding negative cycle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4164113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04E5D4F1-CF56-67E6-9A7C-235C4E5D9D52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430893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52538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Given a directed weighted graph where each edge has a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real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weight, design an algorithm to find if there exists a negative cycle in the graph</a:t>
            </a:r>
          </a:p>
        </p:txBody>
      </p:sp>
      <p:sp>
        <p:nvSpPr>
          <p:cNvPr id="4" name="!!box3">
            <a:extLst>
              <a:ext uri="{FF2B5EF4-FFF2-40B4-BE49-F238E27FC236}">
                <a16:creationId xmlns:a16="http://schemas.microsoft.com/office/drawing/2014/main" id="{142F2BB0-F420-07E7-4B48-7873E1F3D346}"/>
              </a:ext>
            </a:extLst>
          </p:cNvPr>
          <p:cNvSpPr/>
          <p:nvPr/>
        </p:nvSpPr>
        <p:spPr>
          <a:xfrm>
            <a:off x="747083" y="7242926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Fortunately, Bellman Ford algorithm already answers this problem. 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F4A81E32-B0D0-6A6E-0DAD-A7D98BCB893D}"/>
              </a:ext>
            </a:extLst>
          </p:cNvPr>
          <p:cNvSpPr/>
          <p:nvPr/>
        </p:nvSpPr>
        <p:spPr>
          <a:xfrm>
            <a:off x="747083" y="10698720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But how?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12905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DC6214F-13CC-6D1C-F81D-DCCA1A0A323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12725835" y="6965019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12725835" y="8026821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16135672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16135672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16134661" y="4841415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16135672" y="6820207"/>
            <a:ext cx="1110049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17813634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17813634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17811614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17813634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17813634" y="6820207"/>
            <a:ext cx="1110049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17813634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19491597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19491597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19488567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19491597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19491597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19491597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21169560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21169560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21165520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21169560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21169560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21169560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8">
            <a:extLst>
              <a:ext uri="{FF2B5EF4-FFF2-40B4-BE49-F238E27FC236}">
                <a16:creationId xmlns:a16="http://schemas.microsoft.com/office/drawing/2014/main" id="{CC86AC70-D569-1E2C-D9B1-7377C6B55047}"/>
              </a:ext>
            </a:extLst>
          </p:cNvPr>
          <p:cNvSpPr/>
          <p:nvPr/>
        </p:nvSpPr>
        <p:spPr>
          <a:xfrm>
            <a:off x="7869370" y="82224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5" name="!!star2">
            <a:extLst>
              <a:ext uri="{FF2B5EF4-FFF2-40B4-BE49-F238E27FC236}">
                <a16:creationId xmlns:a16="http://schemas.microsoft.com/office/drawing/2014/main" id="{0D5D6EE5-F22A-D553-A822-A337F366DD45}"/>
              </a:ext>
            </a:extLst>
          </p:cNvPr>
          <p:cNvSpPr/>
          <p:nvPr/>
        </p:nvSpPr>
        <p:spPr>
          <a:xfrm>
            <a:off x="11091337" y="5533300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E648A9-9C26-8F17-5494-ED7184DCE197}"/>
              </a:ext>
            </a:extLst>
          </p:cNvPr>
          <p:cNvCxnSpPr>
            <a:cxnSpLocks/>
            <a:stCxn id="71" idx="5"/>
            <a:endCxn id="75" idx="0"/>
          </p:cNvCxnSpPr>
          <p:nvPr/>
        </p:nvCxnSpPr>
        <p:spPr>
          <a:xfrm>
            <a:off x="8550773" y="1332221"/>
            <a:ext cx="2939721" cy="420107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73DE3A-B32F-AAB3-953D-12226D638034}"/>
              </a:ext>
            </a:extLst>
          </p:cNvPr>
          <p:cNvCxnSpPr>
            <a:cxnSpLocks/>
            <a:stCxn id="75" idx="1"/>
            <a:endCxn id="70" idx="5"/>
          </p:cNvCxnSpPr>
          <p:nvPr/>
        </p:nvCxnSpPr>
        <p:spPr>
          <a:xfrm flipH="1" flipV="1">
            <a:off x="1864297" y="1825162"/>
            <a:ext cx="9343951" cy="379563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7EB5A6-84AF-8FE8-5B0C-D31E3E001B95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748015" y="1332221"/>
            <a:ext cx="4238265" cy="25562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43A19-14A9-6D3B-4AA9-BD7FE023D64C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6373993" y="5832038"/>
            <a:ext cx="4717345" cy="6944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1B2510-3BC1-D2F6-3A02-9EEB30E38FB3}"/>
              </a:ext>
            </a:extLst>
          </p:cNvPr>
          <p:cNvCxnSpPr>
            <a:cxnSpLocks/>
            <a:stCxn id="71" idx="2"/>
            <a:endCxn id="70" idx="7"/>
          </p:cNvCxnSpPr>
          <p:nvPr/>
        </p:nvCxnSpPr>
        <p:spPr>
          <a:xfrm flipH="1">
            <a:off x="1864297" y="1120982"/>
            <a:ext cx="6005073" cy="2621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CB1EFF-7DE3-C6A5-728F-46D60B3CC5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H="1" flipV="1">
            <a:off x="1582050" y="1916704"/>
            <a:ext cx="239885" cy="469062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D9C629-EA82-685D-9650-38F565B12C5A}"/>
              </a:ext>
            </a:extLst>
          </p:cNvPr>
          <p:cNvCxnSpPr>
            <a:cxnSpLocks/>
            <a:stCxn id="75" idx="1"/>
            <a:endCxn id="72" idx="6"/>
          </p:cNvCxnSpPr>
          <p:nvPr/>
        </p:nvCxnSpPr>
        <p:spPr>
          <a:xfrm flipH="1" flipV="1">
            <a:off x="3864925" y="4099709"/>
            <a:ext cx="7343322" cy="152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6D66ACA-96C6-F917-FFFC-1CC10D51F94F}"/>
              </a:ext>
            </a:extLst>
          </p:cNvPr>
          <p:cNvSpPr txBox="1"/>
          <p:nvPr/>
        </p:nvSpPr>
        <p:spPr>
          <a:xfrm>
            <a:off x="1207451" y="388009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375DD1-4751-24D1-E07E-9D465D411955}"/>
              </a:ext>
            </a:extLst>
          </p:cNvPr>
          <p:cNvSpPr txBox="1"/>
          <p:nvPr/>
        </p:nvSpPr>
        <p:spPr>
          <a:xfrm>
            <a:off x="3775339" y="1584983"/>
            <a:ext cx="904777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BAB767-139D-D32D-2E21-4753CF3E0585}"/>
              </a:ext>
            </a:extLst>
          </p:cNvPr>
          <p:cNvSpPr txBox="1"/>
          <p:nvPr/>
        </p:nvSpPr>
        <p:spPr>
          <a:xfrm>
            <a:off x="9572295" y="190151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0B0813-9F0C-BAB2-8556-7AF190EEEFD5}"/>
              </a:ext>
            </a:extLst>
          </p:cNvPr>
          <p:cNvSpPr txBox="1"/>
          <p:nvPr/>
        </p:nvSpPr>
        <p:spPr>
          <a:xfrm>
            <a:off x="5631736" y="3645123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063519-377C-808A-7AB5-F2F7FBEFD52B}"/>
              </a:ext>
            </a:extLst>
          </p:cNvPr>
          <p:cNvSpPr txBox="1"/>
          <p:nvPr/>
        </p:nvSpPr>
        <p:spPr>
          <a:xfrm>
            <a:off x="8268526" y="593756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8197B9-B406-4F74-4539-9B0D6BCE64ED}"/>
              </a:ext>
            </a:extLst>
          </p:cNvPr>
          <p:cNvSpPr txBox="1"/>
          <p:nvPr/>
        </p:nvSpPr>
        <p:spPr>
          <a:xfrm>
            <a:off x="6071714" y="1920418"/>
            <a:ext cx="803251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764188" y="7803049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764188" y="8863595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5051886" y="7510170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5051885" y="8277838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20751688" y="7881270"/>
            <a:ext cx="321553" cy="2726212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9549358" y="9437580"/>
            <a:ext cx="3061198" cy="6779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No change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94492E46-E02A-98BD-E08C-951616B742AF}"/>
              </a:ext>
            </a:extLst>
          </p:cNvPr>
          <p:cNvSpPr/>
          <p:nvPr/>
        </p:nvSpPr>
        <p:spPr>
          <a:xfrm>
            <a:off x="751210" y="10223927"/>
            <a:ext cx="22539633" cy="31564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After </a:t>
            </a:r>
            <a:r>
              <a:rPr lang="en-US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some iterations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, there are no changes in estimate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99681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DC6214F-13CC-6D1C-F81D-DCCA1A0A323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12725835" y="6965019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12725835" y="8026821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16135672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16135672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16134661" y="4841415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16135672" y="6820207"/>
            <a:ext cx="1110049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17813634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17813634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17811614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17813634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17813634" y="6820207"/>
            <a:ext cx="1110049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17813634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19491597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19491597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19488567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19491597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19491597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19491597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21169560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21169560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21165520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21169560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21169560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21169560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8">
            <a:extLst>
              <a:ext uri="{FF2B5EF4-FFF2-40B4-BE49-F238E27FC236}">
                <a16:creationId xmlns:a16="http://schemas.microsoft.com/office/drawing/2014/main" id="{CC86AC70-D569-1E2C-D9B1-7377C6B55047}"/>
              </a:ext>
            </a:extLst>
          </p:cNvPr>
          <p:cNvSpPr/>
          <p:nvPr/>
        </p:nvSpPr>
        <p:spPr>
          <a:xfrm>
            <a:off x="7869370" y="82224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5" name="!!star2">
            <a:extLst>
              <a:ext uri="{FF2B5EF4-FFF2-40B4-BE49-F238E27FC236}">
                <a16:creationId xmlns:a16="http://schemas.microsoft.com/office/drawing/2014/main" id="{0D5D6EE5-F22A-D553-A822-A337F366DD45}"/>
              </a:ext>
            </a:extLst>
          </p:cNvPr>
          <p:cNvSpPr/>
          <p:nvPr/>
        </p:nvSpPr>
        <p:spPr>
          <a:xfrm>
            <a:off x="11091337" y="5533300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E648A9-9C26-8F17-5494-ED7184DCE197}"/>
              </a:ext>
            </a:extLst>
          </p:cNvPr>
          <p:cNvCxnSpPr>
            <a:cxnSpLocks/>
            <a:stCxn id="71" idx="5"/>
            <a:endCxn id="75" idx="0"/>
          </p:cNvCxnSpPr>
          <p:nvPr/>
        </p:nvCxnSpPr>
        <p:spPr>
          <a:xfrm>
            <a:off x="8550773" y="1332221"/>
            <a:ext cx="2939721" cy="420107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73DE3A-B32F-AAB3-953D-12226D638034}"/>
              </a:ext>
            </a:extLst>
          </p:cNvPr>
          <p:cNvCxnSpPr>
            <a:cxnSpLocks/>
            <a:stCxn id="75" idx="1"/>
            <a:endCxn id="70" idx="5"/>
          </p:cNvCxnSpPr>
          <p:nvPr/>
        </p:nvCxnSpPr>
        <p:spPr>
          <a:xfrm flipH="1" flipV="1">
            <a:off x="1864297" y="1825162"/>
            <a:ext cx="9343951" cy="379563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7EB5A6-84AF-8FE8-5B0C-D31E3E001B95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748015" y="1332221"/>
            <a:ext cx="4238265" cy="25562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43A19-14A9-6D3B-4AA9-BD7FE023D64C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6373993" y="5832038"/>
            <a:ext cx="4717345" cy="6944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1B2510-3BC1-D2F6-3A02-9EEB30E38FB3}"/>
              </a:ext>
            </a:extLst>
          </p:cNvPr>
          <p:cNvCxnSpPr>
            <a:cxnSpLocks/>
            <a:stCxn id="71" idx="2"/>
            <a:endCxn id="70" idx="7"/>
          </p:cNvCxnSpPr>
          <p:nvPr/>
        </p:nvCxnSpPr>
        <p:spPr>
          <a:xfrm flipH="1">
            <a:off x="1864297" y="1120982"/>
            <a:ext cx="6005073" cy="2621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CB1EFF-7DE3-C6A5-728F-46D60B3CC5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H="1" flipV="1">
            <a:off x="1582050" y="1916704"/>
            <a:ext cx="239885" cy="469062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D9C629-EA82-685D-9650-38F565B12C5A}"/>
              </a:ext>
            </a:extLst>
          </p:cNvPr>
          <p:cNvCxnSpPr>
            <a:cxnSpLocks/>
            <a:stCxn id="75" idx="1"/>
            <a:endCxn id="72" idx="6"/>
          </p:cNvCxnSpPr>
          <p:nvPr/>
        </p:nvCxnSpPr>
        <p:spPr>
          <a:xfrm flipH="1" flipV="1">
            <a:off x="3864925" y="4099709"/>
            <a:ext cx="7343322" cy="152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6D66ACA-96C6-F917-FFFC-1CC10D51F94F}"/>
              </a:ext>
            </a:extLst>
          </p:cNvPr>
          <p:cNvSpPr txBox="1"/>
          <p:nvPr/>
        </p:nvSpPr>
        <p:spPr>
          <a:xfrm>
            <a:off x="1207451" y="388009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375DD1-4751-24D1-E07E-9D465D411955}"/>
              </a:ext>
            </a:extLst>
          </p:cNvPr>
          <p:cNvSpPr txBox="1"/>
          <p:nvPr/>
        </p:nvSpPr>
        <p:spPr>
          <a:xfrm>
            <a:off x="3775339" y="1584983"/>
            <a:ext cx="904777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BAB767-139D-D32D-2E21-4753CF3E0585}"/>
              </a:ext>
            </a:extLst>
          </p:cNvPr>
          <p:cNvSpPr txBox="1"/>
          <p:nvPr/>
        </p:nvSpPr>
        <p:spPr>
          <a:xfrm>
            <a:off x="9572295" y="190151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0B0813-9F0C-BAB2-8556-7AF190EEEFD5}"/>
              </a:ext>
            </a:extLst>
          </p:cNvPr>
          <p:cNvSpPr txBox="1"/>
          <p:nvPr/>
        </p:nvSpPr>
        <p:spPr>
          <a:xfrm>
            <a:off x="5631736" y="3645123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063519-377C-808A-7AB5-F2F7FBEFD52B}"/>
              </a:ext>
            </a:extLst>
          </p:cNvPr>
          <p:cNvSpPr txBox="1"/>
          <p:nvPr/>
        </p:nvSpPr>
        <p:spPr>
          <a:xfrm>
            <a:off x="8268526" y="593756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8197B9-B406-4F74-4539-9B0D6BCE64ED}"/>
              </a:ext>
            </a:extLst>
          </p:cNvPr>
          <p:cNvSpPr txBox="1"/>
          <p:nvPr/>
        </p:nvSpPr>
        <p:spPr>
          <a:xfrm>
            <a:off x="6071714" y="1920418"/>
            <a:ext cx="803251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764188" y="7803049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764188" y="8863595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5051886" y="7510170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5051885" y="8277838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20751688" y="7881270"/>
            <a:ext cx="321553" cy="2726212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9549358" y="9437580"/>
            <a:ext cx="3061198" cy="6779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No change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94492E46-E02A-98BD-E08C-951616B742AF}"/>
              </a:ext>
            </a:extLst>
          </p:cNvPr>
          <p:cNvSpPr/>
          <p:nvPr/>
        </p:nvSpPr>
        <p:spPr>
          <a:xfrm>
            <a:off x="751210" y="10223927"/>
            <a:ext cx="22539633" cy="31564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After </a:t>
            </a:r>
            <a:r>
              <a:rPr lang="en-US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n-1 iterations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, there are no changes in estimate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FF0000"/>
                </a:solidFill>
                <a:latin typeface="Bradley Hand" pitchFamily="2" charset="77"/>
                <a:ea typeface="Chalkduster"/>
                <a:cs typeface="Chalkduster"/>
              </a:rPr>
              <a:t>Will the same thing happen if the graph contains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86487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1385649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618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142812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B8A259-5D10-8470-C4A8-BC3D505D9682}"/>
              </a:ext>
            </a:extLst>
          </p:cNvPr>
          <p:cNvSpPr/>
          <p:nvPr/>
        </p:nvSpPr>
        <p:spPr>
          <a:xfrm>
            <a:off x="18754081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D62E72-B747-83CB-3849-2F5F537398A8}"/>
              </a:ext>
            </a:extLst>
          </p:cNvPr>
          <p:cNvSpPr/>
          <p:nvPr/>
        </p:nvSpPr>
        <p:spPr>
          <a:xfrm>
            <a:off x="18754080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6D1E5B-08F7-5AF2-830D-69CDB42798D6}"/>
              </a:ext>
            </a:extLst>
          </p:cNvPr>
          <p:cNvSpPr/>
          <p:nvPr/>
        </p:nvSpPr>
        <p:spPr>
          <a:xfrm>
            <a:off x="18773783" y="5886779"/>
            <a:ext cx="1110049" cy="9307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BCF547-A9E2-6C09-D94A-6410E21C92CF}"/>
              </a:ext>
            </a:extLst>
          </p:cNvPr>
          <p:cNvSpPr/>
          <p:nvPr/>
        </p:nvSpPr>
        <p:spPr>
          <a:xfrm>
            <a:off x="18754080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4276780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B8A259-5D10-8470-C4A8-BC3D505D9682}"/>
              </a:ext>
            </a:extLst>
          </p:cNvPr>
          <p:cNvSpPr/>
          <p:nvPr/>
        </p:nvSpPr>
        <p:spPr>
          <a:xfrm>
            <a:off x="18754081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D62E72-B747-83CB-3849-2F5F537398A8}"/>
              </a:ext>
            </a:extLst>
          </p:cNvPr>
          <p:cNvSpPr/>
          <p:nvPr/>
        </p:nvSpPr>
        <p:spPr>
          <a:xfrm>
            <a:off x="18754080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6D1E5B-08F7-5AF2-830D-69CDB42798D6}"/>
              </a:ext>
            </a:extLst>
          </p:cNvPr>
          <p:cNvSpPr/>
          <p:nvPr/>
        </p:nvSpPr>
        <p:spPr>
          <a:xfrm>
            <a:off x="18773783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BCF547-A9E2-6C09-D94A-6410E21C92CF}"/>
              </a:ext>
            </a:extLst>
          </p:cNvPr>
          <p:cNvSpPr/>
          <p:nvPr/>
        </p:nvSpPr>
        <p:spPr>
          <a:xfrm>
            <a:off x="18754080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6AADC68-A76B-8017-9C9C-F82438516389}"/>
              </a:ext>
            </a:extLst>
          </p:cNvPr>
          <p:cNvSpPr/>
          <p:nvPr/>
        </p:nvSpPr>
        <p:spPr>
          <a:xfrm>
            <a:off x="20110402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7D0165-BF7F-FBE1-6B7E-B27358E5E3E5}"/>
              </a:ext>
            </a:extLst>
          </p:cNvPr>
          <p:cNvSpPr/>
          <p:nvPr/>
        </p:nvSpPr>
        <p:spPr>
          <a:xfrm>
            <a:off x="20110401" y="4787628"/>
            <a:ext cx="1110049" cy="90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2C7FEE9-39BF-B640-7850-6F9F2AA98522}"/>
              </a:ext>
            </a:extLst>
          </p:cNvPr>
          <p:cNvSpPr/>
          <p:nvPr/>
        </p:nvSpPr>
        <p:spPr>
          <a:xfrm>
            <a:off x="20130104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09C9D3-8F6E-C501-B69B-EF027F98C54B}"/>
              </a:ext>
            </a:extLst>
          </p:cNvPr>
          <p:cNvSpPr/>
          <p:nvPr/>
        </p:nvSpPr>
        <p:spPr>
          <a:xfrm>
            <a:off x="20110401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249386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B8A259-5D10-8470-C4A8-BC3D505D9682}"/>
              </a:ext>
            </a:extLst>
          </p:cNvPr>
          <p:cNvSpPr/>
          <p:nvPr/>
        </p:nvSpPr>
        <p:spPr>
          <a:xfrm>
            <a:off x="18754081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D62E72-B747-83CB-3849-2F5F537398A8}"/>
              </a:ext>
            </a:extLst>
          </p:cNvPr>
          <p:cNvSpPr/>
          <p:nvPr/>
        </p:nvSpPr>
        <p:spPr>
          <a:xfrm>
            <a:off x="18754080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6D1E5B-08F7-5AF2-830D-69CDB42798D6}"/>
              </a:ext>
            </a:extLst>
          </p:cNvPr>
          <p:cNvSpPr/>
          <p:nvPr/>
        </p:nvSpPr>
        <p:spPr>
          <a:xfrm>
            <a:off x="18773783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BCF547-A9E2-6C09-D94A-6410E21C92CF}"/>
              </a:ext>
            </a:extLst>
          </p:cNvPr>
          <p:cNvSpPr/>
          <p:nvPr/>
        </p:nvSpPr>
        <p:spPr>
          <a:xfrm>
            <a:off x="18754080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6AADC68-A76B-8017-9C9C-F82438516389}"/>
              </a:ext>
            </a:extLst>
          </p:cNvPr>
          <p:cNvSpPr/>
          <p:nvPr/>
        </p:nvSpPr>
        <p:spPr>
          <a:xfrm>
            <a:off x="20110402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7D0165-BF7F-FBE1-6B7E-B27358E5E3E5}"/>
              </a:ext>
            </a:extLst>
          </p:cNvPr>
          <p:cNvSpPr/>
          <p:nvPr/>
        </p:nvSpPr>
        <p:spPr>
          <a:xfrm>
            <a:off x="20110401" y="4787628"/>
            <a:ext cx="1110049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2C7FEE9-39BF-B640-7850-6F9F2AA98522}"/>
              </a:ext>
            </a:extLst>
          </p:cNvPr>
          <p:cNvSpPr/>
          <p:nvPr/>
        </p:nvSpPr>
        <p:spPr>
          <a:xfrm>
            <a:off x="20130104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09C9D3-8F6E-C501-B69B-EF027F98C54B}"/>
              </a:ext>
            </a:extLst>
          </p:cNvPr>
          <p:cNvSpPr/>
          <p:nvPr/>
        </p:nvSpPr>
        <p:spPr>
          <a:xfrm>
            <a:off x="20110401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035B00-4585-A376-65BF-9657C81C9EA1}"/>
              </a:ext>
            </a:extLst>
          </p:cNvPr>
          <p:cNvSpPr/>
          <p:nvPr/>
        </p:nvSpPr>
        <p:spPr>
          <a:xfrm>
            <a:off x="21492718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23DCE66-5FC3-6521-BC6A-E972BE6B10DA}"/>
              </a:ext>
            </a:extLst>
          </p:cNvPr>
          <p:cNvSpPr/>
          <p:nvPr/>
        </p:nvSpPr>
        <p:spPr>
          <a:xfrm>
            <a:off x="21492717" y="4787628"/>
            <a:ext cx="1110049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CB16112-23D8-C65C-4495-8518035078B5}"/>
              </a:ext>
            </a:extLst>
          </p:cNvPr>
          <p:cNvSpPr/>
          <p:nvPr/>
        </p:nvSpPr>
        <p:spPr>
          <a:xfrm>
            <a:off x="21512420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5E15FCB-E566-09D7-9BB0-DBC167BA13C2}"/>
              </a:ext>
            </a:extLst>
          </p:cNvPr>
          <p:cNvSpPr/>
          <p:nvPr/>
        </p:nvSpPr>
        <p:spPr>
          <a:xfrm>
            <a:off x="21492717" y="3793934"/>
            <a:ext cx="1110049" cy="7945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-8</a:t>
            </a:r>
          </a:p>
        </p:txBody>
      </p:sp>
      <p:sp>
        <p:nvSpPr>
          <p:cNvPr id="22" name="!!box2">
            <a:extLst>
              <a:ext uri="{FF2B5EF4-FFF2-40B4-BE49-F238E27FC236}">
                <a16:creationId xmlns:a16="http://schemas.microsoft.com/office/drawing/2014/main" id="{B09E70C6-3FE7-B4C9-39D6-EAABFD98E0BA}"/>
              </a:ext>
            </a:extLst>
          </p:cNvPr>
          <p:cNvSpPr/>
          <p:nvPr/>
        </p:nvSpPr>
        <p:spPr>
          <a:xfrm>
            <a:off x="11148209" y="7702438"/>
            <a:ext cx="11978749" cy="52538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Observation: If the graph contains a cycle then Bellman Ford algorithm does not stabilize after n-1 iterations. </a:t>
            </a:r>
          </a:p>
        </p:txBody>
      </p:sp>
    </p:spTree>
    <p:extLst>
      <p:ext uri="{BB962C8B-B14F-4D97-AF65-F5344CB8AC3E}">
        <p14:creationId xmlns:p14="http://schemas.microsoft.com/office/powerpoint/2010/main" val="2093513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box2">
            <a:extLst>
              <a:ext uri="{FF2B5EF4-FFF2-40B4-BE49-F238E27FC236}">
                <a16:creationId xmlns:a16="http://schemas.microsoft.com/office/drawing/2014/main" id="{B09E70C6-3FE7-B4C9-39D6-EAABFD98E0BA}"/>
              </a:ext>
            </a:extLst>
          </p:cNvPr>
          <p:cNvSpPr/>
          <p:nvPr/>
        </p:nvSpPr>
        <p:spPr>
          <a:xfrm>
            <a:off x="720157" y="309418"/>
            <a:ext cx="22976422" cy="16750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Observation: If the graph contains a cycle then Bellman Ford algorithm does not stabilize after n iterations.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box2">
                <a:extLst>
                  <a:ext uri="{FF2B5EF4-FFF2-40B4-BE49-F238E27FC236}">
                    <a16:creationId xmlns:a16="http://schemas.microsoft.com/office/drawing/2014/main" id="{1C8824FD-9C93-08C4-3B75-C90CC1CB748F}"/>
                  </a:ext>
                </a:extLst>
              </p:cNvPr>
              <p:cNvSpPr/>
              <p:nvPr/>
            </p:nvSpPr>
            <p:spPr>
              <a:xfrm>
                <a:off x="6955676" y="4077097"/>
                <a:ext cx="10472647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indNegativeCycle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run </a:t>
                </a:r>
                <a:r>
                  <a:rPr lang="en-US" sz="3200" dirty="0" err="1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BellmanFord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algorithm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iterations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store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run the </a:t>
                </a:r>
                <a:r>
                  <a:rPr lang="en-US" sz="3200" dirty="0" err="1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BellmanFord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algorithm for one more iteration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there is no cycle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there is a cycle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!!box2">
                <a:extLst>
                  <a:ext uri="{FF2B5EF4-FFF2-40B4-BE49-F238E27FC236}">
                    <a16:creationId xmlns:a16="http://schemas.microsoft.com/office/drawing/2014/main" id="{1C8824FD-9C93-08C4-3B75-C90CC1CB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76" y="4077097"/>
                <a:ext cx="10472647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290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F7F82289-2475-8CF9-FB27-3C7812BC171D}"/>
              </a:ext>
            </a:extLst>
          </p:cNvPr>
          <p:cNvSpPr/>
          <p:nvPr/>
        </p:nvSpPr>
        <p:spPr>
          <a:xfrm>
            <a:off x="626602" y="1058907"/>
            <a:ext cx="1960459" cy="19154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!!box1">
            <a:extLst>
              <a:ext uri="{FF2B5EF4-FFF2-40B4-BE49-F238E27FC236}">
                <a16:creationId xmlns:a16="http://schemas.microsoft.com/office/drawing/2014/main" id="{C8D98EDA-430C-4469-BB60-C41E49188EAD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1790660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B58FE8DA-7650-C7E5-5FB1-ED2A036DD305}"/>
              </a:ext>
            </a:extLst>
          </p:cNvPr>
          <p:cNvSpPr/>
          <p:nvPr/>
        </p:nvSpPr>
        <p:spPr>
          <a:xfrm>
            <a:off x="922183" y="301715"/>
            <a:ext cx="22385289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History of Shortest Path with Negative Weights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C61EC591-D22B-A31A-DA02-1ACE927151AD}"/>
              </a:ext>
            </a:extLst>
          </p:cNvPr>
          <p:cNvSpPr/>
          <p:nvPr/>
        </p:nvSpPr>
        <p:spPr>
          <a:xfrm>
            <a:off x="922183" y="2360735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Reference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9050080-8249-6352-FC53-7B63B9DAA889}"/>
              </a:ext>
            </a:extLst>
          </p:cNvPr>
          <p:cNvSpPr/>
          <p:nvPr/>
        </p:nvSpPr>
        <p:spPr>
          <a:xfrm>
            <a:off x="12114827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Running Time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64994B73-F7FC-7C08-BC91-AB4EE987AB00}"/>
              </a:ext>
            </a:extLst>
          </p:cNvPr>
          <p:cNvSpPr/>
          <p:nvPr/>
        </p:nvSpPr>
        <p:spPr>
          <a:xfrm>
            <a:off x="18892413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Remark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F622407-D0CA-BCE4-0EA8-BC5DC67EE60C}"/>
              </a:ext>
            </a:extLst>
          </p:cNvPr>
          <p:cNvSpPr/>
          <p:nvPr/>
        </p:nvSpPr>
        <p:spPr>
          <a:xfrm>
            <a:off x="922183" y="4325876"/>
            <a:ext cx="9306773" cy="13519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Shimbel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(1955), Ford(1956),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Bellman(1958),Moore(1959)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/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sz="500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𝑚𝑛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sz="5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">
            <a:extLst>
              <a:ext uri="{FF2B5EF4-FFF2-40B4-BE49-F238E27FC236}">
                <a16:creationId xmlns:a16="http://schemas.microsoft.com/office/drawing/2014/main" id="{0D970E44-AC74-AFDF-C9DE-B119BB68B497}"/>
              </a:ext>
            </a:extLst>
          </p:cNvPr>
          <p:cNvSpPr/>
          <p:nvPr/>
        </p:nvSpPr>
        <p:spPr>
          <a:xfrm>
            <a:off x="922181" y="6291018"/>
            <a:ext cx="9306773" cy="12660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/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3/4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">
            <a:extLst>
              <a:ext uri="{FF2B5EF4-FFF2-40B4-BE49-F238E27FC236}">
                <a16:creationId xmlns:a16="http://schemas.microsoft.com/office/drawing/2014/main" id="{54B6B467-1A74-2291-99CE-3AD4BEC9C201}"/>
              </a:ext>
            </a:extLst>
          </p:cNvPr>
          <p:cNvSpPr/>
          <p:nvPr/>
        </p:nvSpPr>
        <p:spPr>
          <a:xfrm>
            <a:off x="922180" y="8350038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and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Tarjan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(1985), Goldberg(1995)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/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</m:rad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𝑛𝑊</m:t>
                          </m:r>
                        </m:e>
                      </m:func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">
            <a:extLst>
              <a:ext uri="{FF2B5EF4-FFF2-40B4-BE49-F238E27FC236}">
                <a16:creationId xmlns:a16="http://schemas.microsoft.com/office/drawing/2014/main" id="{E370894E-7243-22ED-D6D0-541DCB91DC2F}"/>
              </a:ext>
            </a:extLst>
          </p:cNvPr>
          <p:cNvSpPr/>
          <p:nvPr/>
        </p:nvSpPr>
        <p:spPr>
          <a:xfrm>
            <a:off x="17763355" y="6248054"/>
            <a:ext cx="6410527" cy="342509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 weights integers and maximum weight edge is W</a:t>
            </a: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AFA9E48B-F596-B81F-8FC5-7F7664F473C7}"/>
              </a:ext>
            </a:extLst>
          </p:cNvPr>
          <p:cNvSpPr/>
          <p:nvPr/>
        </p:nvSpPr>
        <p:spPr>
          <a:xfrm>
            <a:off x="743843" y="11037708"/>
            <a:ext cx="22385289" cy="209463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It will come as a surprise to you the the current best algorithm for this problem was discovered in 2023.</a:t>
            </a:r>
          </a:p>
        </p:txBody>
      </p:sp>
    </p:spTree>
    <p:extLst>
      <p:ext uri="{BB962C8B-B14F-4D97-AF65-F5344CB8AC3E}">
        <p14:creationId xmlns:p14="http://schemas.microsoft.com/office/powerpoint/2010/main" val="404381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B58FE8DA-7650-C7E5-5FB1-ED2A036DD305}"/>
              </a:ext>
            </a:extLst>
          </p:cNvPr>
          <p:cNvSpPr/>
          <p:nvPr/>
        </p:nvSpPr>
        <p:spPr>
          <a:xfrm>
            <a:off x="922183" y="301715"/>
            <a:ext cx="22385289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History of Shortest Path with Negative Weights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C61EC591-D22B-A31A-DA02-1ACE927151AD}"/>
              </a:ext>
            </a:extLst>
          </p:cNvPr>
          <p:cNvSpPr/>
          <p:nvPr/>
        </p:nvSpPr>
        <p:spPr>
          <a:xfrm>
            <a:off x="922183" y="2360735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Reference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9050080-8249-6352-FC53-7B63B9DAA889}"/>
              </a:ext>
            </a:extLst>
          </p:cNvPr>
          <p:cNvSpPr/>
          <p:nvPr/>
        </p:nvSpPr>
        <p:spPr>
          <a:xfrm>
            <a:off x="12114827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Running Time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64994B73-F7FC-7C08-BC91-AB4EE987AB00}"/>
              </a:ext>
            </a:extLst>
          </p:cNvPr>
          <p:cNvSpPr/>
          <p:nvPr/>
        </p:nvSpPr>
        <p:spPr>
          <a:xfrm>
            <a:off x="18892413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Remark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F622407-D0CA-BCE4-0EA8-BC5DC67EE60C}"/>
              </a:ext>
            </a:extLst>
          </p:cNvPr>
          <p:cNvSpPr/>
          <p:nvPr/>
        </p:nvSpPr>
        <p:spPr>
          <a:xfrm>
            <a:off x="922183" y="4325876"/>
            <a:ext cx="9306773" cy="13519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Shimbel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(1955), Ford(1956),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Bellman(1958),Moore(1959)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/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sz="500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𝑚𝑛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sz="5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">
            <a:extLst>
              <a:ext uri="{FF2B5EF4-FFF2-40B4-BE49-F238E27FC236}">
                <a16:creationId xmlns:a16="http://schemas.microsoft.com/office/drawing/2014/main" id="{0D970E44-AC74-AFDF-C9DE-B119BB68B497}"/>
              </a:ext>
            </a:extLst>
          </p:cNvPr>
          <p:cNvSpPr/>
          <p:nvPr/>
        </p:nvSpPr>
        <p:spPr>
          <a:xfrm>
            <a:off x="922181" y="6291018"/>
            <a:ext cx="9306773" cy="12660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/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3/4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">
            <a:extLst>
              <a:ext uri="{FF2B5EF4-FFF2-40B4-BE49-F238E27FC236}">
                <a16:creationId xmlns:a16="http://schemas.microsoft.com/office/drawing/2014/main" id="{54B6B467-1A74-2291-99CE-3AD4BEC9C201}"/>
              </a:ext>
            </a:extLst>
          </p:cNvPr>
          <p:cNvSpPr/>
          <p:nvPr/>
        </p:nvSpPr>
        <p:spPr>
          <a:xfrm>
            <a:off x="922180" y="8350038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and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Tarjan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(1985), Goldberg(1995)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/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</m:rad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𝑛𝑊</m:t>
                          </m:r>
                        </m:e>
                      </m:func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">
            <a:extLst>
              <a:ext uri="{FF2B5EF4-FFF2-40B4-BE49-F238E27FC236}">
                <a16:creationId xmlns:a16="http://schemas.microsoft.com/office/drawing/2014/main" id="{E370894E-7243-22ED-D6D0-541DCB91DC2F}"/>
              </a:ext>
            </a:extLst>
          </p:cNvPr>
          <p:cNvSpPr/>
          <p:nvPr/>
        </p:nvSpPr>
        <p:spPr>
          <a:xfrm>
            <a:off x="17763355" y="6248054"/>
            <a:ext cx="6410527" cy="55129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 weights integers and maximum weight edge is W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4B1AF2A1-A130-0913-29D6-0425EF6BBA87}"/>
              </a:ext>
            </a:extLst>
          </p:cNvPr>
          <p:cNvSpPr/>
          <p:nvPr/>
        </p:nvSpPr>
        <p:spPr>
          <a:xfrm>
            <a:off x="922180" y="10409058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Bernstein,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Nanongkai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and Wulff-Nilsen (2023)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0210644E-8EFF-A295-401D-B26B3E5B8552}"/>
              </a:ext>
            </a:extLst>
          </p:cNvPr>
          <p:cNvSpPr/>
          <p:nvPr/>
        </p:nvSpPr>
        <p:spPr>
          <a:xfrm>
            <a:off x="922179" y="12194394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Fineman (2024)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0991E741-68D7-4A7D-E439-F648A826C430}"/>
                  </a:ext>
                </a:extLst>
              </p:cNvPr>
              <p:cNvSpPr/>
              <p:nvPr/>
            </p:nvSpPr>
            <p:spPr>
              <a:xfrm>
                <a:off x="12114825" y="10409058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𝑛𝑊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0991E741-68D7-4A7D-E439-F648A826C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10409058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/>
              <p:nvPr/>
            </p:nvSpPr>
            <p:spPr>
              <a:xfrm>
                <a:off x="12114825" y="12190301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8/9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12190301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3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B58FE8DA-7650-C7E5-5FB1-ED2A036DD305}"/>
              </a:ext>
            </a:extLst>
          </p:cNvPr>
          <p:cNvSpPr/>
          <p:nvPr/>
        </p:nvSpPr>
        <p:spPr>
          <a:xfrm>
            <a:off x="922183" y="301715"/>
            <a:ext cx="22385289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History of Shortest Path with Negative Weights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0210644E-8EFF-A295-401D-B26B3E5B8552}"/>
              </a:ext>
            </a:extLst>
          </p:cNvPr>
          <p:cNvSpPr/>
          <p:nvPr/>
        </p:nvSpPr>
        <p:spPr>
          <a:xfrm>
            <a:off x="922183" y="2739109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Fineman (2024)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/>
              <p:nvPr/>
            </p:nvSpPr>
            <p:spPr>
              <a:xfrm>
                <a:off x="12114829" y="2735016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8/9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 xmlns="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9" y="2735016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DD7C3CE8-A54E-95FD-7972-99A9B2393D4C}"/>
              </a:ext>
            </a:extLst>
          </p:cNvPr>
          <p:cNvSpPr/>
          <p:nvPr/>
        </p:nvSpPr>
        <p:spPr>
          <a:xfrm>
            <a:off x="922183" y="5406872"/>
            <a:ext cx="22889831" cy="35036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Research Question: Can you improve Fineman’s result on graphs that </a:t>
            </a:r>
            <a:r>
              <a:rPr lang="en-US" sz="6600"/>
              <a:t>contain real </a:t>
            </a:r>
            <a:r>
              <a:rPr lang="en-US" sz="6600" dirty="0"/>
              <a:t>weights?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96794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90C4EC45-67E4-991E-D1B9-73C45B32C830}"/>
              </a:ext>
            </a:extLst>
          </p:cNvPr>
          <p:cNvSpPr/>
          <p:nvPr/>
        </p:nvSpPr>
        <p:spPr>
          <a:xfrm rot="19601449">
            <a:off x="877836" y="1095729"/>
            <a:ext cx="3753037" cy="53292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BB0C7944-90F1-631D-2E4E-19B045AF67DA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1335762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DA7DCEB0-1197-78D0-2B17-1F4AEFE2A891}"/>
              </a:ext>
            </a:extLst>
          </p:cNvPr>
          <p:cNvSpPr/>
          <p:nvPr/>
        </p:nvSpPr>
        <p:spPr>
          <a:xfrm>
            <a:off x="174676" y="395236"/>
            <a:ext cx="4138221" cy="101856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  <p:sp>
        <p:nvSpPr>
          <p:cNvPr id="34" name="Candy: A problem on leetcode">
            <a:extLst>
              <a:ext uri="{FF2B5EF4-FFF2-40B4-BE49-F238E27FC236}">
                <a16:creationId xmlns:a16="http://schemas.microsoft.com/office/drawing/2014/main" id="{8CC04C74-49C9-12FA-C162-97324A953BFB}"/>
              </a:ext>
            </a:extLst>
          </p:cNvPr>
          <p:cNvSpPr/>
          <p:nvPr/>
        </p:nvSpPr>
        <p:spPr>
          <a:xfrm>
            <a:off x="747083" y="10755870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Why Dijkstra’s algorithm does not work in the presence of negative weights?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409707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B7C95572-45C1-C67E-B446-4CBCD2DC7EE1}"/>
              </a:ext>
            </a:extLst>
          </p:cNvPr>
          <p:cNvSpPr/>
          <p:nvPr/>
        </p:nvSpPr>
        <p:spPr>
          <a:xfrm>
            <a:off x="626602" y="1058907"/>
            <a:ext cx="1960459" cy="19154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114485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8F2FFB4E-585E-0459-74B1-C6D86B77A3E4}"/>
              </a:ext>
            </a:extLst>
          </p:cNvPr>
          <p:cNvSpPr/>
          <p:nvPr/>
        </p:nvSpPr>
        <p:spPr>
          <a:xfrm rot="19601449">
            <a:off x="877836" y="1095729"/>
            <a:ext cx="3753037" cy="53292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  <p:sp>
        <p:nvSpPr>
          <p:cNvPr id="31" name="!!box">
            <a:extLst>
              <a:ext uri="{FF2B5EF4-FFF2-40B4-BE49-F238E27FC236}">
                <a16:creationId xmlns:a16="http://schemas.microsoft.com/office/drawing/2014/main" id="{B542DE9A-FD06-E0B8-AB9A-F60E818B5EE5}"/>
              </a:ext>
            </a:extLst>
          </p:cNvPr>
          <p:cNvSpPr/>
          <p:nvPr/>
        </p:nvSpPr>
        <p:spPr>
          <a:xfrm>
            <a:off x="450521" y="10559339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have set the shortest path to b as 1. But the shortest path from s to b is -2.</a:t>
            </a:r>
          </a:p>
        </p:txBody>
      </p:sp>
    </p:spTree>
    <p:extLst>
      <p:ext uri="{BB962C8B-B14F-4D97-AF65-F5344CB8AC3E}">
        <p14:creationId xmlns:p14="http://schemas.microsoft.com/office/powerpoint/2010/main" val="213542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4580</Words>
  <Application>Microsoft Macintosh PowerPoint</Application>
  <PresentationFormat>Custom</PresentationFormat>
  <Paragraphs>1209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547</cp:revision>
  <dcterms:modified xsi:type="dcterms:W3CDTF">2024-09-25T03:55:52Z</dcterms:modified>
</cp:coreProperties>
</file>