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27"/>
    <p:restoredTop sz="94707"/>
  </p:normalViewPr>
  <p:slideViewPr>
    <p:cSldViewPr snapToGrid="0">
      <p:cViewPr varScale="1">
        <p:scale>
          <a:sx n="66" d="100"/>
          <a:sy n="66" d="100"/>
        </p:scale>
        <p:origin x="14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67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ingala" TargetMode="External"/><Relationship Id="rId2" Type="http://schemas.openxmlformats.org/officeDocument/2006/relationships/hyperlink" Target="https://en.wikipedia.org/wiki/Fibonacci_sequence" TargetMode="External"/><Relationship Id="rId1" Type="http://schemas.openxmlformats.org/officeDocument/2006/relationships/slideLayout" Target="../slideLayouts/slideLayout17.xml"/><Relationship Id="rId4" Type="http://schemas.openxmlformats.org/officeDocument/2006/relationships/hyperlink" Target="https://en.wikipedia.org/wiki/Liber_Abac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Charles_Erwin_Wilson" TargetMode="External"/><Relationship Id="rId2" Type="http://schemas.openxmlformats.org/officeDocument/2006/relationships/hyperlink" Target="https://en.wikipedia.org/wiki/RAND_Corporation"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video" Target="https://www.youtube.com/embed/me6Dnl2DOt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andy: A problem on leetcode"/>
          <p:cNvSpPr/>
          <p:nvPr/>
        </p:nvSpPr>
        <p:spPr>
          <a:xfrm>
            <a:off x="645013" y="1189806"/>
            <a:ext cx="22731560" cy="1147084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15000" dirty="0"/>
              <a:t>Pingala Series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0770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dissolv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Curved Connector 19">
            <a:extLst>
              <a:ext uri="{FF2B5EF4-FFF2-40B4-BE49-F238E27FC236}">
                <a16:creationId xmlns:a16="http://schemas.microsoft.com/office/drawing/2014/main" id="{809DE647-BACB-8926-7084-88B11E30E158}"/>
              </a:ext>
            </a:extLst>
          </p:cNvPr>
          <p:cNvCxnSpPr>
            <a:cxnSpLocks/>
            <a:stCxn id="5" idx="4"/>
            <a:endCxn id="36" idx="0"/>
          </p:cNvCxnSpPr>
          <p:nvPr/>
        </p:nvCxnSpPr>
        <p:spPr>
          <a:xfrm rot="16200000" flipH="1">
            <a:off x="3644250" y="7184715"/>
            <a:ext cx="3822721" cy="4462865"/>
          </a:xfrm>
          <a:prstGeom prst="curvedConnector3">
            <a:avLst>
              <a:gd name="adj1" fmla="val 91486"/>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6" name="Candy: A problem on leetcode">
            <a:extLst>
              <a:ext uri="{FF2B5EF4-FFF2-40B4-BE49-F238E27FC236}">
                <a16:creationId xmlns:a16="http://schemas.microsoft.com/office/drawing/2014/main" id="{50D7EBC8-21DB-1F97-71D1-544E292F884D}"/>
              </a:ext>
            </a:extLst>
          </p:cNvPr>
          <p:cNvSpPr/>
          <p:nvPr/>
        </p:nvSpPr>
        <p:spPr>
          <a:xfrm>
            <a:off x="637194" y="11327509"/>
            <a:ext cx="14299698"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Why are we calculating Pingala(3) multiple time?</a:t>
            </a:r>
          </a:p>
        </p:txBody>
      </p:sp>
      <p:sp>
        <p:nvSpPr>
          <p:cNvPr id="52" name="There are   children standing in a line. Each child has a rating associated with him/her.">
            <a:extLst>
              <a:ext uri="{FF2B5EF4-FFF2-40B4-BE49-F238E27FC236}">
                <a16:creationId xmlns:a16="http://schemas.microsoft.com/office/drawing/2014/main" id="{D073BB51-4224-E169-8BC0-2384CD980841}"/>
              </a:ext>
            </a:extLst>
          </p:cNvPr>
          <p:cNvSpPr/>
          <p:nvPr/>
        </p:nvSpPr>
        <p:spPr>
          <a:xfrm>
            <a:off x="14936892" y="2504661"/>
            <a:ext cx="9135682" cy="5066145"/>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Idea: Calculate Pingala(3) only once and return the calculated value when called again.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7200" dirty="0" err="1">
                <a:solidFill>
                  <a:schemeClr val="tx1"/>
                </a:solidFill>
                <a:latin typeface="Bradley Hand" pitchFamily="2" charset="77"/>
              </a:rPr>
              <a:t>Memoization</a:t>
            </a:r>
            <a:endParaRPr lang="en-IN" sz="7200" dirty="0">
              <a:solidFill>
                <a:schemeClr val="tx1"/>
              </a:solidFill>
              <a:latin typeface="Bradley Hand" pitchFamily="2" charset="77"/>
            </a:endParaRPr>
          </a:p>
        </p:txBody>
      </p:sp>
      <p:cxnSp>
        <p:nvCxnSpPr>
          <p:cNvPr id="55" name="Curved Connector 54">
            <a:extLst>
              <a:ext uri="{FF2B5EF4-FFF2-40B4-BE49-F238E27FC236}">
                <a16:creationId xmlns:a16="http://schemas.microsoft.com/office/drawing/2014/main" id="{2DAD3355-91D1-D219-644E-0CA4F5B3A8BC}"/>
              </a:ext>
            </a:extLst>
          </p:cNvPr>
          <p:cNvCxnSpPr>
            <a:cxnSpLocks/>
            <a:stCxn id="4" idx="4"/>
            <a:endCxn id="36" idx="0"/>
          </p:cNvCxnSpPr>
          <p:nvPr/>
        </p:nvCxnSpPr>
        <p:spPr>
          <a:xfrm rot="5400000">
            <a:off x="6594582" y="5817973"/>
            <a:ext cx="6701998" cy="4317075"/>
          </a:xfrm>
          <a:prstGeom prst="curvedConnector3">
            <a:avLst>
              <a:gd name="adj1" fmla="val 72384"/>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3191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dissolve">
                                      <p:cBhvr>
                                        <p:cTn id="10" dur="5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
                                            <p:txEl>
                                              <p:pRg st="1" end="1"/>
                                            </p:txEl>
                                          </p:spTgt>
                                        </p:tgtEl>
                                        <p:attrNameLst>
                                          <p:attrName>style.visibility</p:attrName>
                                        </p:attrNameLst>
                                      </p:cBhvr>
                                      <p:to>
                                        <p:strVal val="visible"/>
                                      </p:to>
                                    </p:set>
                                    <p:animEffect transition="in" filter="dissolve">
                                      <p:cBhvr>
                                        <p:cTn id="15"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re are   children standing in a line. Each child has a rating associated with him/her.">
            <a:extLst>
              <a:ext uri="{FF2B5EF4-FFF2-40B4-BE49-F238E27FC236}">
                <a16:creationId xmlns:a16="http://schemas.microsoft.com/office/drawing/2014/main" id="{D8565EE3-C89B-CC13-3F4C-C55C362A6628}"/>
              </a:ext>
            </a:extLst>
          </p:cNvPr>
          <p:cNvSpPr/>
          <p:nvPr/>
        </p:nvSpPr>
        <p:spPr>
          <a:xfrm>
            <a:off x="10762456" y="1140616"/>
            <a:ext cx="12906535" cy="7347401"/>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Let us assume that we store the </a:t>
            </a:r>
            <a:r>
              <a:rPr lang="en-US" dirty="0" err="1">
                <a:solidFill>
                  <a:srgbClr val="7030A0"/>
                </a:solidFill>
                <a:latin typeface="Bradley Hand" pitchFamily="2" charset="77"/>
              </a:rPr>
              <a:t>i-th</a:t>
            </a:r>
            <a:r>
              <a:rPr lang="en-US" dirty="0">
                <a:solidFill>
                  <a:srgbClr val="7030A0"/>
                </a:solidFill>
                <a:latin typeface="Bradley Hand" pitchFamily="2" charset="77"/>
              </a:rPr>
              <a:t> Pingala number in P{</a:t>
            </a:r>
            <a:r>
              <a:rPr lang="en-US" dirty="0" err="1">
                <a:solidFill>
                  <a:srgbClr val="7030A0"/>
                </a:solidFill>
                <a:latin typeface="Bradley Hand" pitchFamily="2" charset="77"/>
              </a:rPr>
              <a:t>i</a:t>
            </a:r>
            <a:r>
              <a:rPr lang="en-US"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Initially, we set P[1] = P[2] = 1 indicating that we have calculated the first and the second Pingala number</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For  </a:t>
            </a:r>
            <a:r>
              <a:rPr lang="en-US" dirty="0" err="1">
                <a:solidFill>
                  <a:srgbClr val="7030A0"/>
                </a:solidFill>
                <a:latin typeface="Bradley Hand" pitchFamily="2" charset="77"/>
              </a:rPr>
              <a:t>i</a:t>
            </a:r>
            <a:r>
              <a:rPr lang="en-US" dirty="0">
                <a:solidFill>
                  <a:srgbClr val="7030A0"/>
                </a:solidFill>
                <a:latin typeface="Bradley Hand" pitchFamily="2" charset="77"/>
              </a:rPr>
              <a:t>&gt;2, we set P[</a:t>
            </a:r>
            <a:r>
              <a:rPr lang="en-US" dirty="0" err="1">
                <a:solidFill>
                  <a:srgbClr val="7030A0"/>
                </a:solidFill>
                <a:latin typeface="Bradley Hand" pitchFamily="2" charset="77"/>
              </a:rPr>
              <a:t>i</a:t>
            </a:r>
            <a:r>
              <a:rPr lang="en-US" dirty="0">
                <a:solidFill>
                  <a:srgbClr val="7030A0"/>
                </a:solidFill>
                <a:latin typeface="Bradley Hand" pitchFamily="2" charset="77"/>
              </a:rPr>
              <a:t>] = 0 indicating that we have not calculated these Pingala number</a:t>
            </a:r>
            <a:endParaRPr lang="en-IN" sz="7200" dirty="0">
              <a:solidFill>
                <a:schemeClr val="tx1"/>
              </a:solidFill>
              <a:latin typeface="Bradley Hand" pitchFamily="2" charset="77"/>
            </a:endParaRPr>
          </a:p>
        </p:txBody>
      </p:sp>
      <mc:AlternateContent xmlns:mc="http://schemas.openxmlformats.org/markup-compatibility/2006" xmlns:a14="http://schemas.microsoft.com/office/drawing/2010/main">
        <mc:Choice Requires="a14">
          <p:sp>
            <p:nvSpPr>
              <p:cNvPr id="4" name="!!box2">
                <a:extLst>
                  <a:ext uri="{FF2B5EF4-FFF2-40B4-BE49-F238E27FC236}">
                    <a16:creationId xmlns:a16="http://schemas.microsoft.com/office/drawing/2014/main" id="{2A1CDCE9-3EB9-D941-11DE-D89C1A711C7D}"/>
                  </a:ext>
                </a:extLst>
              </p:cNvPr>
              <p:cNvSpPr/>
              <p:nvPr/>
            </p:nvSpPr>
            <p:spPr>
              <a:xfrm>
                <a:off x="715009" y="1140616"/>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4" name="!!box2">
                <a:extLst>
                  <a:ext uri="{FF2B5EF4-FFF2-40B4-BE49-F238E27FC236}">
                    <a16:creationId xmlns:a16="http://schemas.microsoft.com/office/drawing/2014/main" id="{2A1CDCE9-3EB9-D941-11DE-D89C1A711C7D}"/>
                  </a:ext>
                </a:extLst>
              </p:cNvPr>
              <p:cNvSpPr>
                <a:spLocks noRot="1" noChangeAspect="1" noMove="1" noResize="1" noEditPoints="1" noAdjustHandles="1" noChangeArrowheads="1" noChangeShapeType="1" noTextEdit="1"/>
              </p:cNvSpPr>
              <p:nvPr/>
            </p:nvSpPr>
            <p:spPr>
              <a:xfrm>
                <a:off x="715009" y="1140616"/>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7224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box2">
                <a:extLst>
                  <a:ext uri="{FF2B5EF4-FFF2-40B4-BE49-F238E27FC236}">
                    <a16:creationId xmlns:a16="http://schemas.microsoft.com/office/drawing/2014/main" id="{45FAA9CA-48BB-7E77-0550-BD06A7781783}"/>
                  </a:ext>
                </a:extLst>
              </p:cNvPr>
              <p:cNvSpPr/>
              <p:nvPr/>
            </p:nvSpPr>
            <p:spPr>
              <a:xfrm>
                <a:off x="715008" y="1140616"/>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p:sp>
            <p:nvSpPr>
              <p:cNvPr id="2" name="!!box2">
                <a:extLst>
                  <a:ext uri="{FF2B5EF4-FFF2-40B4-BE49-F238E27FC236}">
                    <a16:creationId xmlns:a16="http://schemas.microsoft.com/office/drawing/2014/main" id="{45FAA9CA-48BB-7E77-0550-BD06A7781783}"/>
                  </a:ext>
                </a:extLst>
              </p:cNvPr>
              <p:cNvSpPr>
                <a:spLocks noRot="1" noChangeAspect="1" noMove="1" noResize="1" noEditPoints="1" noAdjustHandles="1" noChangeArrowheads="1" noChangeShapeType="1" noTextEdit="1"/>
              </p:cNvSpPr>
              <p:nvPr/>
            </p:nvSpPr>
            <p:spPr>
              <a:xfrm>
                <a:off x="715008" y="1140616"/>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D8565EE3-C89B-CC13-3F4C-C55C362A6628}"/>
              </a:ext>
            </a:extLst>
          </p:cNvPr>
          <p:cNvSpPr/>
          <p:nvPr/>
        </p:nvSpPr>
        <p:spPr>
          <a:xfrm>
            <a:off x="10762456" y="1140616"/>
            <a:ext cx="12906535" cy="7347401"/>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Let us assume that we store the </a:t>
            </a:r>
            <a:r>
              <a:rPr lang="en-US" dirty="0" err="1">
                <a:solidFill>
                  <a:srgbClr val="7030A0"/>
                </a:solidFill>
                <a:latin typeface="Bradley Hand" pitchFamily="2" charset="77"/>
              </a:rPr>
              <a:t>i-th</a:t>
            </a:r>
            <a:r>
              <a:rPr lang="en-US" dirty="0">
                <a:solidFill>
                  <a:srgbClr val="7030A0"/>
                </a:solidFill>
                <a:latin typeface="Bradley Hand" pitchFamily="2" charset="77"/>
              </a:rPr>
              <a:t> Pingala number in P{</a:t>
            </a:r>
            <a:r>
              <a:rPr lang="en-US" dirty="0" err="1">
                <a:solidFill>
                  <a:srgbClr val="7030A0"/>
                </a:solidFill>
                <a:latin typeface="Bradley Hand" pitchFamily="2" charset="77"/>
              </a:rPr>
              <a:t>i</a:t>
            </a:r>
            <a:r>
              <a:rPr lang="en-US"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Initially, we set P[1] = P[2] = 1 indicating that we have calculated the first and the second Pingala number</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For  </a:t>
            </a:r>
            <a:r>
              <a:rPr lang="en-US" dirty="0" err="1">
                <a:solidFill>
                  <a:srgbClr val="7030A0"/>
                </a:solidFill>
                <a:latin typeface="Bradley Hand" pitchFamily="2" charset="77"/>
              </a:rPr>
              <a:t>i</a:t>
            </a:r>
            <a:r>
              <a:rPr lang="en-US" dirty="0">
                <a:solidFill>
                  <a:srgbClr val="7030A0"/>
                </a:solidFill>
                <a:latin typeface="Bradley Hand" pitchFamily="2" charset="77"/>
              </a:rPr>
              <a:t>&gt;2, we set P[</a:t>
            </a:r>
            <a:r>
              <a:rPr lang="en-US" dirty="0" err="1">
                <a:solidFill>
                  <a:srgbClr val="7030A0"/>
                </a:solidFill>
                <a:latin typeface="Bradley Hand" pitchFamily="2" charset="77"/>
              </a:rPr>
              <a:t>i</a:t>
            </a:r>
            <a:r>
              <a:rPr lang="en-US" dirty="0">
                <a:solidFill>
                  <a:srgbClr val="7030A0"/>
                </a:solidFill>
                <a:latin typeface="Bradley Hand" pitchFamily="2" charset="77"/>
              </a:rPr>
              <a:t>] = 0 indicating that we have not calculated these Pingala number</a:t>
            </a:r>
            <a:endParaRPr lang="en-IN" sz="7200" dirty="0">
              <a:solidFill>
                <a:schemeClr val="tx1"/>
              </a:solidFill>
              <a:latin typeface="Bradley Hand" pitchFamily="2" charset="77"/>
            </a:endParaRPr>
          </a:p>
        </p:txBody>
      </p:sp>
      <p:sp>
        <p:nvSpPr>
          <p:cNvPr id="4" name="Candy: A problem on leetcode">
            <a:extLst>
              <a:ext uri="{FF2B5EF4-FFF2-40B4-BE49-F238E27FC236}">
                <a16:creationId xmlns:a16="http://schemas.microsoft.com/office/drawing/2014/main" id="{3F2B6189-FE33-6A62-F87B-F3910E42A6DD}"/>
              </a:ext>
            </a:extLst>
          </p:cNvPr>
          <p:cNvSpPr/>
          <p:nvPr/>
        </p:nvSpPr>
        <p:spPr>
          <a:xfrm>
            <a:off x="747085" y="9377378"/>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Why is this algorithm better than the previous version?</a:t>
            </a:r>
            <a:endParaRPr sz="6600" dirty="0"/>
          </a:p>
        </p:txBody>
      </p:sp>
    </p:spTree>
    <p:extLst>
      <p:ext uri="{BB962C8B-B14F-4D97-AF65-F5344CB8AC3E}">
        <p14:creationId xmlns:p14="http://schemas.microsoft.com/office/powerpoint/2010/main" val="122599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277934"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e6">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355687"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e5">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Multiply 10">
            <a:extLst>
              <a:ext uri="{FF2B5EF4-FFF2-40B4-BE49-F238E27FC236}">
                <a16:creationId xmlns:a16="http://schemas.microsoft.com/office/drawing/2014/main" id="{1A1A2A41-B88E-D927-55D5-D17CF00AAFCE}"/>
              </a:ext>
            </a:extLst>
          </p:cNvPr>
          <p:cNvSpPr/>
          <p:nvPr/>
        </p:nvSpPr>
        <p:spPr>
          <a:xfrm>
            <a:off x="8024029" y="5162926"/>
            <a:ext cx="8046066" cy="3516219"/>
          </a:xfrm>
          <a:prstGeom prst="mathMultiply">
            <a:avLst/>
          </a:prstGeom>
          <a:solidFill>
            <a:schemeClr val="accent6">
              <a:lumMod val="75000"/>
              <a:alpha val="58000"/>
            </a:schemeClr>
          </a:solidFill>
          <a:ln w="1270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here are   children standing in a line. Each child has a rating associated with him/her.">
            <a:extLst>
              <a:ext uri="{FF2B5EF4-FFF2-40B4-BE49-F238E27FC236}">
                <a16:creationId xmlns:a16="http://schemas.microsoft.com/office/drawing/2014/main" id="{E0D7AAE4-BEB7-E851-E754-23697C9E5F8C}"/>
              </a:ext>
            </a:extLst>
          </p:cNvPr>
          <p:cNvSpPr/>
          <p:nvPr/>
        </p:nvSpPr>
        <p:spPr>
          <a:xfrm>
            <a:off x="14633621" y="5158096"/>
            <a:ext cx="9433369" cy="7701870"/>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This is not executed as by the time we reach here, we have already calculated P[3] and we just return it. </a:t>
            </a: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Thus, the running time of our algorithm is O(n)</a:t>
            </a: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There is another way to view the algorithm.</a:t>
            </a:r>
          </a:p>
        </p:txBody>
      </p:sp>
    </p:spTree>
    <p:extLst>
      <p:ext uri="{BB962C8B-B14F-4D97-AF65-F5344CB8AC3E}">
        <p14:creationId xmlns:p14="http://schemas.microsoft.com/office/powerpoint/2010/main" val="1172964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dissolv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8024028" y="53902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4687990"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1483172" y="331270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2703232"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339840" y="6191985"/>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9567657" y="6242237"/>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13121939" y="6242238"/>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3719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4422644" y="910335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2" name="!!e1">
            <a:extLst>
              <a:ext uri="{FF2B5EF4-FFF2-40B4-BE49-F238E27FC236}">
                <a16:creationId xmlns:a16="http://schemas.microsoft.com/office/drawing/2014/main" id="{37134240-0391-D731-D73C-DCBAEC723FE3}"/>
              </a:ext>
            </a:extLst>
          </p:cNvPr>
          <p:cNvCxnSpPr>
            <a:cxnSpLocks/>
            <a:stCxn id="2" idx="3"/>
            <a:endCxn id="3" idx="7"/>
          </p:cNvCxnSpPr>
          <p:nvPr/>
        </p:nvCxnSpPr>
        <p:spPr>
          <a:xfrm flipH="1">
            <a:off x="5748011" y="1659576"/>
            <a:ext cx="2457888"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e2">
            <a:extLst>
              <a:ext uri="{FF2B5EF4-FFF2-40B4-BE49-F238E27FC236}">
                <a16:creationId xmlns:a16="http://schemas.microsoft.com/office/drawing/2014/main" id="{BCA9CB22-1F4F-836C-4636-5E6AB497202C}"/>
              </a:ext>
            </a:extLst>
          </p:cNvPr>
          <p:cNvCxnSpPr>
            <a:cxnSpLocks/>
            <a:stCxn id="2" idx="5"/>
            <a:endCxn id="4" idx="1"/>
          </p:cNvCxnSpPr>
          <p:nvPr/>
        </p:nvCxnSpPr>
        <p:spPr>
          <a:xfrm>
            <a:off x="9084049" y="1659576"/>
            <a:ext cx="2580994" cy="1845388"/>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6" name="!!e3">
            <a:extLst>
              <a:ext uri="{FF2B5EF4-FFF2-40B4-BE49-F238E27FC236}">
                <a16:creationId xmlns:a16="http://schemas.microsoft.com/office/drawing/2014/main" id="{5264769D-FFEB-82FD-821F-D1E56DA0018A}"/>
              </a:ext>
            </a:extLst>
          </p:cNvPr>
          <p:cNvCxnSpPr>
            <a:cxnSpLocks/>
            <a:stCxn id="3" idx="3"/>
            <a:endCxn id="5" idx="0"/>
          </p:cNvCxnSpPr>
          <p:nvPr/>
        </p:nvCxnSpPr>
        <p:spPr>
          <a:xfrm flipH="1">
            <a:off x="3324178" y="4433255"/>
            <a:ext cx="1545683"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e4">
            <a:extLst>
              <a:ext uri="{FF2B5EF4-FFF2-40B4-BE49-F238E27FC236}">
                <a16:creationId xmlns:a16="http://schemas.microsoft.com/office/drawing/2014/main" id="{99F77141-4254-6E12-5FB6-14B8434E94C7}"/>
              </a:ext>
            </a:extLst>
          </p:cNvPr>
          <p:cNvCxnSpPr>
            <a:cxnSpLocks/>
            <a:stCxn id="3" idx="5"/>
            <a:endCxn id="6" idx="0"/>
          </p:cNvCxnSpPr>
          <p:nvPr/>
        </p:nvCxnSpPr>
        <p:spPr>
          <a:xfrm>
            <a:off x="5748011" y="4433255"/>
            <a:ext cx="1212775" cy="1758730"/>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e7">
            <a:extLst>
              <a:ext uri="{FF2B5EF4-FFF2-40B4-BE49-F238E27FC236}">
                <a16:creationId xmlns:a16="http://schemas.microsoft.com/office/drawing/2014/main" id="{FE7F7E91-627A-14E6-5D0D-D7AE0557D617}"/>
              </a:ext>
            </a:extLst>
          </p:cNvPr>
          <p:cNvCxnSpPr>
            <a:cxnSpLocks/>
            <a:stCxn id="5" idx="3"/>
            <a:endCxn id="9" idx="0"/>
          </p:cNvCxnSpPr>
          <p:nvPr/>
        </p:nvCxnSpPr>
        <p:spPr>
          <a:xfrm flipH="1">
            <a:off x="1258140" y="7312532"/>
            <a:ext cx="1626963"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5" name="!!e8">
            <a:extLst>
              <a:ext uri="{FF2B5EF4-FFF2-40B4-BE49-F238E27FC236}">
                <a16:creationId xmlns:a16="http://schemas.microsoft.com/office/drawing/2014/main" id="{B4DEEA38-3D08-8BEA-0A00-D2C003784FED}"/>
              </a:ext>
            </a:extLst>
          </p:cNvPr>
          <p:cNvCxnSpPr>
            <a:cxnSpLocks/>
            <a:stCxn id="5" idx="5"/>
            <a:endCxn id="10" idx="0"/>
          </p:cNvCxnSpPr>
          <p:nvPr/>
        </p:nvCxnSpPr>
        <p:spPr>
          <a:xfrm>
            <a:off x="3763253" y="7312532"/>
            <a:ext cx="1280337" cy="1790827"/>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e6">
            <a:extLst>
              <a:ext uri="{FF2B5EF4-FFF2-40B4-BE49-F238E27FC236}">
                <a16:creationId xmlns:a16="http://schemas.microsoft.com/office/drawing/2014/main" id="{109B26A4-17BE-84A6-9261-0913DAD42A3A}"/>
              </a:ext>
            </a:extLst>
          </p:cNvPr>
          <p:cNvCxnSpPr>
            <a:cxnSpLocks/>
            <a:stCxn id="4" idx="5"/>
            <a:endCxn id="8" idx="0"/>
          </p:cNvCxnSpPr>
          <p:nvPr/>
        </p:nvCxnSpPr>
        <p:spPr>
          <a:xfrm>
            <a:off x="12543193" y="4433255"/>
            <a:ext cx="1199692" cy="1808983"/>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e5">
            <a:extLst>
              <a:ext uri="{FF2B5EF4-FFF2-40B4-BE49-F238E27FC236}">
                <a16:creationId xmlns:a16="http://schemas.microsoft.com/office/drawing/2014/main" id="{FF166FDD-47F8-2A9E-204A-4A61177DE475}"/>
              </a:ext>
            </a:extLst>
          </p:cNvPr>
          <p:cNvCxnSpPr>
            <a:cxnSpLocks/>
            <a:stCxn id="4" idx="3"/>
            <a:endCxn id="7" idx="0"/>
          </p:cNvCxnSpPr>
          <p:nvPr/>
        </p:nvCxnSpPr>
        <p:spPr>
          <a:xfrm flipH="1">
            <a:off x="10188603" y="4433255"/>
            <a:ext cx="1476440" cy="1808982"/>
          </a:xfrm>
          <a:prstGeom prst="line">
            <a:avLst/>
          </a:prstGeom>
          <a:noFill/>
          <a:ln w="1270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1" name="There are   children standing in a line. Each child has a rating associated with him/her.">
            <a:extLst>
              <a:ext uri="{FF2B5EF4-FFF2-40B4-BE49-F238E27FC236}">
                <a16:creationId xmlns:a16="http://schemas.microsoft.com/office/drawing/2014/main" id="{5D4D78D5-83C7-FCBF-8AD5-E86B11A94418}"/>
              </a:ext>
            </a:extLst>
          </p:cNvPr>
          <p:cNvSpPr/>
          <p:nvPr/>
        </p:nvSpPr>
        <p:spPr>
          <a:xfrm>
            <a:off x="15039135" y="5644582"/>
            <a:ext cx="8726675" cy="2407608"/>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view this graph in another way</a:t>
            </a:r>
          </a:p>
        </p:txBody>
      </p:sp>
    </p:spTree>
    <p:extLst>
      <p:ext uri="{BB962C8B-B14F-4D97-AF65-F5344CB8AC3E}">
        <p14:creationId xmlns:p14="http://schemas.microsoft.com/office/powerpoint/2010/main" val="3257764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5">
            <a:extLst>
              <a:ext uri="{FF2B5EF4-FFF2-40B4-BE49-F238E27FC236}">
                <a16:creationId xmlns:a16="http://schemas.microsoft.com/office/drawing/2014/main" id="{3372B8FA-1AA7-4027-7F0B-0EE49926ABE2}"/>
              </a:ext>
            </a:extLst>
          </p:cNvPr>
          <p:cNvSpPr/>
          <p:nvPr/>
        </p:nvSpPr>
        <p:spPr>
          <a:xfrm>
            <a:off x="18364157"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3" name="!!star4">
            <a:extLst>
              <a:ext uri="{FF2B5EF4-FFF2-40B4-BE49-F238E27FC236}">
                <a16:creationId xmlns:a16="http://schemas.microsoft.com/office/drawing/2014/main" id="{87986BD6-9C89-73D8-AE27-BFB77B2C657A}"/>
              </a:ext>
            </a:extLst>
          </p:cNvPr>
          <p:cNvSpPr/>
          <p:nvPr/>
        </p:nvSpPr>
        <p:spPr>
          <a:xfrm>
            <a:off x="14581238"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4" name="!!star3">
            <a:extLst>
              <a:ext uri="{FF2B5EF4-FFF2-40B4-BE49-F238E27FC236}">
                <a16:creationId xmlns:a16="http://schemas.microsoft.com/office/drawing/2014/main" id="{FC2C0CC2-9247-ED49-B643-5CFDDCCA2ED4}"/>
              </a:ext>
            </a:extLst>
          </p:cNvPr>
          <p:cNvSpPr/>
          <p:nvPr/>
        </p:nvSpPr>
        <p:spPr>
          <a:xfrm>
            <a:off x="10864212" y="235694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5" name="!!star31">
            <a:extLst>
              <a:ext uri="{FF2B5EF4-FFF2-40B4-BE49-F238E27FC236}">
                <a16:creationId xmlns:a16="http://schemas.microsoft.com/office/drawing/2014/main" id="{83C73476-C06A-72EB-4CDA-E4B20B907E14}"/>
              </a:ext>
            </a:extLst>
          </p:cNvPr>
          <p:cNvSpPr/>
          <p:nvPr/>
        </p:nvSpPr>
        <p:spPr>
          <a:xfrm>
            <a:off x="10865409" y="2356949"/>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6" name="!!star2">
            <a:extLst>
              <a:ext uri="{FF2B5EF4-FFF2-40B4-BE49-F238E27FC236}">
                <a16:creationId xmlns:a16="http://schemas.microsoft.com/office/drawing/2014/main" id="{54C4EFF3-2E0E-C580-981F-64BADE7C6617}"/>
              </a:ext>
            </a:extLst>
          </p:cNvPr>
          <p:cNvSpPr/>
          <p:nvPr/>
        </p:nvSpPr>
        <p:spPr>
          <a:xfrm>
            <a:off x="6875584" y="2395051"/>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21">
            <a:extLst>
              <a:ext uri="{FF2B5EF4-FFF2-40B4-BE49-F238E27FC236}">
                <a16:creationId xmlns:a16="http://schemas.microsoft.com/office/drawing/2014/main" id="{BDC76589-7A31-1036-6EB5-724762CD38A8}"/>
              </a:ext>
            </a:extLst>
          </p:cNvPr>
          <p:cNvSpPr/>
          <p:nvPr/>
        </p:nvSpPr>
        <p:spPr>
          <a:xfrm>
            <a:off x="6860147" y="2395051"/>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8" name="!!star1">
            <a:extLst>
              <a:ext uri="{FF2B5EF4-FFF2-40B4-BE49-F238E27FC236}">
                <a16:creationId xmlns:a16="http://schemas.microsoft.com/office/drawing/2014/main" id="{3C5AD697-92C3-C1E6-A654-1611BDE21B4F}"/>
              </a:ext>
            </a:extLst>
          </p:cNvPr>
          <p:cNvSpPr/>
          <p:nvPr/>
        </p:nvSpPr>
        <p:spPr>
          <a:xfrm>
            <a:off x="3281344" y="23887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9" name="!!star22">
            <a:extLst>
              <a:ext uri="{FF2B5EF4-FFF2-40B4-BE49-F238E27FC236}">
                <a16:creationId xmlns:a16="http://schemas.microsoft.com/office/drawing/2014/main" id="{28510B8B-162D-8764-0078-CF06106EB4F3}"/>
              </a:ext>
            </a:extLst>
          </p:cNvPr>
          <p:cNvSpPr/>
          <p:nvPr/>
        </p:nvSpPr>
        <p:spPr>
          <a:xfrm>
            <a:off x="6876781" y="23887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11">
            <a:extLst>
              <a:ext uri="{FF2B5EF4-FFF2-40B4-BE49-F238E27FC236}">
                <a16:creationId xmlns:a16="http://schemas.microsoft.com/office/drawing/2014/main" id="{561AB61C-7B85-E8AE-0C81-468414CDB973}"/>
              </a:ext>
            </a:extLst>
          </p:cNvPr>
          <p:cNvSpPr/>
          <p:nvPr/>
        </p:nvSpPr>
        <p:spPr>
          <a:xfrm>
            <a:off x="3272099" y="2376000"/>
            <a:ext cx="1241892"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5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5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3" name="!!e13">
            <a:extLst>
              <a:ext uri="{FF2B5EF4-FFF2-40B4-BE49-F238E27FC236}">
                <a16:creationId xmlns:a16="http://schemas.microsoft.com/office/drawing/2014/main" id="{D63A920B-031F-42DF-5E79-53B7F51CDA84}"/>
              </a:ext>
            </a:extLst>
          </p:cNvPr>
          <p:cNvCxnSpPr>
            <a:cxnSpLocks/>
            <a:stCxn id="10" idx="0"/>
            <a:endCxn id="5" idx="0"/>
          </p:cNvCxnSpPr>
          <p:nvPr/>
        </p:nvCxnSpPr>
        <p:spPr>
          <a:xfrm rot="5400000" flipH="1" flipV="1">
            <a:off x="7680175" y="-1430180"/>
            <a:ext cx="19051" cy="7593310"/>
          </a:xfrm>
          <a:prstGeom prst="curvedConnector3">
            <a:avLst>
              <a:gd name="adj1" fmla="val 5180584"/>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1">
            <a:extLst>
              <a:ext uri="{FF2B5EF4-FFF2-40B4-BE49-F238E27FC236}">
                <a16:creationId xmlns:a16="http://schemas.microsoft.com/office/drawing/2014/main" id="{E7AF3C12-C57D-8338-3C42-1306A2410787}"/>
              </a:ext>
            </a:extLst>
          </p:cNvPr>
          <p:cNvCxnSpPr>
            <a:cxnSpLocks/>
            <a:stCxn id="9" idx="0"/>
            <a:endCxn id="3" idx="0"/>
          </p:cNvCxnSpPr>
          <p:nvPr/>
        </p:nvCxnSpPr>
        <p:spPr>
          <a:xfrm rot="5400000" flipH="1" flipV="1">
            <a:off x="11343605" y="-1469878"/>
            <a:ext cx="12700" cy="7704457"/>
          </a:xfrm>
          <a:prstGeom prst="curvedConnector3">
            <a:avLst>
              <a:gd name="adj1" fmla="val 1092466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e9">
            <a:extLst>
              <a:ext uri="{FF2B5EF4-FFF2-40B4-BE49-F238E27FC236}">
                <a16:creationId xmlns:a16="http://schemas.microsoft.com/office/drawing/2014/main" id="{0E0304C9-A0A3-6E90-62E3-890C7FD0223B}"/>
              </a:ext>
            </a:extLst>
          </p:cNvPr>
          <p:cNvCxnSpPr>
            <a:cxnSpLocks/>
            <a:stCxn id="5" idx="0"/>
            <a:endCxn id="2" idx="0"/>
          </p:cNvCxnSpPr>
          <p:nvPr/>
        </p:nvCxnSpPr>
        <p:spPr>
          <a:xfrm rot="16200000" flipH="1">
            <a:off x="15226203" y="-1382900"/>
            <a:ext cx="19051" cy="7498748"/>
          </a:xfrm>
          <a:prstGeom prst="curvedConnector3">
            <a:avLst>
              <a:gd name="adj1" fmla="val -5617416"/>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e12">
            <a:extLst>
              <a:ext uri="{FF2B5EF4-FFF2-40B4-BE49-F238E27FC236}">
                <a16:creationId xmlns:a16="http://schemas.microsoft.com/office/drawing/2014/main" id="{B18969D2-02A4-9E8C-38B4-C98AA7DC159E}"/>
              </a:ext>
            </a:extLst>
          </p:cNvPr>
          <p:cNvCxnSpPr>
            <a:stCxn id="9" idx="6"/>
            <a:endCxn id="5" idx="2"/>
          </p:cNvCxnSpPr>
          <p:nvPr/>
        </p:nvCxnSpPr>
        <p:spPr>
          <a:xfrm flipV="1">
            <a:off x="8118673" y="3013351"/>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7" name="!!e10">
            <a:extLst>
              <a:ext uri="{FF2B5EF4-FFF2-40B4-BE49-F238E27FC236}">
                <a16:creationId xmlns:a16="http://schemas.microsoft.com/office/drawing/2014/main" id="{6C454CD8-BEAE-9832-2084-E34DD947ACF4}"/>
              </a:ext>
            </a:extLst>
          </p:cNvPr>
          <p:cNvCxnSpPr>
            <a:cxnSpLocks/>
            <a:stCxn id="5" idx="6"/>
            <a:endCxn id="3" idx="2"/>
          </p:cNvCxnSpPr>
          <p:nvPr/>
        </p:nvCxnSpPr>
        <p:spPr>
          <a:xfrm>
            <a:off x="12107301" y="3013351"/>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0" name="!!e14">
            <a:extLst>
              <a:ext uri="{FF2B5EF4-FFF2-40B4-BE49-F238E27FC236}">
                <a16:creationId xmlns:a16="http://schemas.microsoft.com/office/drawing/2014/main" id="{660F0E2A-4C2C-8A3E-093D-DEAF057CC5AE}"/>
              </a:ext>
            </a:extLst>
          </p:cNvPr>
          <p:cNvCxnSpPr>
            <a:cxnSpLocks/>
            <a:stCxn id="3" idx="6"/>
            <a:endCxn id="2" idx="2"/>
          </p:cNvCxnSpPr>
          <p:nvPr/>
        </p:nvCxnSpPr>
        <p:spPr>
          <a:xfrm>
            <a:off x="15823130" y="3032402"/>
            <a:ext cx="2541027"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3" name="Candy: A problem on leetcode">
            <a:extLst>
              <a:ext uri="{FF2B5EF4-FFF2-40B4-BE49-F238E27FC236}">
                <a16:creationId xmlns:a16="http://schemas.microsoft.com/office/drawing/2014/main" id="{E96C7E1A-C9E9-6F78-90A5-AD5DA1FCF5AB}"/>
              </a:ext>
            </a:extLst>
          </p:cNvPr>
          <p:cNvSpPr/>
          <p:nvPr/>
        </p:nvSpPr>
        <p:spPr>
          <a:xfrm>
            <a:off x="661189" y="4946055"/>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this graph?</a:t>
            </a:r>
            <a:endParaRPr sz="6600" dirty="0"/>
          </a:p>
        </p:txBody>
      </p:sp>
      <mc:AlternateContent xmlns:mc="http://schemas.openxmlformats.org/markup-compatibility/2006" xmlns:a14="http://schemas.microsoft.com/office/drawing/2010/main">
        <mc:Choice Requires="a14">
          <p:sp>
            <p:nvSpPr>
              <p:cNvPr id="64" name="There are   children standing in a line. Each child has a rating associated with him/her.">
                <a:extLst>
                  <a:ext uri="{FF2B5EF4-FFF2-40B4-BE49-F238E27FC236}">
                    <a16:creationId xmlns:a16="http://schemas.microsoft.com/office/drawing/2014/main" id="{608CF759-9B2F-2A62-819C-6F99D17A9F09}"/>
                  </a:ext>
                </a:extLst>
              </p:cNvPr>
              <p:cNvSpPr/>
              <p:nvPr/>
            </p:nvSpPr>
            <p:spPr>
              <a:xfrm>
                <a:off x="661190" y="7730836"/>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Directed Acyclic graph</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It also tells us the order in which we should compute Pingala(</a:t>
                </a:r>
                <a14:m>
                  <m:oMath xmlns:m="http://schemas.openxmlformats.org/officeDocument/2006/math">
                    <m:r>
                      <a:rPr lang="en-US" sz="5000" b="0" i="1" smtClean="0">
                        <a:solidFill>
                          <a:srgbClr val="7030A0"/>
                        </a:solidFill>
                        <a:latin typeface="Cambria Math" panose="02040503050406030204" pitchFamily="18" charset="0"/>
                      </a:rPr>
                      <m:t>⋅</m:t>
                    </m:r>
                  </m:oMath>
                </a14:m>
                <a:r>
                  <a:rPr lang="en-US" sz="5000"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First compute P[1], then P[2], then P[3] and so on</a:t>
                </a:r>
                <a:endParaRPr lang="en-IN" sz="5000" dirty="0">
                  <a:solidFill>
                    <a:srgbClr val="7030A0"/>
                  </a:solidFill>
                  <a:latin typeface="Bradley Hand" pitchFamily="2" charset="77"/>
                </a:endParaRPr>
              </a:p>
            </p:txBody>
          </p:sp>
        </mc:Choice>
        <mc:Fallback xmlns="">
          <p:sp>
            <p:nvSpPr>
              <p:cNvPr id="64" name="There are   children standing in a line. Each child has a rating associated with him/her.">
                <a:extLst>
                  <a:ext uri="{FF2B5EF4-FFF2-40B4-BE49-F238E27FC236}">
                    <a16:creationId xmlns:a16="http://schemas.microsoft.com/office/drawing/2014/main" id="{608CF759-9B2F-2A62-819C-6F99D17A9F09}"/>
                  </a:ext>
                </a:extLst>
              </p:cNvPr>
              <p:cNvSpPr>
                <a:spLocks noRot="1" noChangeAspect="1" noMove="1" noResize="1" noEditPoints="1" noAdjustHandles="1" noChangeArrowheads="1" noChangeShapeType="1" noTextEdit="1"/>
              </p:cNvSpPr>
              <p:nvPr/>
            </p:nvSpPr>
            <p:spPr>
              <a:xfrm>
                <a:off x="661190" y="7730836"/>
                <a:ext cx="22889830" cy="3851564"/>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142411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par>
                                <p:cTn id="13" presetID="9" presetClass="entr" presetSubtype="0" fill="hold" nodeType="with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animEffect transition="in" filter="dissolve">
                                      <p:cBhvr>
                                        <p:cTn id="15" dur="500"/>
                                        <p:tgtEl>
                                          <p:spTgt spid="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4">
                                            <p:txEl>
                                              <p:pRg st="1" end="1"/>
                                            </p:txEl>
                                          </p:spTgt>
                                        </p:tgtEl>
                                        <p:attrNameLst>
                                          <p:attrName>style.visibility</p:attrName>
                                        </p:attrNameLst>
                                      </p:cBhvr>
                                      <p:to>
                                        <p:strVal val="visible"/>
                                      </p:to>
                                    </p:set>
                                    <p:animEffect transition="in" filter="dissolve">
                                      <p:cBhvr>
                                        <p:cTn id="20" dur="500"/>
                                        <p:tgtEl>
                                          <p:spTgt spid="6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4">
                                            <p:txEl>
                                              <p:pRg st="2" end="2"/>
                                            </p:txEl>
                                          </p:spTgt>
                                        </p:tgtEl>
                                        <p:attrNameLst>
                                          <p:attrName>style.visibility</p:attrName>
                                        </p:attrNameLst>
                                      </p:cBhvr>
                                      <p:to>
                                        <p:strVal val="visible"/>
                                      </p:to>
                                    </p:set>
                                    <p:animEffect transition="in" filter="dissolve">
                                      <p:cBhvr>
                                        <p:cTn id="25" dur="500"/>
                                        <p:tgtEl>
                                          <p:spTgt spid="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here are   children standing in a line. Each child has a rating associated with him/her.">
                <a:extLst>
                  <a:ext uri="{FF2B5EF4-FFF2-40B4-BE49-F238E27FC236}">
                    <a16:creationId xmlns:a16="http://schemas.microsoft.com/office/drawing/2014/main" id="{6AC30456-BCD2-88FA-97F5-B55710AAE304}"/>
                  </a:ext>
                </a:extLst>
              </p:cNvPr>
              <p:cNvSpPr/>
              <p:nvPr/>
            </p:nvSpPr>
            <p:spPr>
              <a:xfrm>
                <a:off x="747085" y="609600"/>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dirty="0">
                    <a:solidFill>
                      <a:srgbClr val="7030A0"/>
                    </a:solidFill>
                    <a:latin typeface="Bradley Hand" pitchFamily="2" charset="77"/>
                  </a:rPr>
                  <a:t>Directed Acyclic graph</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It also tells us the order in which we should compute Pingala(</a:t>
                </a:r>
                <a14:m>
                  <m:oMath xmlns:m="http://schemas.openxmlformats.org/officeDocument/2006/math">
                    <m:r>
                      <a:rPr lang="en-US" sz="5000" b="0" i="1" smtClean="0">
                        <a:solidFill>
                          <a:srgbClr val="7030A0"/>
                        </a:solidFill>
                        <a:latin typeface="Cambria Math" panose="02040503050406030204" pitchFamily="18" charset="0"/>
                      </a:rPr>
                      <m:t>⋅</m:t>
                    </m:r>
                  </m:oMath>
                </a14:m>
                <a:r>
                  <a:rPr lang="en-US" sz="5000" dirty="0">
                    <a:solidFill>
                      <a:srgbClr val="7030A0"/>
                    </a:solidFill>
                    <a:latin typeface="Bradley Hand" pitchFamily="2" charset="77"/>
                  </a:rPr>
                  <a: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First compute P[1], then P[2], then P[3] and so on</a:t>
                </a:r>
                <a:endParaRPr lang="en-IN" sz="5000" dirty="0">
                  <a:solidFill>
                    <a:srgbClr val="7030A0"/>
                  </a:solidFill>
                  <a:latin typeface="Bradley Hand" pitchFamily="2" charset="77"/>
                </a:endParaRPr>
              </a:p>
            </p:txBody>
          </p:sp>
        </mc:Choice>
        <mc:Fallback xmlns="">
          <p:sp>
            <p:nvSpPr>
              <p:cNvPr id="11" name="There are   children standing in a line. Each child has a rating associated with him/her.">
                <a:extLst>
                  <a:ext uri="{FF2B5EF4-FFF2-40B4-BE49-F238E27FC236}">
                    <a16:creationId xmlns:a16="http://schemas.microsoft.com/office/drawing/2014/main" id="{6AC30456-BCD2-88FA-97F5-B55710AAE304}"/>
                  </a:ext>
                </a:extLst>
              </p:cNvPr>
              <p:cNvSpPr>
                <a:spLocks noRot="1" noChangeAspect="1" noMove="1" noResize="1" noEditPoints="1" noAdjustHandles="1" noChangeArrowheads="1" noChangeShapeType="1" noTextEdit="1"/>
              </p:cNvSpPr>
              <p:nvPr/>
            </p:nvSpPr>
            <p:spPr>
              <a:xfrm>
                <a:off x="747085" y="609600"/>
                <a:ext cx="22889830" cy="3851564"/>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ox2">
                <a:extLst>
                  <a:ext uri="{FF2B5EF4-FFF2-40B4-BE49-F238E27FC236}">
                    <a16:creationId xmlns:a16="http://schemas.microsoft.com/office/drawing/2014/main" id="{580BD32F-DA11-A125-4326-62D7986240C1}"/>
                  </a:ext>
                </a:extLst>
              </p:cNvPr>
              <p:cNvSpPr/>
              <p:nvPr/>
            </p:nvSpPr>
            <p:spPr>
              <a:xfrm>
                <a:off x="6426867" y="5279300"/>
                <a:ext cx="8593443" cy="283765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[2]=1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to</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𝑖</m:t>
                    </m:r>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12" name="!!box2">
                <a:extLst>
                  <a:ext uri="{FF2B5EF4-FFF2-40B4-BE49-F238E27FC236}">
                    <a16:creationId xmlns:a16="http://schemas.microsoft.com/office/drawing/2014/main" id="{580BD32F-DA11-A125-4326-62D7986240C1}"/>
                  </a:ext>
                </a:extLst>
              </p:cNvPr>
              <p:cNvSpPr>
                <a:spLocks noRot="1" noChangeAspect="1" noMove="1" noResize="1" noEditPoints="1" noAdjustHandles="1" noChangeArrowheads="1" noChangeShapeType="1" noTextEdit="1"/>
              </p:cNvSpPr>
              <p:nvPr/>
            </p:nvSpPr>
            <p:spPr>
              <a:xfrm>
                <a:off x="6426867" y="5279300"/>
                <a:ext cx="8593443" cy="2837656"/>
              </a:xfrm>
              <a:prstGeom prst="roundRect">
                <a:avLst/>
              </a:prstGeom>
              <a:blipFill>
                <a:blip r:embed="rId3"/>
                <a:stretch>
                  <a:fillRect l="-588" b="-2643"/>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BFAD6E57-5A3C-565B-67B5-672E5CAFEC8A}"/>
              </a:ext>
            </a:extLst>
          </p:cNvPr>
          <p:cNvSpPr/>
          <p:nvPr/>
        </p:nvSpPr>
        <p:spPr>
          <a:xfrm>
            <a:off x="747085" y="8935092"/>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method is called Dynamic Programming</a:t>
            </a:r>
          </a:p>
          <a:p>
            <a:pPr marL="685800" lvl="4"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Identify smaller subproblems, solve them first, and then combine them to solve the main problem</a:t>
            </a:r>
          </a:p>
          <a:p>
            <a:pPr marL="685800" lvl="3"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property is called Optimal Substructure in algorithmic jargon</a:t>
            </a:r>
            <a:endParaRPr lang="en-IN" sz="5000" dirty="0">
              <a:solidFill>
                <a:srgbClr val="7030A0"/>
              </a:solidFill>
              <a:latin typeface="Bradley Hand" pitchFamily="2" charset="77"/>
            </a:endParaRPr>
          </a:p>
        </p:txBody>
      </p:sp>
    </p:spTree>
    <p:extLst>
      <p:ext uri="{BB962C8B-B14F-4D97-AF65-F5344CB8AC3E}">
        <p14:creationId xmlns:p14="http://schemas.microsoft.com/office/powerpoint/2010/main" val="2213861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dissolv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dissolve">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dissolv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par>
                                <p:cTn id="36" presetID="9"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dissolve">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dissolve">
                                      <p:cBhvr>
                                        <p:cTn id="43" dur="500"/>
                                        <p:tgtEl>
                                          <p:spTgt spid="1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xEl>
                                              <p:pRg st="2" end="2"/>
                                            </p:txEl>
                                          </p:spTgt>
                                        </p:tgtEl>
                                        <p:attrNameLst>
                                          <p:attrName>style.visibility</p:attrName>
                                        </p:attrNameLst>
                                      </p:cBhvr>
                                      <p:to>
                                        <p:strVal val="visible"/>
                                      </p:to>
                                    </p:set>
                                    <p:animEffect transition="in" filter="dissolve">
                                      <p:cBhvr>
                                        <p:cTn id="4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B65D664E-40AD-F44B-B8A2-7FA6A00E1A73}"/>
              </a:ext>
            </a:extLst>
          </p:cNvPr>
          <p:cNvSpPr/>
          <p:nvPr/>
        </p:nvSpPr>
        <p:spPr>
          <a:xfrm>
            <a:off x="747085" y="4957777"/>
            <a:ext cx="22889830" cy="3851563"/>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the above points are true even for Divide and Conquer? So how is Dynamic Programming different from Divide and Conquer?</a:t>
            </a:r>
            <a:endParaRPr sz="6600" dirty="0"/>
          </a:p>
        </p:txBody>
      </p:sp>
      <p:sp>
        <p:nvSpPr>
          <p:cNvPr id="3" name="There are   children standing in a line. Each child has a rating associated with him/her.">
            <a:extLst>
              <a:ext uri="{FF2B5EF4-FFF2-40B4-BE49-F238E27FC236}">
                <a16:creationId xmlns:a16="http://schemas.microsoft.com/office/drawing/2014/main" id="{4330120C-5D72-AD39-F6B9-8504BFD2C4E5}"/>
              </a:ext>
            </a:extLst>
          </p:cNvPr>
          <p:cNvSpPr/>
          <p:nvPr/>
        </p:nvSpPr>
        <p:spPr>
          <a:xfrm>
            <a:off x="747085" y="487778"/>
            <a:ext cx="22889830" cy="385156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method is called Dynamic Programming</a:t>
            </a:r>
          </a:p>
          <a:p>
            <a:pPr marL="685800" lvl="4"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Identify smaller subproblems, solve them first, and then combine them to solve the main problem</a:t>
            </a:r>
          </a:p>
          <a:p>
            <a:pPr marL="685800" lvl="3"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US" sz="5000" dirty="0">
                <a:solidFill>
                  <a:srgbClr val="7030A0"/>
                </a:solidFill>
                <a:latin typeface="Bradley Hand" pitchFamily="2" charset="77"/>
              </a:rPr>
              <a:t>This property is called Optimal Substructure in algorithmic jargon</a:t>
            </a:r>
            <a:endParaRPr lang="en-IN" sz="5000" dirty="0">
              <a:solidFill>
                <a:srgbClr val="7030A0"/>
              </a:solidFill>
              <a:latin typeface="Bradley Hand" pitchFamily="2" charset="77"/>
            </a:endParaRPr>
          </a:p>
        </p:txBody>
      </p:sp>
    </p:spTree>
    <p:extLst>
      <p:ext uri="{BB962C8B-B14F-4D97-AF65-F5344CB8AC3E}">
        <p14:creationId xmlns:p14="http://schemas.microsoft.com/office/powerpoint/2010/main" val="25867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E0D750CF-E724-AAC9-A112-1EBD5E3D0278}"/>
              </a:ext>
            </a:extLst>
          </p:cNvPr>
          <p:cNvSpPr/>
          <p:nvPr/>
        </p:nvSpPr>
        <p:spPr>
          <a:xfrm>
            <a:off x="5774370" y="203638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6" name="Oval 5">
            <a:extLst>
              <a:ext uri="{FF2B5EF4-FFF2-40B4-BE49-F238E27FC236}">
                <a16:creationId xmlns:a16="http://schemas.microsoft.com/office/drawing/2014/main" id="{1F3B76B2-C950-C326-DD8B-5EDD0ABCE60F}"/>
              </a:ext>
            </a:extLst>
          </p:cNvPr>
          <p:cNvSpPr/>
          <p:nvPr/>
        </p:nvSpPr>
        <p:spPr>
          <a:xfrm>
            <a:off x="7428788"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7" name="Oval 6">
            <a:extLst>
              <a:ext uri="{FF2B5EF4-FFF2-40B4-BE49-F238E27FC236}">
                <a16:creationId xmlns:a16="http://schemas.microsoft.com/office/drawing/2014/main" id="{0C89DD49-1262-F746-1AB9-014856A2B504}"/>
              </a:ext>
            </a:extLst>
          </p:cNvPr>
          <p:cNvSpPr/>
          <p:nvPr/>
        </p:nvSpPr>
        <p:spPr>
          <a:xfrm>
            <a:off x="9161172"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8" name="Oval 7">
            <a:extLst>
              <a:ext uri="{FF2B5EF4-FFF2-40B4-BE49-F238E27FC236}">
                <a16:creationId xmlns:a16="http://schemas.microsoft.com/office/drawing/2014/main" id="{008FEAFF-2698-BF3B-282A-406965BAF5EA}"/>
              </a:ext>
            </a:extLst>
          </p:cNvPr>
          <p:cNvSpPr/>
          <p:nvPr/>
        </p:nvSpPr>
        <p:spPr>
          <a:xfrm>
            <a:off x="10893556"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9" name="Oval 8">
            <a:extLst>
              <a:ext uri="{FF2B5EF4-FFF2-40B4-BE49-F238E27FC236}">
                <a16:creationId xmlns:a16="http://schemas.microsoft.com/office/drawing/2014/main" id="{2112530C-2C62-3332-DE16-66F0D27AA127}"/>
              </a:ext>
            </a:extLst>
          </p:cNvPr>
          <p:cNvSpPr/>
          <p:nvPr/>
        </p:nvSpPr>
        <p:spPr>
          <a:xfrm>
            <a:off x="12625940"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10" name="Oval 9">
            <a:extLst>
              <a:ext uri="{FF2B5EF4-FFF2-40B4-BE49-F238E27FC236}">
                <a16:creationId xmlns:a16="http://schemas.microsoft.com/office/drawing/2014/main" id="{2E3AEB02-62F6-DB12-9D53-92696EBCF6C3}"/>
              </a:ext>
            </a:extLst>
          </p:cNvPr>
          <p:cNvSpPr/>
          <p:nvPr/>
        </p:nvSpPr>
        <p:spPr>
          <a:xfrm>
            <a:off x="14358324"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11" name="Oval 10">
            <a:extLst>
              <a:ext uri="{FF2B5EF4-FFF2-40B4-BE49-F238E27FC236}">
                <a16:creationId xmlns:a16="http://schemas.microsoft.com/office/drawing/2014/main" id="{4A900325-9C8E-0A4C-0986-CDB478371E1F}"/>
              </a:ext>
            </a:extLst>
          </p:cNvPr>
          <p:cNvSpPr/>
          <p:nvPr/>
        </p:nvSpPr>
        <p:spPr>
          <a:xfrm>
            <a:off x="16090708"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12" name="Oval 11">
            <a:extLst>
              <a:ext uri="{FF2B5EF4-FFF2-40B4-BE49-F238E27FC236}">
                <a16:creationId xmlns:a16="http://schemas.microsoft.com/office/drawing/2014/main" id="{5EBF4D2A-6AA3-6980-F237-3EF34186DF13}"/>
              </a:ext>
            </a:extLst>
          </p:cNvPr>
          <p:cNvSpPr/>
          <p:nvPr/>
        </p:nvSpPr>
        <p:spPr>
          <a:xfrm>
            <a:off x="17823089" y="202647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Tree>
    <p:extLst>
      <p:ext uri="{BB962C8B-B14F-4D97-AF65-F5344CB8AC3E}">
        <p14:creationId xmlns:p14="http://schemas.microsoft.com/office/powerpoint/2010/main" val="245073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1174800"/>
            <a:ext cx="22889831" cy="5263803"/>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hlinkClick r:id="rId2"/>
              </a:rPr>
              <a:t>Fibonacci</a:t>
            </a:r>
            <a:r>
              <a:rPr lang="en-IN" dirty="0">
                <a:solidFill>
                  <a:srgbClr val="7030A0"/>
                </a:solidFill>
                <a:latin typeface="Bradley Hand" pitchFamily="2" charset="77"/>
              </a:rPr>
              <a:t> series is a famous series in mathematics</a:t>
            </a: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It is normally attributed to Fibonacci but the series was described as early as 200 BC by the Indian poet/mathematician </a:t>
            </a:r>
            <a:r>
              <a:rPr lang="en-IN" dirty="0">
                <a:solidFill>
                  <a:srgbClr val="7030A0"/>
                </a:solidFill>
                <a:latin typeface="Bradley Hand" pitchFamily="2" charset="77"/>
                <a:hlinkClick r:id="rId3"/>
              </a:rPr>
              <a:t>Pingala</a:t>
            </a:r>
            <a:endParaRPr lang="en-IN" dirty="0">
              <a:solidFill>
                <a:srgbClr val="7030A0"/>
              </a:solidFill>
              <a:latin typeface="Bradley Hand" pitchFamily="2" charset="77"/>
            </a:endParaRPr>
          </a:p>
          <a:p>
            <a:pPr marL="857250" indent="-85725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Fibonacci introduced </a:t>
            </a:r>
            <a:r>
              <a:rPr lang="en-IN" dirty="0" err="1">
                <a:solidFill>
                  <a:srgbClr val="7030A0"/>
                </a:solidFill>
                <a:latin typeface="Bradley Hand" pitchFamily="2" charset="77"/>
              </a:rPr>
              <a:t>amoung</a:t>
            </a:r>
            <a:r>
              <a:rPr lang="en-IN" dirty="0">
                <a:solidFill>
                  <a:srgbClr val="7030A0"/>
                </a:solidFill>
                <a:latin typeface="Bradley Hand" pitchFamily="2" charset="77"/>
              </a:rPr>
              <a:t> many other things the Pingala Series to European in his book </a:t>
            </a:r>
            <a:r>
              <a:rPr lang="en-IN" dirty="0">
                <a:solidFill>
                  <a:srgbClr val="7030A0"/>
                </a:solidFill>
                <a:latin typeface="Bradley Hand" pitchFamily="2" charset="77"/>
                <a:hlinkClick r:id="rId4"/>
              </a:rPr>
              <a:t>Liber Abaci</a:t>
            </a:r>
            <a:endParaRPr lang="en-IN" dirty="0">
              <a:solidFill>
                <a:srgbClr val="7030A0"/>
              </a:solidFill>
              <a:latin typeface="Bradley Hand" pitchFamily="2" charset="77"/>
            </a:endParaRPr>
          </a:p>
        </p:txBody>
      </p:sp>
    </p:spTree>
    <p:extLst>
      <p:ext uri="{BB962C8B-B14F-4D97-AF65-F5344CB8AC3E}">
        <p14:creationId xmlns:p14="http://schemas.microsoft.com/office/powerpoint/2010/main" val="191348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Oval 4">
            <a:extLst>
              <a:ext uri="{FF2B5EF4-FFF2-40B4-BE49-F238E27FC236}">
                <a16:creationId xmlns:a16="http://schemas.microsoft.com/office/drawing/2014/main" id="{E0D750CF-E724-AAC9-A112-1EBD5E3D0278}"/>
              </a:ext>
            </a:extLst>
          </p:cNvPr>
          <p:cNvSpPr/>
          <p:nvPr/>
        </p:nvSpPr>
        <p:spPr>
          <a:xfrm>
            <a:off x="4176435"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6" name="Oval 5">
            <a:extLst>
              <a:ext uri="{FF2B5EF4-FFF2-40B4-BE49-F238E27FC236}">
                <a16:creationId xmlns:a16="http://schemas.microsoft.com/office/drawing/2014/main" id="{1F3B76B2-C950-C326-DD8B-5EDD0ABCE60F}"/>
              </a:ext>
            </a:extLst>
          </p:cNvPr>
          <p:cNvSpPr/>
          <p:nvPr/>
        </p:nvSpPr>
        <p:spPr>
          <a:xfrm>
            <a:off x="5730199"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7" name="Oval 6">
            <a:extLst>
              <a:ext uri="{FF2B5EF4-FFF2-40B4-BE49-F238E27FC236}">
                <a16:creationId xmlns:a16="http://schemas.microsoft.com/office/drawing/2014/main" id="{0C89DD49-1262-F746-1AB9-014856A2B504}"/>
              </a:ext>
            </a:extLst>
          </p:cNvPr>
          <p:cNvSpPr/>
          <p:nvPr/>
        </p:nvSpPr>
        <p:spPr>
          <a:xfrm>
            <a:off x="7283963" y="490243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8" name="Oval 7">
            <a:extLst>
              <a:ext uri="{FF2B5EF4-FFF2-40B4-BE49-F238E27FC236}">
                <a16:creationId xmlns:a16="http://schemas.microsoft.com/office/drawing/2014/main" id="{008FEAFF-2698-BF3B-282A-406965BAF5EA}"/>
              </a:ext>
            </a:extLst>
          </p:cNvPr>
          <p:cNvSpPr/>
          <p:nvPr/>
        </p:nvSpPr>
        <p:spPr>
          <a:xfrm>
            <a:off x="8837727" y="4902436"/>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9" name="Oval 8">
            <a:extLst>
              <a:ext uri="{FF2B5EF4-FFF2-40B4-BE49-F238E27FC236}">
                <a16:creationId xmlns:a16="http://schemas.microsoft.com/office/drawing/2014/main" id="{2112530C-2C62-3332-DE16-66F0D27AA127}"/>
              </a:ext>
            </a:extLst>
          </p:cNvPr>
          <p:cNvSpPr/>
          <p:nvPr/>
        </p:nvSpPr>
        <p:spPr>
          <a:xfrm>
            <a:off x="15068186" y="499698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10" name="Oval 9">
            <a:extLst>
              <a:ext uri="{FF2B5EF4-FFF2-40B4-BE49-F238E27FC236}">
                <a16:creationId xmlns:a16="http://schemas.microsoft.com/office/drawing/2014/main" id="{2E3AEB02-62F6-DB12-9D53-92696EBCF6C3}"/>
              </a:ext>
            </a:extLst>
          </p:cNvPr>
          <p:cNvSpPr/>
          <p:nvPr/>
        </p:nvSpPr>
        <p:spPr>
          <a:xfrm>
            <a:off x="16621950"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11" name="Oval 10">
            <a:extLst>
              <a:ext uri="{FF2B5EF4-FFF2-40B4-BE49-F238E27FC236}">
                <a16:creationId xmlns:a16="http://schemas.microsoft.com/office/drawing/2014/main" id="{4A900325-9C8E-0A4C-0986-CDB478371E1F}"/>
              </a:ext>
            </a:extLst>
          </p:cNvPr>
          <p:cNvSpPr/>
          <p:nvPr/>
        </p:nvSpPr>
        <p:spPr>
          <a:xfrm>
            <a:off x="18182358"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12" name="Oval 11">
            <a:extLst>
              <a:ext uri="{FF2B5EF4-FFF2-40B4-BE49-F238E27FC236}">
                <a16:creationId xmlns:a16="http://schemas.microsoft.com/office/drawing/2014/main" id="{5EBF4D2A-6AA3-6980-F237-3EF34186DF13}"/>
              </a:ext>
            </a:extLst>
          </p:cNvPr>
          <p:cNvSpPr/>
          <p:nvPr/>
        </p:nvSpPr>
        <p:spPr>
          <a:xfrm>
            <a:off x="19729476" y="499698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94711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4" name="Oval 13">
            <a:extLst>
              <a:ext uri="{FF2B5EF4-FFF2-40B4-BE49-F238E27FC236}">
                <a16:creationId xmlns:a16="http://schemas.microsoft.com/office/drawing/2014/main" id="{7936DCBA-6F97-FCD9-2D09-45E9549E8166}"/>
              </a:ext>
            </a:extLst>
          </p:cNvPr>
          <p:cNvSpPr/>
          <p:nvPr/>
        </p:nvSpPr>
        <p:spPr>
          <a:xfrm>
            <a:off x="3239209" y="813686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15" name="Oval 14">
            <a:extLst>
              <a:ext uri="{FF2B5EF4-FFF2-40B4-BE49-F238E27FC236}">
                <a16:creationId xmlns:a16="http://schemas.microsoft.com/office/drawing/2014/main" id="{74859F4F-F7CC-9709-9C82-053E1A2A8741}"/>
              </a:ext>
            </a:extLst>
          </p:cNvPr>
          <p:cNvSpPr/>
          <p:nvPr/>
        </p:nvSpPr>
        <p:spPr>
          <a:xfrm>
            <a:off x="4792973" y="813686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16" name="Oval 15">
            <a:extLst>
              <a:ext uri="{FF2B5EF4-FFF2-40B4-BE49-F238E27FC236}">
                <a16:creationId xmlns:a16="http://schemas.microsoft.com/office/drawing/2014/main" id="{0A37C53A-FA01-CD23-E8E4-29491CC2527A}"/>
              </a:ext>
            </a:extLst>
          </p:cNvPr>
          <p:cNvSpPr/>
          <p:nvPr/>
        </p:nvSpPr>
        <p:spPr>
          <a:xfrm>
            <a:off x="8222687" y="803020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17" name="Oval 16">
            <a:extLst>
              <a:ext uri="{FF2B5EF4-FFF2-40B4-BE49-F238E27FC236}">
                <a16:creationId xmlns:a16="http://schemas.microsoft.com/office/drawing/2014/main" id="{6BBB0CCA-645C-4FFA-696E-3A09E974421E}"/>
              </a:ext>
            </a:extLst>
          </p:cNvPr>
          <p:cNvSpPr/>
          <p:nvPr/>
        </p:nvSpPr>
        <p:spPr>
          <a:xfrm>
            <a:off x="9776451" y="803020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0" name="Oval 19">
            <a:extLst>
              <a:ext uri="{FF2B5EF4-FFF2-40B4-BE49-F238E27FC236}">
                <a16:creationId xmlns:a16="http://schemas.microsoft.com/office/drawing/2014/main" id="{8DC15686-5EC4-1465-B356-EF3E36B40BA3}"/>
              </a:ext>
            </a:extLst>
          </p:cNvPr>
          <p:cNvSpPr/>
          <p:nvPr/>
        </p:nvSpPr>
        <p:spPr>
          <a:xfrm>
            <a:off x="13944402" y="805469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24" name="Oval 23">
            <a:extLst>
              <a:ext uri="{FF2B5EF4-FFF2-40B4-BE49-F238E27FC236}">
                <a16:creationId xmlns:a16="http://schemas.microsoft.com/office/drawing/2014/main" id="{77F7DB14-319C-23E3-ADE9-B869D3212DD6}"/>
              </a:ext>
            </a:extLst>
          </p:cNvPr>
          <p:cNvSpPr/>
          <p:nvPr/>
        </p:nvSpPr>
        <p:spPr>
          <a:xfrm>
            <a:off x="15498166"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25" name="Oval 24">
            <a:extLst>
              <a:ext uri="{FF2B5EF4-FFF2-40B4-BE49-F238E27FC236}">
                <a16:creationId xmlns:a16="http://schemas.microsoft.com/office/drawing/2014/main" id="{D38BFC95-0E78-5809-8023-DD3CE965BB03}"/>
              </a:ext>
            </a:extLst>
          </p:cNvPr>
          <p:cNvSpPr/>
          <p:nvPr/>
        </p:nvSpPr>
        <p:spPr>
          <a:xfrm>
            <a:off x="19209752"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26" name="Oval 25">
            <a:extLst>
              <a:ext uri="{FF2B5EF4-FFF2-40B4-BE49-F238E27FC236}">
                <a16:creationId xmlns:a16="http://schemas.microsoft.com/office/drawing/2014/main" id="{3A23C6D8-BA0F-92E6-7F76-40A2A9D79455}"/>
              </a:ext>
            </a:extLst>
          </p:cNvPr>
          <p:cNvSpPr/>
          <p:nvPr/>
        </p:nvSpPr>
        <p:spPr>
          <a:xfrm>
            <a:off x="20756870" y="805469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36778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2659811" y="107148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5156147" y="106810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7775515" y="107148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10271851" y="106810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3365004" y="10731940"/>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5861340" y="10698099"/>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8863379" y="1069810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21359715" y="1066426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45777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3231072" y="811306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4893008" y="8100832"/>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8263848" y="805522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9785810" y="803644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3916940" y="8029185"/>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5646416" y="8036444"/>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9298326" y="8055227"/>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20920826" y="80265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3110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568144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885272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4182968"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7267084" y="4947863"/>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15036816"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8148732"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16575619" y="492816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19773448" y="4920151"/>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52800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27EF8760-5F3F-CE2F-E3DE-5976A40AE4EC}"/>
              </a:ext>
            </a:extLst>
          </p:cNvPr>
          <p:cNvSpPr/>
          <p:nvPr/>
        </p:nvSpPr>
        <p:spPr>
          <a:xfrm>
            <a:off x="10056927"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Rounded Rectangle 1">
            <a:extLst>
              <a:ext uri="{FF2B5EF4-FFF2-40B4-BE49-F238E27FC236}">
                <a16:creationId xmlns:a16="http://schemas.microsoft.com/office/drawing/2014/main" id="{B3E16A8A-18E3-03FE-EC73-F29E96AAC477}"/>
              </a:ext>
            </a:extLst>
          </p:cNvPr>
          <p:cNvSpPr/>
          <p:nvPr/>
        </p:nvSpPr>
        <p:spPr>
          <a:xfrm>
            <a:off x="3913123" y="4543976"/>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ounded Rectangle 2">
            <a:extLst>
              <a:ext uri="{FF2B5EF4-FFF2-40B4-BE49-F238E27FC236}">
                <a16:creationId xmlns:a16="http://schemas.microsoft.com/office/drawing/2014/main" id="{F705F588-9E12-4CC5-9630-F425FF75B583}"/>
              </a:ext>
            </a:extLst>
          </p:cNvPr>
          <p:cNvSpPr/>
          <p:nvPr/>
        </p:nvSpPr>
        <p:spPr>
          <a:xfrm>
            <a:off x="14746000" y="4569711"/>
            <a:ext cx="646598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Rounded Rectangle 34">
            <a:extLst>
              <a:ext uri="{FF2B5EF4-FFF2-40B4-BE49-F238E27FC236}">
                <a16:creationId xmlns:a16="http://schemas.microsoft.com/office/drawing/2014/main" id="{5BF49C32-1639-C9AB-E5FC-56B9D2EF96C4}"/>
              </a:ext>
            </a:extLst>
          </p:cNvPr>
          <p:cNvSpPr/>
          <p:nvPr/>
        </p:nvSpPr>
        <p:spPr>
          <a:xfrm>
            <a:off x="2396499"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Rounded Rectangle 36">
            <a:extLst>
              <a:ext uri="{FF2B5EF4-FFF2-40B4-BE49-F238E27FC236}">
                <a16:creationId xmlns:a16="http://schemas.microsoft.com/office/drawing/2014/main" id="{F2EF7252-40C2-873D-BDBA-F863E790BC14}"/>
              </a:ext>
            </a:extLst>
          </p:cNvPr>
          <p:cNvSpPr/>
          <p:nvPr/>
        </p:nvSpPr>
        <p:spPr>
          <a:xfrm>
            <a:off x="4941223" y="10322586"/>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ounded Rectangle 17">
            <a:extLst>
              <a:ext uri="{FF2B5EF4-FFF2-40B4-BE49-F238E27FC236}">
                <a16:creationId xmlns:a16="http://schemas.microsoft.com/office/drawing/2014/main" id="{5D65F47F-12CE-655C-87F9-7BE245C63C6C}"/>
              </a:ext>
            </a:extLst>
          </p:cNvPr>
          <p:cNvSpPr/>
          <p:nvPr/>
        </p:nvSpPr>
        <p:spPr>
          <a:xfrm>
            <a:off x="2975897" y="7778401"/>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ounded Rectangle 29">
            <a:extLst>
              <a:ext uri="{FF2B5EF4-FFF2-40B4-BE49-F238E27FC236}">
                <a16:creationId xmlns:a16="http://schemas.microsoft.com/office/drawing/2014/main" id="{70CBE37D-60B7-A97F-4B49-85394F494FF2}"/>
              </a:ext>
            </a:extLst>
          </p:cNvPr>
          <p:cNvSpPr/>
          <p:nvPr/>
        </p:nvSpPr>
        <p:spPr>
          <a:xfrm>
            <a:off x="18895026" y="7696232"/>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Rounded Rectangle 26">
            <a:extLst>
              <a:ext uri="{FF2B5EF4-FFF2-40B4-BE49-F238E27FC236}">
                <a16:creationId xmlns:a16="http://schemas.microsoft.com/office/drawing/2014/main" id="{F9549993-4563-5A78-D22A-E10FEB79358F}"/>
              </a:ext>
            </a:extLst>
          </p:cNvPr>
          <p:cNvSpPr/>
          <p:nvPr/>
        </p:nvSpPr>
        <p:spPr>
          <a:xfrm>
            <a:off x="13622216" y="7627419"/>
            <a:ext cx="3436358"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Rounded Rectangle 28">
            <a:extLst>
              <a:ext uri="{FF2B5EF4-FFF2-40B4-BE49-F238E27FC236}">
                <a16:creationId xmlns:a16="http://schemas.microsoft.com/office/drawing/2014/main" id="{F42F881E-52C5-5B36-EEC6-1331B59D760C}"/>
              </a:ext>
            </a:extLst>
          </p:cNvPr>
          <p:cNvSpPr/>
          <p:nvPr/>
        </p:nvSpPr>
        <p:spPr>
          <a:xfrm>
            <a:off x="7888123" y="7671746"/>
            <a:ext cx="337084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Rounded Rectangle 65">
            <a:extLst>
              <a:ext uri="{FF2B5EF4-FFF2-40B4-BE49-F238E27FC236}">
                <a16:creationId xmlns:a16="http://schemas.microsoft.com/office/drawing/2014/main" id="{9FA4FE3A-A14B-D9BA-0A5C-96BB70075402}"/>
              </a:ext>
            </a:extLst>
          </p:cNvPr>
          <p:cNvSpPr/>
          <p:nvPr/>
        </p:nvSpPr>
        <p:spPr>
          <a:xfrm>
            <a:off x="7512203" y="10356424"/>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Rounded Rectangle 22">
            <a:extLst>
              <a:ext uri="{FF2B5EF4-FFF2-40B4-BE49-F238E27FC236}">
                <a16:creationId xmlns:a16="http://schemas.microsoft.com/office/drawing/2014/main" id="{0A5F713D-AA04-1FD8-16F3-BEE3B457D3EF}"/>
              </a:ext>
            </a:extLst>
          </p:cNvPr>
          <p:cNvSpPr/>
          <p:nvPr/>
        </p:nvSpPr>
        <p:spPr>
          <a:xfrm>
            <a:off x="5339151" y="1677930"/>
            <a:ext cx="14214941"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3785387" y="202646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2215979" y="490243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3012616" y="49969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1278753" y="8136859"/>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2235734" y="807918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6546967" y="810302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7568850" y="804268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3" name="Oval 32">
            <a:extLst>
              <a:ext uri="{FF2B5EF4-FFF2-40B4-BE49-F238E27FC236}">
                <a16:creationId xmlns:a16="http://schemas.microsoft.com/office/drawing/2014/main" id="{833E17E0-EB77-810E-EC1B-2E1A2F8034E6}"/>
              </a:ext>
            </a:extLst>
          </p:cNvPr>
          <p:cNvSpPr/>
          <p:nvPr/>
        </p:nvSpPr>
        <p:spPr>
          <a:xfrm>
            <a:off x="12562831"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5</a:t>
            </a:r>
          </a:p>
        </p:txBody>
      </p:sp>
      <p:sp>
        <p:nvSpPr>
          <p:cNvPr id="34" name="Oval 33">
            <a:extLst>
              <a:ext uri="{FF2B5EF4-FFF2-40B4-BE49-F238E27FC236}">
                <a16:creationId xmlns:a16="http://schemas.microsoft.com/office/drawing/2014/main" id="{37AD3C59-14A2-E458-ADEB-717B71887D5E}"/>
              </a:ext>
            </a:extLst>
          </p:cNvPr>
          <p:cNvSpPr/>
          <p:nvPr/>
        </p:nvSpPr>
        <p:spPr>
          <a:xfrm>
            <a:off x="1768730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8</a:t>
            </a:r>
          </a:p>
        </p:txBody>
      </p:sp>
      <p:sp>
        <p:nvSpPr>
          <p:cNvPr id="36" name="Oval 35">
            <a:extLst>
              <a:ext uri="{FF2B5EF4-FFF2-40B4-BE49-F238E27FC236}">
                <a16:creationId xmlns:a16="http://schemas.microsoft.com/office/drawing/2014/main" id="{A995C5E6-85DE-DA3B-4BA3-2895163B3AD9}"/>
              </a:ext>
            </a:extLst>
          </p:cNvPr>
          <p:cNvSpPr/>
          <p:nvPr/>
        </p:nvSpPr>
        <p:spPr>
          <a:xfrm>
            <a:off x="2629609"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120599"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stCxn id="23" idx="2"/>
          </p:cNvCxnSpPr>
          <p:nvPr/>
        </p:nvCxnSpPr>
        <p:spPr>
          <a:xfrm flipH="1">
            <a:off x="6949399" y="3707648"/>
            <a:ext cx="5497223" cy="83632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endCxn id="3" idx="0"/>
          </p:cNvCxnSpPr>
          <p:nvPr/>
        </p:nvCxnSpPr>
        <p:spPr>
          <a:xfrm>
            <a:off x="12446622" y="3707648"/>
            <a:ext cx="5532372" cy="8620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2" idx="2"/>
          </p:cNvCxnSpPr>
          <p:nvPr/>
        </p:nvCxnSpPr>
        <p:spPr>
          <a:xfrm flipH="1">
            <a:off x="4661317" y="6573694"/>
            <a:ext cx="2484800" cy="129556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2" idx="2"/>
            <a:endCxn id="29" idx="0"/>
          </p:cNvCxnSpPr>
          <p:nvPr/>
        </p:nvCxnSpPr>
        <p:spPr>
          <a:xfrm>
            <a:off x="7146117" y="6573694"/>
            <a:ext cx="2427426" cy="109805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3" idx="2"/>
            <a:endCxn id="27" idx="0"/>
          </p:cNvCxnSpPr>
          <p:nvPr/>
        </p:nvCxnSpPr>
        <p:spPr>
          <a:xfrm flipH="1">
            <a:off x="15340395" y="6599429"/>
            <a:ext cx="2638599" cy="102799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3" idx="2"/>
          </p:cNvCxnSpPr>
          <p:nvPr/>
        </p:nvCxnSpPr>
        <p:spPr>
          <a:xfrm>
            <a:off x="17978994" y="6599429"/>
            <a:ext cx="2777876" cy="1096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8" idx="2"/>
            <a:endCxn id="35" idx="0"/>
          </p:cNvCxnSpPr>
          <p:nvPr/>
        </p:nvCxnSpPr>
        <p:spPr>
          <a:xfrm flipH="1">
            <a:off x="3239209" y="9808119"/>
            <a:ext cx="1422108" cy="54830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8" idx="2"/>
          </p:cNvCxnSpPr>
          <p:nvPr/>
        </p:nvCxnSpPr>
        <p:spPr>
          <a:xfrm>
            <a:off x="4661317" y="9808119"/>
            <a:ext cx="1242400" cy="51446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4" name="Oval 63">
            <a:extLst>
              <a:ext uri="{FF2B5EF4-FFF2-40B4-BE49-F238E27FC236}">
                <a16:creationId xmlns:a16="http://schemas.microsoft.com/office/drawing/2014/main" id="{2B996A5F-050A-1713-616E-9225BE8E66EE}"/>
              </a:ext>
            </a:extLst>
          </p:cNvPr>
          <p:cNvSpPr/>
          <p:nvPr/>
        </p:nvSpPr>
        <p:spPr>
          <a:xfrm>
            <a:off x="5730199"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1</a:t>
            </a:r>
          </a:p>
        </p:txBody>
      </p:sp>
      <p:sp>
        <p:nvSpPr>
          <p:cNvPr id="65" name="Oval 64">
            <a:extLst>
              <a:ext uri="{FF2B5EF4-FFF2-40B4-BE49-F238E27FC236}">
                <a16:creationId xmlns:a16="http://schemas.microsoft.com/office/drawing/2014/main" id="{9BF51703-79DF-D077-2164-3C712DEE979A}"/>
              </a:ext>
            </a:extLst>
          </p:cNvPr>
          <p:cNvSpPr/>
          <p:nvPr/>
        </p:nvSpPr>
        <p:spPr>
          <a:xfrm>
            <a:off x="14270989"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6</a:t>
            </a:r>
          </a:p>
        </p:txBody>
      </p:sp>
      <p:sp>
        <p:nvSpPr>
          <p:cNvPr id="67" name="Oval 66">
            <a:extLst>
              <a:ext uri="{FF2B5EF4-FFF2-40B4-BE49-F238E27FC236}">
                <a16:creationId xmlns:a16="http://schemas.microsoft.com/office/drawing/2014/main" id="{0A449697-D20A-2A73-20D9-0BE1033157FF}"/>
              </a:ext>
            </a:extLst>
          </p:cNvPr>
          <p:cNvSpPr/>
          <p:nvPr/>
        </p:nvSpPr>
        <p:spPr>
          <a:xfrm>
            <a:off x="7745313" y="12403197"/>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36303" y="1239042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0" name="Rounded Rectangle 69">
            <a:extLst>
              <a:ext uri="{FF2B5EF4-FFF2-40B4-BE49-F238E27FC236}">
                <a16:creationId xmlns:a16="http://schemas.microsoft.com/office/drawing/2014/main" id="{24E5F8EC-7006-192F-FD44-FBA575CEB242}"/>
              </a:ext>
            </a:extLst>
          </p:cNvPr>
          <p:cNvSpPr/>
          <p:nvPr/>
        </p:nvSpPr>
        <p:spPr>
          <a:xfrm>
            <a:off x="15646416"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1" name="Rounded Rectangle 70">
            <a:extLst>
              <a:ext uri="{FF2B5EF4-FFF2-40B4-BE49-F238E27FC236}">
                <a16:creationId xmlns:a16="http://schemas.microsoft.com/office/drawing/2014/main" id="{3AD712E3-A012-FE4C-1CC5-06AE89B5D54A}"/>
              </a:ext>
            </a:extLst>
          </p:cNvPr>
          <p:cNvSpPr/>
          <p:nvPr/>
        </p:nvSpPr>
        <p:spPr>
          <a:xfrm>
            <a:off x="13101692" y="10373479"/>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4B1A107D-AF0A-EFF4-8591-5515943F143D}"/>
              </a:ext>
            </a:extLst>
          </p:cNvPr>
          <p:cNvSpPr/>
          <p:nvPr/>
        </p:nvSpPr>
        <p:spPr>
          <a:xfrm>
            <a:off x="743835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2</a:t>
            </a:r>
          </a:p>
        </p:txBody>
      </p:sp>
      <p:sp>
        <p:nvSpPr>
          <p:cNvPr id="73" name="Oval 72">
            <a:extLst>
              <a:ext uri="{FF2B5EF4-FFF2-40B4-BE49-F238E27FC236}">
                <a16:creationId xmlns:a16="http://schemas.microsoft.com/office/drawing/2014/main" id="{F4F0ED3F-B309-7270-D3D4-06D1F638E501}"/>
              </a:ext>
            </a:extLst>
          </p:cNvPr>
          <p:cNvSpPr/>
          <p:nvPr/>
        </p:nvSpPr>
        <p:spPr>
          <a:xfrm>
            <a:off x="10854673"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4</a:t>
            </a:r>
          </a:p>
        </p:txBody>
      </p:sp>
      <p:sp>
        <p:nvSpPr>
          <p:cNvPr id="74" name="Oval 73">
            <a:extLst>
              <a:ext uri="{FF2B5EF4-FFF2-40B4-BE49-F238E27FC236}">
                <a16:creationId xmlns:a16="http://schemas.microsoft.com/office/drawing/2014/main" id="{87FB8F59-AA32-E131-9B0C-DA885F70BB48}"/>
              </a:ext>
            </a:extLst>
          </p:cNvPr>
          <p:cNvSpPr/>
          <p:nvPr/>
        </p:nvSpPr>
        <p:spPr>
          <a:xfrm>
            <a:off x="13334802" y="12420252"/>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825792" y="1240748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6" name="Rounded Rectangle 75">
            <a:extLst>
              <a:ext uri="{FF2B5EF4-FFF2-40B4-BE49-F238E27FC236}">
                <a16:creationId xmlns:a16="http://schemas.microsoft.com/office/drawing/2014/main" id="{CA1EBB55-1D0B-F7FE-F882-B915619F75E5}"/>
              </a:ext>
            </a:extLst>
          </p:cNvPr>
          <p:cNvSpPr/>
          <p:nvPr/>
        </p:nvSpPr>
        <p:spPr>
          <a:xfrm>
            <a:off x="21144791" y="10305803"/>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7" name="Rounded Rectangle 76">
            <a:extLst>
              <a:ext uri="{FF2B5EF4-FFF2-40B4-BE49-F238E27FC236}">
                <a16:creationId xmlns:a16="http://schemas.microsoft.com/office/drawing/2014/main" id="{DD5FAB4A-795C-9E8C-E198-722F13625856}"/>
              </a:ext>
            </a:extLst>
          </p:cNvPr>
          <p:cNvSpPr/>
          <p:nvPr/>
        </p:nvSpPr>
        <p:spPr>
          <a:xfrm>
            <a:off x="18600067" y="10339641"/>
            <a:ext cx="1685420" cy="2029718"/>
          </a:xfrm>
          <a:prstGeom prst="roundRect">
            <a:avLst/>
          </a:prstGeom>
          <a:solidFill>
            <a:schemeClr val="accent3">
              <a:lumMod val="40000"/>
              <a:lumOff val="60000"/>
              <a:alpha val="21000"/>
            </a:schemeClr>
          </a:solidFill>
          <a:ln w="63500" cap="flat">
            <a:solidFill>
              <a:schemeClr val="accent6">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8" name="Oval 77">
            <a:extLst>
              <a:ext uri="{FF2B5EF4-FFF2-40B4-BE49-F238E27FC236}">
                <a16:creationId xmlns:a16="http://schemas.microsoft.com/office/drawing/2014/main" id="{3EF0565F-731E-2F4A-2362-65FACB94F23D}"/>
              </a:ext>
            </a:extLst>
          </p:cNvPr>
          <p:cNvSpPr/>
          <p:nvPr/>
        </p:nvSpPr>
        <p:spPr>
          <a:xfrm>
            <a:off x="9146515"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3</a:t>
            </a:r>
          </a:p>
        </p:txBody>
      </p:sp>
      <p:sp>
        <p:nvSpPr>
          <p:cNvPr id="79" name="Oval 78">
            <a:extLst>
              <a:ext uri="{FF2B5EF4-FFF2-40B4-BE49-F238E27FC236}">
                <a16:creationId xmlns:a16="http://schemas.microsoft.com/office/drawing/2014/main" id="{12755E4E-5AB5-F1D0-91A6-67AFFA04CB4E}"/>
              </a:ext>
            </a:extLst>
          </p:cNvPr>
          <p:cNvSpPr/>
          <p:nvPr/>
        </p:nvSpPr>
        <p:spPr>
          <a:xfrm>
            <a:off x="15979147" y="2083938"/>
            <a:ext cx="1219200" cy="1312803"/>
          </a:xfrm>
          <a:prstGeom prst="ellipse">
            <a:avLst/>
          </a:prstGeom>
          <a:solidFill>
            <a:schemeClr val="accent5">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chemeClr val="tx1"/>
                </a:solidFill>
                <a:latin typeface="Chalkduster" panose="03050602040202020205" pitchFamily="66" charset="77"/>
                <a:ea typeface="Helvetica Neue Medium"/>
                <a:cs typeface="Helvetica Neue Medium"/>
                <a:sym typeface="Helvetica Neue Medium"/>
              </a:rPr>
              <a:t>7</a:t>
            </a:r>
          </a:p>
        </p:txBody>
      </p:sp>
      <p:sp>
        <p:nvSpPr>
          <p:cNvPr id="80" name="Oval 79">
            <a:extLst>
              <a:ext uri="{FF2B5EF4-FFF2-40B4-BE49-F238E27FC236}">
                <a16:creationId xmlns:a16="http://schemas.microsoft.com/office/drawing/2014/main" id="{229C7826-233A-9DB6-FD12-E2EDB7D1CDEE}"/>
              </a:ext>
            </a:extLst>
          </p:cNvPr>
          <p:cNvSpPr/>
          <p:nvPr/>
        </p:nvSpPr>
        <p:spPr>
          <a:xfrm>
            <a:off x="18833177" y="1238641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24167" y="12373643"/>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29" idx="2"/>
            <a:endCxn id="66" idx="0"/>
          </p:cNvCxnSpPr>
          <p:nvPr/>
        </p:nvCxnSpPr>
        <p:spPr>
          <a:xfrm flipH="1">
            <a:off x="8354913" y="9701464"/>
            <a:ext cx="1218630" cy="65496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29" idx="2"/>
            <a:endCxn id="68" idx="0"/>
          </p:cNvCxnSpPr>
          <p:nvPr/>
        </p:nvCxnSpPr>
        <p:spPr>
          <a:xfrm>
            <a:off x="9573543" y="9701464"/>
            <a:ext cx="1326094" cy="62112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7" idx="2"/>
            <a:endCxn id="71" idx="0"/>
          </p:cNvCxnSpPr>
          <p:nvPr/>
        </p:nvCxnSpPr>
        <p:spPr>
          <a:xfrm flipH="1">
            <a:off x="13944402" y="9657137"/>
            <a:ext cx="1395993" cy="71634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7" idx="2"/>
            <a:endCxn id="70" idx="0"/>
          </p:cNvCxnSpPr>
          <p:nvPr/>
        </p:nvCxnSpPr>
        <p:spPr>
          <a:xfrm>
            <a:off x="15340395" y="9657137"/>
            <a:ext cx="1148731" cy="68250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0" idx="2"/>
            <a:endCxn id="77" idx="0"/>
          </p:cNvCxnSpPr>
          <p:nvPr/>
        </p:nvCxnSpPr>
        <p:spPr>
          <a:xfrm flipH="1">
            <a:off x="19442777" y="9725950"/>
            <a:ext cx="1170428" cy="6136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0" idx="2"/>
            <a:endCxn id="76" idx="0"/>
          </p:cNvCxnSpPr>
          <p:nvPr/>
        </p:nvCxnSpPr>
        <p:spPr>
          <a:xfrm>
            <a:off x="20613205" y="9725950"/>
            <a:ext cx="1374296" cy="57985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3477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8699500" y="357834"/>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Merge Sort</a:t>
            </a:r>
          </a:p>
        </p:txBody>
      </p:sp>
      <p:sp>
        <p:nvSpPr>
          <p:cNvPr id="22" name="Oval 21">
            <a:extLst>
              <a:ext uri="{FF2B5EF4-FFF2-40B4-BE49-F238E27FC236}">
                <a16:creationId xmlns:a16="http://schemas.microsoft.com/office/drawing/2014/main" id="{54BFE1C2-BF5B-590B-E6CC-362EB3C59D98}"/>
              </a:ext>
            </a:extLst>
          </p:cNvPr>
          <p:cNvSpPr/>
          <p:nvPr/>
        </p:nvSpPr>
        <p:spPr>
          <a:xfrm>
            <a:off x="11793416" y="224229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6293003" y="463483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17232924" y="4785761"/>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3983484" y="798587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14730795" y="7917518"/>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8922004" y="7987856"/>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20112648" y="8017350"/>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6" name="Oval 35">
            <a:extLst>
              <a:ext uri="{FF2B5EF4-FFF2-40B4-BE49-F238E27FC236}">
                <a16:creationId xmlns:a16="http://schemas.microsoft.com/office/drawing/2014/main" id="{A995C5E6-85DE-DA3B-4BA3-2895163B3AD9}"/>
              </a:ext>
            </a:extLst>
          </p:cNvPr>
          <p:cNvSpPr/>
          <p:nvPr/>
        </p:nvSpPr>
        <p:spPr>
          <a:xfrm>
            <a:off x="2696946"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5294117"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cxnSpLocks/>
            <a:stCxn id="22" idx="4"/>
            <a:endCxn id="4" idx="0"/>
          </p:cNvCxnSpPr>
          <p:nvPr/>
        </p:nvCxnSpPr>
        <p:spPr>
          <a:xfrm flipH="1">
            <a:off x="6902603" y="3555098"/>
            <a:ext cx="5500413" cy="1079737"/>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stCxn id="22" idx="4"/>
            <a:endCxn id="13" idx="0"/>
          </p:cNvCxnSpPr>
          <p:nvPr/>
        </p:nvCxnSpPr>
        <p:spPr>
          <a:xfrm>
            <a:off x="12403016" y="3555098"/>
            <a:ext cx="5439508" cy="123066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4" idx="4"/>
            <a:endCxn id="19" idx="0"/>
          </p:cNvCxnSpPr>
          <p:nvPr/>
        </p:nvCxnSpPr>
        <p:spPr>
          <a:xfrm flipH="1">
            <a:off x="4593084" y="5947638"/>
            <a:ext cx="2309519" cy="203823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4" idx="4"/>
            <a:endCxn id="31" idx="0"/>
          </p:cNvCxnSpPr>
          <p:nvPr/>
        </p:nvCxnSpPr>
        <p:spPr>
          <a:xfrm>
            <a:off x="6902603" y="5947638"/>
            <a:ext cx="2629001" cy="204021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13" idx="4"/>
            <a:endCxn id="28" idx="0"/>
          </p:cNvCxnSpPr>
          <p:nvPr/>
        </p:nvCxnSpPr>
        <p:spPr>
          <a:xfrm flipH="1">
            <a:off x="15340395" y="6098564"/>
            <a:ext cx="2502129" cy="181895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13" idx="4"/>
            <a:endCxn id="32" idx="0"/>
          </p:cNvCxnSpPr>
          <p:nvPr/>
        </p:nvCxnSpPr>
        <p:spPr>
          <a:xfrm>
            <a:off x="17842524" y="6098564"/>
            <a:ext cx="2879724" cy="191878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9" idx="4"/>
            <a:endCxn id="36" idx="0"/>
          </p:cNvCxnSpPr>
          <p:nvPr/>
        </p:nvCxnSpPr>
        <p:spPr>
          <a:xfrm flipH="1">
            <a:off x="3306546" y="9298679"/>
            <a:ext cx="1286538" cy="122882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9" idx="4"/>
            <a:endCxn id="38" idx="0"/>
          </p:cNvCxnSpPr>
          <p:nvPr/>
        </p:nvCxnSpPr>
        <p:spPr>
          <a:xfrm>
            <a:off x="4593084" y="9298679"/>
            <a:ext cx="1310633" cy="122882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0A449697-D20A-2A73-20D9-0BE1033157FF}"/>
              </a:ext>
            </a:extLst>
          </p:cNvPr>
          <p:cNvSpPr/>
          <p:nvPr/>
        </p:nvSpPr>
        <p:spPr>
          <a:xfrm>
            <a:off x="7745313"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10290037"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4" name="Oval 73">
            <a:extLst>
              <a:ext uri="{FF2B5EF4-FFF2-40B4-BE49-F238E27FC236}">
                <a16:creationId xmlns:a16="http://schemas.microsoft.com/office/drawing/2014/main" id="{87FB8F59-AA32-E131-9B0C-DA885F70BB48}"/>
              </a:ext>
            </a:extLst>
          </p:cNvPr>
          <p:cNvSpPr/>
          <p:nvPr/>
        </p:nvSpPr>
        <p:spPr>
          <a:xfrm>
            <a:off x="13423198" y="10527505"/>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15921306"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0" name="Oval 79">
            <a:extLst>
              <a:ext uri="{FF2B5EF4-FFF2-40B4-BE49-F238E27FC236}">
                <a16:creationId xmlns:a16="http://schemas.microsoft.com/office/drawing/2014/main" id="{229C7826-233A-9DB6-FD12-E2EDB7D1CDEE}"/>
              </a:ext>
            </a:extLst>
          </p:cNvPr>
          <p:cNvSpPr/>
          <p:nvPr/>
        </p:nvSpPr>
        <p:spPr>
          <a:xfrm>
            <a:off x="18893448"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21377901" y="10543124"/>
            <a:ext cx="1219200" cy="1312803"/>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5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31" idx="4"/>
            <a:endCxn id="67" idx="0"/>
          </p:cNvCxnSpPr>
          <p:nvPr/>
        </p:nvCxnSpPr>
        <p:spPr>
          <a:xfrm flipH="1">
            <a:off x="8354913" y="9300659"/>
            <a:ext cx="1176691" cy="122684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31" idx="4"/>
            <a:endCxn id="69" idx="0"/>
          </p:cNvCxnSpPr>
          <p:nvPr/>
        </p:nvCxnSpPr>
        <p:spPr>
          <a:xfrm>
            <a:off x="9531604" y="9300659"/>
            <a:ext cx="1368033" cy="1226846"/>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8" idx="4"/>
            <a:endCxn id="74" idx="0"/>
          </p:cNvCxnSpPr>
          <p:nvPr/>
        </p:nvCxnSpPr>
        <p:spPr>
          <a:xfrm flipH="1">
            <a:off x="14032798" y="9230321"/>
            <a:ext cx="1307597" cy="129718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8" idx="4"/>
            <a:endCxn id="75" idx="0"/>
          </p:cNvCxnSpPr>
          <p:nvPr/>
        </p:nvCxnSpPr>
        <p:spPr>
          <a:xfrm>
            <a:off x="15340395" y="9230321"/>
            <a:ext cx="1190511" cy="131280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2" idx="4"/>
            <a:endCxn id="80" idx="0"/>
          </p:cNvCxnSpPr>
          <p:nvPr/>
        </p:nvCxnSpPr>
        <p:spPr>
          <a:xfrm flipH="1">
            <a:off x="19503048" y="9330153"/>
            <a:ext cx="1219200" cy="121297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2" idx="4"/>
            <a:endCxn id="81" idx="0"/>
          </p:cNvCxnSpPr>
          <p:nvPr/>
        </p:nvCxnSpPr>
        <p:spPr>
          <a:xfrm>
            <a:off x="20722248" y="9330153"/>
            <a:ext cx="1265253" cy="121297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02873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here are   children standing in a line. Each child has a rating associated with him/her.">
            <a:extLst>
              <a:ext uri="{FF2B5EF4-FFF2-40B4-BE49-F238E27FC236}">
                <a16:creationId xmlns:a16="http://schemas.microsoft.com/office/drawing/2014/main" id="{156ADC4B-197B-32EB-F248-47F4E6CECD42}"/>
              </a:ext>
            </a:extLst>
          </p:cNvPr>
          <p:cNvSpPr/>
          <p:nvPr/>
        </p:nvSpPr>
        <p:spPr>
          <a:xfrm>
            <a:off x="2724851" y="483700"/>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Divide and Conquer</a:t>
            </a:r>
          </a:p>
        </p:txBody>
      </p:sp>
      <p:sp>
        <p:nvSpPr>
          <p:cNvPr id="22" name="Oval 21">
            <a:extLst>
              <a:ext uri="{FF2B5EF4-FFF2-40B4-BE49-F238E27FC236}">
                <a16:creationId xmlns:a16="http://schemas.microsoft.com/office/drawing/2014/main" id="{54BFE1C2-BF5B-590B-E6CC-362EB3C59D98}"/>
              </a:ext>
            </a:extLst>
          </p:cNvPr>
          <p:cNvSpPr/>
          <p:nvPr/>
        </p:nvSpPr>
        <p:spPr>
          <a:xfrm>
            <a:off x="6217351" y="238266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8</a:t>
            </a:r>
          </a:p>
        </p:txBody>
      </p:sp>
      <p:sp>
        <p:nvSpPr>
          <p:cNvPr id="4" name="Oval 3">
            <a:extLst>
              <a:ext uri="{FF2B5EF4-FFF2-40B4-BE49-F238E27FC236}">
                <a16:creationId xmlns:a16="http://schemas.microsoft.com/office/drawing/2014/main" id="{B4717E34-358A-3925-DA77-F268EEA7162A}"/>
              </a:ext>
            </a:extLst>
          </p:cNvPr>
          <p:cNvSpPr/>
          <p:nvPr/>
        </p:nvSpPr>
        <p:spPr>
          <a:xfrm>
            <a:off x="3471441" y="4026194"/>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3" name="Oval 12">
            <a:extLst>
              <a:ext uri="{FF2B5EF4-FFF2-40B4-BE49-F238E27FC236}">
                <a16:creationId xmlns:a16="http://schemas.microsoft.com/office/drawing/2014/main" id="{1EAF34F8-1B33-4B17-B3AC-8F5056BCFBE9}"/>
              </a:ext>
            </a:extLst>
          </p:cNvPr>
          <p:cNvSpPr/>
          <p:nvPr/>
        </p:nvSpPr>
        <p:spPr>
          <a:xfrm>
            <a:off x="8932856" y="412987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4</a:t>
            </a:r>
          </a:p>
        </p:txBody>
      </p:sp>
      <p:sp>
        <p:nvSpPr>
          <p:cNvPr id="19" name="Oval 18">
            <a:extLst>
              <a:ext uri="{FF2B5EF4-FFF2-40B4-BE49-F238E27FC236}">
                <a16:creationId xmlns:a16="http://schemas.microsoft.com/office/drawing/2014/main" id="{31574FEA-EB6D-17D5-D93D-06E6852A326A}"/>
              </a:ext>
            </a:extLst>
          </p:cNvPr>
          <p:cNvSpPr/>
          <p:nvPr/>
        </p:nvSpPr>
        <p:spPr>
          <a:xfrm>
            <a:off x="2318485" y="6328160"/>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28" name="Oval 27">
            <a:extLst>
              <a:ext uri="{FF2B5EF4-FFF2-40B4-BE49-F238E27FC236}">
                <a16:creationId xmlns:a16="http://schemas.microsoft.com/office/drawing/2014/main" id="{EE66039D-ED52-548F-4C00-5BD8C1E58362}"/>
              </a:ext>
            </a:extLst>
          </p:cNvPr>
          <p:cNvSpPr/>
          <p:nvPr/>
        </p:nvSpPr>
        <p:spPr>
          <a:xfrm>
            <a:off x="7683746" y="6281201"/>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1" name="Oval 30">
            <a:extLst>
              <a:ext uri="{FF2B5EF4-FFF2-40B4-BE49-F238E27FC236}">
                <a16:creationId xmlns:a16="http://schemas.microsoft.com/office/drawing/2014/main" id="{3B15E564-F4D2-7469-8528-BAC91E9BF62E}"/>
              </a:ext>
            </a:extLst>
          </p:cNvPr>
          <p:cNvSpPr/>
          <p:nvPr/>
        </p:nvSpPr>
        <p:spPr>
          <a:xfrm>
            <a:off x="4783887" y="6329519"/>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2" name="Oval 31">
            <a:extLst>
              <a:ext uri="{FF2B5EF4-FFF2-40B4-BE49-F238E27FC236}">
                <a16:creationId xmlns:a16="http://schemas.microsoft.com/office/drawing/2014/main" id="{1FEB7D8F-8C75-3B62-BC9C-25BD37518061}"/>
              </a:ext>
            </a:extLst>
          </p:cNvPr>
          <p:cNvSpPr/>
          <p:nvPr/>
        </p:nvSpPr>
        <p:spPr>
          <a:xfrm>
            <a:off x="10370468" y="6349780"/>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2</a:t>
            </a:r>
          </a:p>
        </p:txBody>
      </p:sp>
      <p:sp>
        <p:nvSpPr>
          <p:cNvPr id="36" name="Oval 35">
            <a:extLst>
              <a:ext uri="{FF2B5EF4-FFF2-40B4-BE49-F238E27FC236}">
                <a16:creationId xmlns:a16="http://schemas.microsoft.com/office/drawing/2014/main" id="{A995C5E6-85DE-DA3B-4BA3-2895163B3AD9}"/>
              </a:ext>
            </a:extLst>
          </p:cNvPr>
          <p:cNvSpPr/>
          <p:nvPr/>
        </p:nvSpPr>
        <p:spPr>
          <a:xfrm>
            <a:off x="1676221"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38" name="Oval 37">
            <a:extLst>
              <a:ext uri="{FF2B5EF4-FFF2-40B4-BE49-F238E27FC236}">
                <a16:creationId xmlns:a16="http://schemas.microsoft.com/office/drawing/2014/main" id="{618F8ECD-BCDA-F264-9D3F-A7E3915BE539}"/>
              </a:ext>
            </a:extLst>
          </p:cNvPr>
          <p:cNvSpPr/>
          <p:nvPr/>
        </p:nvSpPr>
        <p:spPr>
          <a:xfrm>
            <a:off x="2972778"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40" name="Straight Arrow Connector 39">
            <a:extLst>
              <a:ext uri="{FF2B5EF4-FFF2-40B4-BE49-F238E27FC236}">
                <a16:creationId xmlns:a16="http://schemas.microsoft.com/office/drawing/2014/main" id="{492C5580-6F94-E4B1-C4DA-5FB1E978FEDE}"/>
              </a:ext>
            </a:extLst>
          </p:cNvPr>
          <p:cNvCxnSpPr>
            <a:cxnSpLocks/>
            <a:stCxn id="22" idx="4"/>
            <a:endCxn id="4" idx="0"/>
          </p:cNvCxnSpPr>
          <p:nvPr/>
        </p:nvCxnSpPr>
        <p:spPr>
          <a:xfrm flipH="1">
            <a:off x="3775765" y="3046276"/>
            <a:ext cx="2745910" cy="979918"/>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3FBC1A4-BCD0-F6B7-AD5B-A2B91044E004}"/>
              </a:ext>
            </a:extLst>
          </p:cNvPr>
          <p:cNvCxnSpPr>
            <a:cxnSpLocks/>
            <a:stCxn id="22" idx="4"/>
            <a:endCxn id="13" idx="0"/>
          </p:cNvCxnSpPr>
          <p:nvPr/>
        </p:nvCxnSpPr>
        <p:spPr>
          <a:xfrm>
            <a:off x="6521675" y="3046276"/>
            <a:ext cx="2715505" cy="108359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1E6BA03F-7119-58A0-3F09-2765993E0286}"/>
              </a:ext>
            </a:extLst>
          </p:cNvPr>
          <p:cNvCxnSpPr>
            <a:cxnSpLocks/>
            <a:stCxn id="4" idx="4"/>
            <a:endCxn id="19" idx="0"/>
          </p:cNvCxnSpPr>
          <p:nvPr/>
        </p:nvCxnSpPr>
        <p:spPr>
          <a:xfrm flipH="1">
            <a:off x="2622809" y="4689809"/>
            <a:ext cx="1152956" cy="163835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9F12EBCC-84C0-D53A-FC1C-BB4AB021BCC9}"/>
              </a:ext>
            </a:extLst>
          </p:cNvPr>
          <p:cNvCxnSpPr>
            <a:cxnSpLocks/>
            <a:stCxn id="4" idx="4"/>
            <a:endCxn id="31" idx="0"/>
          </p:cNvCxnSpPr>
          <p:nvPr/>
        </p:nvCxnSpPr>
        <p:spPr>
          <a:xfrm>
            <a:off x="3775765" y="4689809"/>
            <a:ext cx="1312446" cy="163971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BBC7E23C-BEB1-424E-B728-B9F712DC33A0}"/>
              </a:ext>
            </a:extLst>
          </p:cNvPr>
          <p:cNvCxnSpPr>
            <a:cxnSpLocks/>
            <a:stCxn id="13" idx="4"/>
            <a:endCxn id="28" idx="0"/>
          </p:cNvCxnSpPr>
          <p:nvPr/>
        </p:nvCxnSpPr>
        <p:spPr>
          <a:xfrm flipH="1">
            <a:off x="7988070" y="4793486"/>
            <a:ext cx="1249110" cy="1487715"/>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EB0A37A1-87DA-1522-2044-719D5C55774C}"/>
              </a:ext>
            </a:extLst>
          </p:cNvPr>
          <p:cNvCxnSpPr>
            <a:cxnSpLocks/>
            <a:stCxn id="13" idx="4"/>
            <a:endCxn id="32" idx="0"/>
          </p:cNvCxnSpPr>
          <p:nvPr/>
        </p:nvCxnSpPr>
        <p:spPr>
          <a:xfrm>
            <a:off x="9237180" y="4793486"/>
            <a:ext cx="1437612" cy="1556294"/>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1A49941A-CD3B-AA52-8A91-3A4378083D2C}"/>
              </a:ext>
            </a:extLst>
          </p:cNvPr>
          <p:cNvCxnSpPr>
            <a:cxnSpLocks/>
            <a:stCxn id="19" idx="4"/>
            <a:endCxn id="36" idx="0"/>
          </p:cNvCxnSpPr>
          <p:nvPr/>
        </p:nvCxnSpPr>
        <p:spPr>
          <a:xfrm flipH="1">
            <a:off x="1980545" y="6991774"/>
            <a:ext cx="642264" cy="108233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1AF9B650-3B49-FC2C-69AC-ABC1D2DFB7B2}"/>
              </a:ext>
            </a:extLst>
          </p:cNvPr>
          <p:cNvCxnSpPr>
            <a:cxnSpLocks/>
            <a:stCxn id="19" idx="4"/>
            <a:endCxn id="38" idx="0"/>
          </p:cNvCxnSpPr>
          <p:nvPr/>
        </p:nvCxnSpPr>
        <p:spPr>
          <a:xfrm>
            <a:off x="2622809" y="6991774"/>
            <a:ext cx="654293" cy="108233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7" name="Oval 66">
            <a:extLst>
              <a:ext uri="{FF2B5EF4-FFF2-40B4-BE49-F238E27FC236}">
                <a16:creationId xmlns:a16="http://schemas.microsoft.com/office/drawing/2014/main" id="{0A449697-D20A-2A73-20D9-0BE1033157FF}"/>
              </a:ext>
            </a:extLst>
          </p:cNvPr>
          <p:cNvSpPr/>
          <p:nvPr/>
        </p:nvSpPr>
        <p:spPr>
          <a:xfrm>
            <a:off x="4196461"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69" name="Oval 68">
            <a:extLst>
              <a:ext uri="{FF2B5EF4-FFF2-40B4-BE49-F238E27FC236}">
                <a16:creationId xmlns:a16="http://schemas.microsoft.com/office/drawing/2014/main" id="{93436555-A96A-9F17-F09E-133DBD2E98C3}"/>
              </a:ext>
            </a:extLst>
          </p:cNvPr>
          <p:cNvSpPr/>
          <p:nvPr/>
        </p:nvSpPr>
        <p:spPr>
          <a:xfrm>
            <a:off x="5466835"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4" name="Oval 73">
            <a:extLst>
              <a:ext uri="{FF2B5EF4-FFF2-40B4-BE49-F238E27FC236}">
                <a16:creationId xmlns:a16="http://schemas.microsoft.com/office/drawing/2014/main" id="{87FB8F59-AA32-E131-9B0C-DA885F70BB48}"/>
              </a:ext>
            </a:extLst>
          </p:cNvPr>
          <p:cNvSpPr/>
          <p:nvPr/>
        </p:nvSpPr>
        <p:spPr>
          <a:xfrm>
            <a:off x="7030968" y="8074108"/>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75" name="Oval 74">
            <a:extLst>
              <a:ext uri="{FF2B5EF4-FFF2-40B4-BE49-F238E27FC236}">
                <a16:creationId xmlns:a16="http://schemas.microsoft.com/office/drawing/2014/main" id="{E173D8D5-77E9-6CC9-4576-E5607F805918}"/>
              </a:ext>
            </a:extLst>
          </p:cNvPr>
          <p:cNvSpPr/>
          <p:nvPr/>
        </p:nvSpPr>
        <p:spPr>
          <a:xfrm>
            <a:off x="8278071"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0" name="Oval 79">
            <a:extLst>
              <a:ext uri="{FF2B5EF4-FFF2-40B4-BE49-F238E27FC236}">
                <a16:creationId xmlns:a16="http://schemas.microsoft.com/office/drawing/2014/main" id="{229C7826-233A-9DB6-FD12-E2EDB7D1CDEE}"/>
              </a:ext>
            </a:extLst>
          </p:cNvPr>
          <p:cNvSpPr/>
          <p:nvPr/>
        </p:nvSpPr>
        <p:spPr>
          <a:xfrm>
            <a:off x="9761821"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sp>
        <p:nvSpPr>
          <p:cNvPr id="81" name="Oval 80">
            <a:extLst>
              <a:ext uri="{FF2B5EF4-FFF2-40B4-BE49-F238E27FC236}">
                <a16:creationId xmlns:a16="http://schemas.microsoft.com/office/drawing/2014/main" id="{A35E7E60-A9BA-0C33-6F61-44F9425F40E4}"/>
              </a:ext>
            </a:extLst>
          </p:cNvPr>
          <p:cNvSpPr/>
          <p:nvPr/>
        </p:nvSpPr>
        <p:spPr>
          <a:xfrm>
            <a:off x="11002106" y="8084836"/>
            <a:ext cx="608648"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2400" dirty="0">
                <a:solidFill>
                  <a:srgbClr val="FFFFFF"/>
                </a:solidFill>
                <a:latin typeface="Chalkduster" panose="03050602040202020205" pitchFamily="66" charset="77"/>
                <a:ea typeface="Helvetica Neue Medium"/>
                <a:cs typeface="Helvetica Neue Medium"/>
                <a:sym typeface="Helvetica Neue Medium"/>
              </a:rPr>
              <a:t>1</a:t>
            </a:r>
          </a:p>
        </p:txBody>
      </p:sp>
      <p:cxnSp>
        <p:nvCxnSpPr>
          <p:cNvPr id="82" name="Straight Arrow Connector 81">
            <a:extLst>
              <a:ext uri="{FF2B5EF4-FFF2-40B4-BE49-F238E27FC236}">
                <a16:creationId xmlns:a16="http://schemas.microsoft.com/office/drawing/2014/main" id="{DE45AF00-E48B-6A43-C248-8500BB222E5F}"/>
              </a:ext>
            </a:extLst>
          </p:cNvPr>
          <p:cNvCxnSpPr>
            <a:cxnSpLocks/>
            <a:stCxn id="31" idx="4"/>
            <a:endCxn id="67" idx="0"/>
          </p:cNvCxnSpPr>
          <p:nvPr/>
        </p:nvCxnSpPr>
        <p:spPr>
          <a:xfrm flipH="1">
            <a:off x="4500785" y="6993135"/>
            <a:ext cx="587426" cy="108097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BA4879E5-894A-D004-162F-F1590403A73E}"/>
              </a:ext>
            </a:extLst>
          </p:cNvPr>
          <p:cNvCxnSpPr>
            <a:cxnSpLocks/>
            <a:stCxn id="31" idx="4"/>
            <a:endCxn id="69" idx="0"/>
          </p:cNvCxnSpPr>
          <p:nvPr/>
        </p:nvCxnSpPr>
        <p:spPr>
          <a:xfrm>
            <a:off x="5088211" y="6993135"/>
            <a:ext cx="682948" cy="1080973"/>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1FF2286D-1073-9AD8-EE00-FDD49B032A9A}"/>
              </a:ext>
            </a:extLst>
          </p:cNvPr>
          <p:cNvCxnSpPr>
            <a:cxnSpLocks/>
            <a:stCxn id="28" idx="4"/>
            <a:endCxn id="74" idx="0"/>
          </p:cNvCxnSpPr>
          <p:nvPr/>
        </p:nvCxnSpPr>
        <p:spPr>
          <a:xfrm flipH="1">
            <a:off x="7335292" y="6944816"/>
            <a:ext cx="652778" cy="112929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26499E24-4FD4-C0B8-8891-82192E8F7EFA}"/>
              </a:ext>
            </a:extLst>
          </p:cNvPr>
          <p:cNvCxnSpPr>
            <a:cxnSpLocks/>
            <a:stCxn id="28" idx="4"/>
            <a:endCxn id="75" idx="0"/>
          </p:cNvCxnSpPr>
          <p:nvPr/>
        </p:nvCxnSpPr>
        <p:spPr>
          <a:xfrm>
            <a:off x="7988070" y="6944816"/>
            <a:ext cx="594325" cy="114002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7F965350-71F1-8D3E-ED33-1C16D4CD8011}"/>
              </a:ext>
            </a:extLst>
          </p:cNvPr>
          <p:cNvCxnSpPr>
            <a:cxnSpLocks/>
            <a:stCxn id="32" idx="4"/>
            <a:endCxn id="80" idx="0"/>
          </p:cNvCxnSpPr>
          <p:nvPr/>
        </p:nvCxnSpPr>
        <p:spPr>
          <a:xfrm flipH="1">
            <a:off x="10066145" y="7013395"/>
            <a:ext cx="608647" cy="107144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EC864CD-0420-D85D-C623-35AE108C9819}"/>
              </a:ext>
            </a:extLst>
          </p:cNvPr>
          <p:cNvCxnSpPr>
            <a:cxnSpLocks/>
            <a:stCxn id="32" idx="4"/>
            <a:endCxn id="81" idx="0"/>
          </p:cNvCxnSpPr>
          <p:nvPr/>
        </p:nvCxnSpPr>
        <p:spPr>
          <a:xfrm>
            <a:off x="10674792" y="7013395"/>
            <a:ext cx="631638" cy="107144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nvGrpSpPr>
          <p:cNvPr id="25" name="Group 24">
            <a:extLst>
              <a:ext uri="{FF2B5EF4-FFF2-40B4-BE49-F238E27FC236}">
                <a16:creationId xmlns:a16="http://schemas.microsoft.com/office/drawing/2014/main" id="{12B8579C-8319-519A-7160-3EE7D7B486D0}"/>
              </a:ext>
            </a:extLst>
          </p:cNvPr>
          <p:cNvGrpSpPr/>
          <p:nvPr/>
        </p:nvGrpSpPr>
        <p:grpSpPr>
          <a:xfrm>
            <a:off x="13386149" y="3663498"/>
            <a:ext cx="9079161" cy="701717"/>
            <a:chOff x="8906699" y="2700358"/>
            <a:chExt cx="16333950" cy="701717"/>
          </a:xfrm>
        </p:grpSpPr>
        <p:sp>
          <p:nvSpPr>
            <p:cNvPr id="5" name="!!star5">
              <a:extLst>
                <a:ext uri="{FF2B5EF4-FFF2-40B4-BE49-F238E27FC236}">
                  <a16:creationId xmlns:a16="http://schemas.microsoft.com/office/drawing/2014/main" id="{9291A8A2-BABA-C0CB-86F6-271E70DFC00B}"/>
                </a:ext>
              </a:extLst>
            </p:cNvPr>
            <p:cNvSpPr/>
            <p:nvPr/>
          </p:nvSpPr>
          <p:spPr>
            <a:xfrm>
              <a:off x="23998756"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6" name="!!star4">
              <a:extLst>
                <a:ext uri="{FF2B5EF4-FFF2-40B4-BE49-F238E27FC236}">
                  <a16:creationId xmlns:a16="http://schemas.microsoft.com/office/drawing/2014/main" id="{DD1FFA01-B930-4CDE-3443-645626339B43}"/>
                </a:ext>
              </a:extLst>
            </p:cNvPr>
            <p:cNvSpPr/>
            <p:nvPr/>
          </p:nvSpPr>
          <p:spPr>
            <a:xfrm>
              <a:off x="20215838"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3">
              <a:extLst>
                <a:ext uri="{FF2B5EF4-FFF2-40B4-BE49-F238E27FC236}">
                  <a16:creationId xmlns:a16="http://schemas.microsoft.com/office/drawing/2014/main" id="{B4C8AEEC-FEDE-C2AF-7334-D15EB3C2603D}"/>
                </a:ext>
              </a:extLst>
            </p:cNvPr>
            <p:cNvSpPr/>
            <p:nvPr/>
          </p:nvSpPr>
          <p:spPr>
            <a:xfrm>
              <a:off x="16498812"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8" name="!!star31">
              <a:extLst>
                <a:ext uri="{FF2B5EF4-FFF2-40B4-BE49-F238E27FC236}">
                  <a16:creationId xmlns:a16="http://schemas.microsoft.com/office/drawing/2014/main" id="{B1FF5325-1CC6-E4B6-6D2E-AF1EF2FC7C30}"/>
                </a:ext>
              </a:extLst>
            </p:cNvPr>
            <p:cNvSpPr/>
            <p:nvPr/>
          </p:nvSpPr>
          <p:spPr>
            <a:xfrm>
              <a:off x="16500009"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9" name="!!star2">
              <a:extLst>
                <a:ext uri="{FF2B5EF4-FFF2-40B4-BE49-F238E27FC236}">
                  <a16:creationId xmlns:a16="http://schemas.microsoft.com/office/drawing/2014/main" id="{614602CB-DB03-2E70-BC87-3BB0DC543E02}"/>
                </a:ext>
              </a:extLst>
            </p:cNvPr>
            <p:cNvSpPr/>
            <p:nvPr/>
          </p:nvSpPr>
          <p:spPr>
            <a:xfrm>
              <a:off x="12510184"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21">
              <a:extLst>
                <a:ext uri="{FF2B5EF4-FFF2-40B4-BE49-F238E27FC236}">
                  <a16:creationId xmlns:a16="http://schemas.microsoft.com/office/drawing/2014/main" id="{44776F06-7A91-6C43-9BC0-E1448F1C4156}"/>
                </a:ext>
              </a:extLst>
            </p:cNvPr>
            <p:cNvSpPr/>
            <p:nvPr/>
          </p:nvSpPr>
          <p:spPr>
            <a:xfrm>
              <a:off x="12494747"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1" name="!!star1">
              <a:extLst>
                <a:ext uri="{FF2B5EF4-FFF2-40B4-BE49-F238E27FC236}">
                  <a16:creationId xmlns:a16="http://schemas.microsoft.com/office/drawing/2014/main" id="{F5F073DD-E9EF-920C-AAD2-88064AED7E8D}"/>
                </a:ext>
              </a:extLst>
            </p:cNvPr>
            <p:cNvSpPr/>
            <p:nvPr/>
          </p:nvSpPr>
          <p:spPr>
            <a:xfrm>
              <a:off x="8915944"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2" name="!!star22">
              <a:extLst>
                <a:ext uri="{FF2B5EF4-FFF2-40B4-BE49-F238E27FC236}">
                  <a16:creationId xmlns:a16="http://schemas.microsoft.com/office/drawing/2014/main" id="{D957F409-8E95-F201-CDF0-BAF521216E42}"/>
                </a:ext>
              </a:extLst>
            </p:cNvPr>
            <p:cNvSpPr/>
            <p:nvPr/>
          </p:nvSpPr>
          <p:spPr>
            <a:xfrm>
              <a:off x="12511381"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4" name="!!star11">
              <a:extLst>
                <a:ext uri="{FF2B5EF4-FFF2-40B4-BE49-F238E27FC236}">
                  <a16:creationId xmlns:a16="http://schemas.microsoft.com/office/drawing/2014/main" id="{914263D1-B3B4-DE79-39E5-6757B00491F6}"/>
                </a:ext>
              </a:extLst>
            </p:cNvPr>
            <p:cNvSpPr/>
            <p:nvPr/>
          </p:nvSpPr>
          <p:spPr>
            <a:xfrm>
              <a:off x="8906699"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5" name="!!e13">
              <a:extLst>
                <a:ext uri="{FF2B5EF4-FFF2-40B4-BE49-F238E27FC236}">
                  <a16:creationId xmlns:a16="http://schemas.microsoft.com/office/drawing/2014/main" id="{8E4109A8-02B6-FEB2-380B-E2F9359F7D0C}"/>
                </a:ext>
              </a:extLst>
            </p:cNvPr>
            <p:cNvCxnSpPr>
              <a:cxnSpLocks/>
              <a:stCxn id="14" idx="0"/>
              <a:endCxn id="8" idx="0"/>
            </p:cNvCxnSpPr>
            <p:nvPr/>
          </p:nvCxnSpPr>
          <p:spPr>
            <a:xfrm rot="5400000" flipH="1" flipV="1">
              <a:off x="13314776" y="-1086770"/>
              <a:ext cx="19051" cy="7593310"/>
            </a:xfrm>
            <a:prstGeom prst="curvedConnector3">
              <a:avLst>
                <a:gd name="adj1" fmla="val 12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e11">
              <a:extLst>
                <a:ext uri="{FF2B5EF4-FFF2-40B4-BE49-F238E27FC236}">
                  <a16:creationId xmlns:a16="http://schemas.microsoft.com/office/drawing/2014/main" id="{A3CD5B50-0EDE-91BE-7CB4-92DC5079AC63}"/>
                </a:ext>
              </a:extLst>
            </p:cNvPr>
            <p:cNvCxnSpPr>
              <a:cxnSpLocks/>
              <a:stCxn id="12" idx="0"/>
              <a:endCxn id="6" idx="0"/>
            </p:cNvCxnSpPr>
            <p:nvPr/>
          </p:nvCxnSpPr>
          <p:spPr>
            <a:xfrm rot="5400000" flipH="1" flipV="1">
              <a:off x="16978207" y="-1126470"/>
              <a:ext cx="12700" cy="7704458"/>
            </a:xfrm>
            <a:prstGeom prst="curvedConnector3">
              <a:avLst>
                <a:gd name="adj1" fmla="val 1900000"/>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e9">
              <a:extLst>
                <a:ext uri="{FF2B5EF4-FFF2-40B4-BE49-F238E27FC236}">
                  <a16:creationId xmlns:a16="http://schemas.microsoft.com/office/drawing/2014/main" id="{4CE33A99-5833-B475-5F30-F8C68B25EDA8}"/>
                </a:ext>
              </a:extLst>
            </p:cNvPr>
            <p:cNvCxnSpPr>
              <a:cxnSpLocks/>
              <a:stCxn id="8" idx="0"/>
              <a:endCxn id="5" idx="0"/>
            </p:cNvCxnSpPr>
            <p:nvPr/>
          </p:nvCxnSpPr>
          <p:spPr>
            <a:xfrm rot="16200000" flipH="1">
              <a:off x="20860803" y="-1039490"/>
              <a:ext cx="19051" cy="7498748"/>
            </a:xfrm>
            <a:prstGeom prst="curvedConnector3">
              <a:avLst>
                <a:gd name="adj1" fmla="val -11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e12">
              <a:extLst>
                <a:ext uri="{FF2B5EF4-FFF2-40B4-BE49-F238E27FC236}">
                  <a16:creationId xmlns:a16="http://schemas.microsoft.com/office/drawing/2014/main" id="{F2590266-744D-646B-4F93-DDCF8748D159}"/>
                </a:ext>
              </a:extLst>
            </p:cNvPr>
            <p:cNvCxnSpPr>
              <a:stCxn id="12" idx="6"/>
              <a:endCxn id="8" idx="2"/>
            </p:cNvCxnSpPr>
            <p:nvPr/>
          </p:nvCxnSpPr>
          <p:spPr>
            <a:xfrm flipV="1">
              <a:off x="13753273" y="3032166"/>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e10">
              <a:extLst>
                <a:ext uri="{FF2B5EF4-FFF2-40B4-BE49-F238E27FC236}">
                  <a16:creationId xmlns:a16="http://schemas.microsoft.com/office/drawing/2014/main" id="{1F2B01F4-66A5-F879-590D-2B853C2F11FD}"/>
                </a:ext>
              </a:extLst>
            </p:cNvPr>
            <p:cNvCxnSpPr>
              <a:cxnSpLocks/>
              <a:stCxn id="8" idx="6"/>
              <a:endCxn id="6" idx="2"/>
            </p:cNvCxnSpPr>
            <p:nvPr/>
          </p:nvCxnSpPr>
          <p:spPr>
            <a:xfrm>
              <a:off x="17741901" y="3032166"/>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4">
              <a:extLst>
                <a:ext uri="{FF2B5EF4-FFF2-40B4-BE49-F238E27FC236}">
                  <a16:creationId xmlns:a16="http://schemas.microsoft.com/office/drawing/2014/main" id="{26A599AF-04B1-F4EB-2E65-F6800DA05E7E}"/>
                </a:ext>
              </a:extLst>
            </p:cNvPr>
            <p:cNvCxnSpPr>
              <a:cxnSpLocks/>
              <a:stCxn id="6" idx="6"/>
              <a:endCxn id="5" idx="2"/>
            </p:cNvCxnSpPr>
            <p:nvPr/>
          </p:nvCxnSpPr>
          <p:spPr>
            <a:xfrm>
              <a:off x="21457731" y="3051217"/>
              <a:ext cx="2541026"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26" name="There are   children standing in a line. Each child has a rating associated with him/her.">
            <a:extLst>
              <a:ext uri="{FF2B5EF4-FFF2-40B4-BE49-F238E27FC236}">
                <a16:creationId xmlns:a16="http://schemas.microsoft.com/office/drawing/2014/main" id="{EB4DAAD9-9015-6DA3-CFF6-6CD62E4382E4}"/>
              </a:ext>
            </a:extLst>
          </p:cNvPr>
          <p:cNvSpPr/>
          <p:nvPr/>
        </p:nvSpPr>
        <p:spPr>
          <a:xfrm>
            <a:off x="13815121" y="483700"/>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Dynamic Programming</a:t>
            </a:r>
          </a:p>
        </p:txBody>
      </p:sp>
      <p:sp>
        <p:nvSpPr>
          <p:cNvPr id="27" name="There are   children standing in a line. Each child has a rating associated with him/her.">
            <a:extLst>
              <a:ext uri="{FF2B5EF4-FFF2-40B4-BE49-F238E27FC236}">
                <a16:creationId xmlns:a16="http://schemas.microsoft.com/office/drawing/2014/main" id="{CBCD2FF2-E06F-6A64-8F45-29528846AED9}"/>
              </a:ext>
            </a:extLst>
          </p:cNvPr>
          <p:cNvSpPr/>
          <p:nvPr/>
        </p:nvSpPr>
        <p:spPr>
          <a:xfrm>
            <a:off x="1310627" y="9214126"/>
            <a:ext cx="10422096" cy="4018174"/>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All the problems are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Thus, we can write a recursive algorithm</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tree</a:t>
            </a:r>
          </a:p>
        </p:txBody>
      </p:sp>
      <p:sp>
        <p:nvSpPr>
          <p:cNvPr id="29" name="!!box">
            <a:extLst>
              <a:ext uri="{FF2B5EF4-FFF2-40B4-BE49-F238E27FC236}">
                <a16:creationId xmlns:a16="http://schemas.microsoft.com/office/drawing/2014/main" id="{80E710EF-64CC-0ACE-205E-CCD0F4B08455}"/>
              </a:ext>
            </a:extLst>
          </p:cNvPr>
          <p:cNvSpPr/>
          <p:nvPr/>
        </p:nvSpPr>
        <p:spPr>
          <a:xfrm>
            <a:off x="13139653" y="9214126"/>
            <a:ext cx="10422096" cy="4018170"/>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subproblems are not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write a recursive algorithm but have to use memorization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DAG</a:t>
            </a:r>
          </a:p>
        </p:txBody>
      </p:sp>
    </p:spTree>
    <p:extLst>
      <p:ext uri="{BB962C8B-B14F-4D97-AF65-F5344CB8AC3E}">
        <p14:creationId xmlns:p14="http://schemas.microsoft.com/office/powerpoint/2010/main" val="109843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dissolv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dissolve">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dissolve">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dissolve">
                                      <p:cBhvr>
                                        <p:cTn id="28" dur="500"/>
                                        <p:tgtEl>
                                          <p:spTgt spid="2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dissolve">
                                      <p:cBhvr>
                                        <p:cTn id="33" dur="500"/>
                                        <p:tgtEl>
                                          <p:spTgt spid="2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9">
                                            <p:txEl>
                                              <p:pRg st="2" end="2"/>
                                            </p:txEl>
                                          </p:spTgt>
                                        </p:tgtEl>
                                        <p:attrNameLst>
                                          <p:attrName>style.visibility</p:attrName>
                                        </p:attrNameLst>
                                      </p:cBhvr>
                                      <p:to>
                                        <p:strVal val="visible"/>
                                      </p:to>
                                    </p:set>
                                    <p:animEffect transition="in" filter="dissolve">
                                      <p:cBhvr>
                                        <p:cTn id="38"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2B8579C-8319-519A-7160-3EE7D7B486D0}"/>
              </a:ext>
            </a:extLst>
          </p:cNvPr>
          <p:cNvGrpSpPr/>
          <p:nvPr/>
        </p:nvGrpSpPr>
        <p:grpSpPr>
          <a:xfrm>
            <a:off x="1116177" y="3812354"/>
            <a:ext cx="9079161" cy="701717"/>
            <a:chOff x="8906699" y="2700358"/>
            <a:chExt cx="16333950" cy="701717"/>
          </a:xfrm>
        </p:grpSpPr>
        <p:sp>
          <p:nvSpPr>
            <p:cNvPr id="5" name="!!star5">
              <a:extLst>
                <a:ext uri="{FF2B5EF4-FFF2-40B4-BE49-F238E27FC236}">
                  <a16:creationId xmlns:a16="http://schemas.microsoft.com/office/drawing/2014/main" id="{9291A8A2-BABA-C0CB-86F6-271E70DFC00B}"/>
                </a:ext>
              </a:extLst>
            </p:cNvPr>
            <p:cNvSpPr/>
            <p:nvPr/>
          </p:nvSpPr>
          <p:spPr>
            <a:xfrm>
              <a:off x="23998756"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5</a:t>
              </a:r>
            </a:p>
          </p:txBody>
        </p:sp>
        <p:sp>
          <p:nvSpPr>
            <p:cNvPr id="6" name="!!star4">
              <a:extLst>
                <a:ext uri="{FF2B5EF4-FFF2-40B4-BE49-F238E27FC236}">
                  <a16:creationId xmlns:a16="http://schemas.microsoft.com/office/drawing/2014/main" id="{DD1FFA01-B930-4CDE-3443-645626339B43}"/>
                </a:ext>
              </a:extLst>
            </p:cNvPr>
            <p:cNvSpPr/>
            <p:nvPr/>
          </p:nvSpPr>
          <p:spPr>
            <a:xfrm>
              <a:off x="20215838"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4</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7" name="!!star3">
              <a:extLst>
                <a:ext uri="{FF2B5EF4-FFF2-40B4-BE49-F238E27FC236}">
                  <a16:creationId xmlns:a16="http://schemas.microsoft.com/office/drawing/2014/main" id="{B4C8AEEC-FEDE-C2AF-7334-D15EB3C2603D}"/>
                </a:ext>
              </a:extLst>
            </p:cNvPr>
            <p:cNvSpPr/>
            <p:nvPr/>
          </p:nvSpPr>
          <p:spPr>
            <a:xfrm>
              <a:off x="16498812"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8" name="!!star31">
              <a:extLst>
                <a:ext uri="{FF2B5EF4-FFF2-40B4-BE49-F238E27FC236}">
                  <a16:creationId xmlns:a16="http://schemas.microsoft.com/office/drawing/2014/main" id="{B1FF5325-1CC6-E4B6-6D2E-AF1EF2FC7C30}"/>
                </a:ext>
              </a:extLst>
            </p:cNvPr>
            <p:cNvSpPr/>
            <p:nvPr/>
          </p:nvSpPr>
          <p:spPr>
            <a:xfrm>
              <a:off x="16500009" y="2700358"/>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rPr>
                <a:t>3</a:t>
              </a:r>
            </a:p>
          </p:txBody>
        </p:sp>
        <p:sp>
          <p:nvSpPr>
            <p:cNvPr id="9" name="!!star2">
              <a:extLst>
                <a:ext uri="{FF2B5EF4-FFF2-40B4-BE49-F238E27FC236}">
                  <a16:creationId xmlns:a16="http://schemas.microsoft.com/office/drawing/2014/main" id="{614602CB-DB03-2E70-BC87-3BB0DC543E02}"/>
                </a:ext>
              </a:extLst>
            </p:cNvPr>
            <p:cNvSpPr/>
            <p:nvPr/>
          </p:nvSpPr>
          <p:spPr>
            <a:xfrm>
              <a:off x="12510184"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0" name="!!star21">
              <a:extLst>
                <a:ext uri="{FF2B5EF4-FFF2-40B4-BE49-F238E27FC236}">
                  <a16:creationId xmlns:a16="http://schemas.microsoft.com/office/drawing/2014/main" id="{44776F06-7A91-6C43-9BC0-E1448F1C4156}"/>
                </a:ext>
              </a:extLst>
            </p:cNvPr>
            <p:cNvSpPr/>
            <p:nvPr/>
          </p:nvSpPr>
          <p:spPr>
            <a:xfrm>
              <a:off x="12494747" y="2738460"/>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1" name="!!star1">
              <a:extLst>
                <a:ext uri="{FF2B5EF4-FFF2-40B4-BE49-F238E27FC236}">
                  <a16:creationId xmlns:a16="http://schemas.microsoft.com/office/drawing/2014/main" id="{F5F073DD-E9EF-920C-AAD2-88064AED7E8D}"/>
                </a:ext>
              </a:extLst>
            </p:cNvPr>
            <p:cNvSpPr/>
            <p:nvPr/>
          </p:nvSpPr>
          <p:spPr>
            <a:xfrm>
              <a:off x="8915944"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2" name="!!star22">
              <a:extLst>
                <a:ext uri="{FF2B5EF4-FFF2-40B4-BE49-F238E27FC236}">
                  <a16:creationId xmlns:a16="http://schemas.microsoft.com/office/drawing/2014/main" id="{D957F409-8E95-F201-CDF0-BAF521216E42}"/>
                </a:ext>
              </a:extLst>
            </p:cNvPr>
            <p:cNvSpPr/>
            <p:nvPr/>
          </p:nvSpPr>
          <p:spPr>
            <a:xfrm>
              <a:off x="12511381" y="27321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2</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sp>
          <p:nvSpPr>
            <p:cNvPr id="14" name="!!star11">
              <a:extLst>
                <a:ext uri="{FF2B5EF4-FFF2-40B4-BE49-F238E27FC236}">
                  <a16:creationId xmlns:a16="http://schemas.microsoft.com/office/drawing/2014/main" id="{914263D1-B3B4-DE79-39E5-6757B00491F6}"/>
                </a:ext>
              </a:extLst>
            </p:cNvPr>
            <p:cNvSpPr/>
            <p:nvPr/>
          </p:nvSpPr>
          <p:spPr>
            <a:xfrm>
              <a:off x="8906699" y="2719409"/>
              <a:ext cx="1241893" cy="663615"/>
            </a:xfrm>
            <a:prstGeom prst="ellipse">
              <a:avLst/>
            </a:prstGeom>
            <a:solidFill>
              <a:schemeClr val="accent3">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solidFill>
                    <a:srgbClr val="FFFFFF"/>
                  </a:solidFill>
                  <a:latin typeface="Chalkduster" panose="03050602040202020205" pitchFamily="66" charset="77"/>
                  <a:ea typeface="Helvetica Neue Medium"/>
                  <a:cs typeface="Helvetica Neue Medium"/>
                  <a:sym typeface="Helvetica Neue Medium"/>
                </a:rPr>
                <a:t>1</a:t>
              </a:r>
              <a:endParaRPr kumimoji="0" lang="en-US" sz="2400" b="0" i="0" u="none" strike="noStrike" cap="none" spc="0" normalizeH="0" baseline="0" dirty="0">
                <a:ln>
                  <a:noFill/>
                </a:ln>
                <a:solidFill>
                  <a:srgbClr val="FFFFFF"/>
                </a:solidFill>
                <a:effectLst/>
                <a:uFillTx/>
                <a:latin typeface="Chalkduster" panose="03050602040202020205" pitchFamily="66" charset="77"/>
                <a:ea typeface="Helvetica Neue Medium"/>
                <a:cs typeface="Helvetica Neue Medium"/>
                <a:sym typeface="Helvetica Neue Medium"/>
              </a:endParaRPr>
            </a:p>
          </p:txBody>
        </p:sp>
        <p:cxnSp>
          <p:nvCxnSpPr>
            <p:cNvPr id="15" name="!!e13">
              <a:extLst>
                <a:ext uri="{FF2B5EF4-FFF2-40B4-BE49-F238E27FC236}">
                  <a16:creationId xmlns:a16="http://schemas.microsoft.com/office/drawing/2014/main" id="{8E4109A8-02B6-FEB2-380B-E2F9359F7D0C}"/>
                </a:ext>
              </a:extLst>
            </p:cNvPr>
            <p:cNvCxnSpPr>
              <a:cxnSpLocks/>
              <a:stCxn id="14" idx="0"/>
              <a:endCxn id="8" idx="0"/>
            </p:cNvCxnSpPr>
            <p:nvPr/>
          </p:nvCxnSpPr>
          <p:spPr>
            <a:xfrm rot="5400000" flipH="1" flipV="1">
              <a:off x="13314776" y="-1086770"/>
              <a:ext cx="19051" cy="7593310"/>
            </a:xfrm>
            <a:prstGeom prst="curvedConnector3">
              <a:avLst>
                <a:gd name="adj1" fmla="val 12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e11">
              <a:extLst>
                <a:ext uri="{FF2B5EF4-FFF2-40B4-BE49-F238E27FC236}">
                  <a16:creationId xmlns:a16="http://schemas.microsoft.com/office/drawing/2014/main" id="{A3CD5B50-0EDE-91BE-7CB4-92DC5079AC63}"/>
                </a:ext>
              </a:extLst>
            </p:cNvPr>
            <p:cNvCxnSpPr>
              <a:cxnSpLocks/>
              <a:stCxn id="12" idx="0"/>
              <a:endCxn id="6" idx="0"/>
            </p:cNvCxnSpPr>
            <p:nvPr/>
          </p:nvCxnSpPr>
          <p:spPr>
            <a:xfrm rot="5400000" flipH="1" flipV="1">
              <a:off x="16978207" y="-1126470"/>
              <a:ext cx="12700" cy="7704458"/>
            </a:xfrm>
            <a:prstGeom prst="curvedConnector3">
              <a:avLst>
                <a:gd name="adj1" fmla="val 1900000"/>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e9">
              <a:extLst>
                <a:ext uri="{FF2B5EF4-FFF2-40B4-BE49-F238E27FC236}">
                  <a16:creationId xmlns:a16="http://schemas.microsoft.com/office/drawing/2014/main" id="{4CE33A99-5833-B475-5F30-F8C68B25EDA8}"/>
                </a:ext>
              </a:extLst>
            </p:cNvPr>
            <p:cNvCxnSpPr>
              <a:cxnSpLocks/>
              <a:stCxn id="8" idx="0"/>
              <a:endCxn id="5" idx="0"/>
            </p:cNvCxnSpPr>
            <p:nvPr/>
          </p:nvCxnSpPr>
          <p:spPr>
            <a:xfrm rot="16200000" flipH="1">
              <a:off x="20860803" y="-1039490"/>
              <a:ext cx="19051" cy="7498748"/>
            </a:xfrm>
            <a:prstGeom prst="curvedConnector3">
              <a:avLst>
                <a:gd name="adj1" fmla="val -1199937"/>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e12">
              <a:extLst>
                <a:ext uri="{FF2B5EF4-FFF2-40B4-BE49-F238E27FC236}">
                  <a16:creationId xmlns:a16="http://schemas.microsoft.com/office/drawing/2014/main" id="{F2590266-744D-646B-4F93-DDCF8748D159}"/>
                </a:ext>
              </a:extLst>
            </p:cNvPr>
            <p:cNvCxnSpPr>
              <a:stCxn id="12" idx="6"/>
              <a:endCxn id="8" idx="2"/>
            </p:cNvCxnSpPr>
            <p:nvPr/>
          </p:nvCxnSpPr>
          <p:spPr>
            <a:xfrm flipV="1">
              <a:off x="13753273" y="3032166"/>
              <a:ext cx="2746736" cy="317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e10">
              <a:extLst>
                <a:ext uri="{FF2B5EF4-FFF2-40B4-BE49-F238E27FC236}">
                  <a16:creationId xmlns:a16="http://schemas.microsoft.com/office/drawing/2014/main" id="{1F2B01F4-66A5-F879-590D-2B853C2F11FD}"/>
                </a:ext>
              </a:extLst>
            </p:cNvPr>
            <p:cNvCxnSpPr>
              <a:cxnSpLocks/>
              <a:stCxn id="8" idx="6"/>
              <a:endCxn id="6" idx="2"/>
            </p:cNvCxnSpPr>
            <p:nvPr/>
          </p:nvCxnSpPr>
          <p:spPr>
            <a:xfrm>
              <a:off x="17741901" y="3032166"/>
              <a:ext cx="2473937" cy="19051"/>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e14">
              <a:extLst>
                <a:ext uri="{FF2B5EF4-FFF2-40B4-BE49-F238E27FC236}">
                  <a16:creationId xmlns:a16="http://schemas.microsoft.com/office/drawing/2014/main" id="{26A599AF-04B1-F4EB-2E65-F6800DA05E7E}"/>
                </a:ext>
              </a:extLst>
            </p:cNvPr>
            <p:cNvCxnSpPr>
              <a:cxnSpLocks/>
              <a:stCxn id="6" idx="6"/>
              <a:endCxn id="5" idx="2"/>
            </p:cNvCxnSpPr>
            <p:nvPr/>
          </p:nvCxnSpPr>
          <p:spPr>
            <a:xfrm>
              <a:off x="21457731" y="3051217"/>
              <a:ext cx="2541026"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26" name="There are   children standing in a line. Each child has a rating associated with him/her.">
            <a:extLst>
              <a:ext uri="{FF2B5EF4-FFF2-40B4-BE49-F238E27FC236}">
                <a16:creationId xmlns:a16="http://schemas.microsoft.com/office/drawing/2014/main" id="{EB4DAAD9-9015-6DA3-CFF6-6CD62E4382E4}"/>
              </a:ext>
            </a:extLst>
          </p:cNvPr>
          <p:cNvSpPr/>
          <p:nvPr/>
        </p:nvSpPr>
        <p:spPr>
          <a:xfrm>
            <a:off x="1545149" y="632556"/>
            <a:ext cx="6985000" cy="111242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Dynamic Programming</a:t>
            </a:r>
          </a:p>
        </p:txBody>
      </p:sp>
      <p:sp>
        <p:nvSpPr>
          <p:cNvPr id="29" name="!!box">
            <a:extLst>
              <a:ext uri="{FF2B5EF4-FFF2-40B4-BE49-F238E27FC236}">
                <a16:creationId xmlns:a16="http://schemas.microsoft.com/office/drawing/2014/main" id="{80E710EF-64CC-0ACE-205E-CCD0F4B08455}"/>
              </a:ext>
            </a:extLst>
          </p:cNvPr>
          <p:cNvSpPr/>
          <p:nvPr/>
        </p:nvSpPr>
        <p:spPr>
          <a:xfrm>
            <a:off x="12059894" y="686193"/>
            <a:ext cx="10422096" cy="603844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subproblems are not disjoint</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We can write a recursive algorithm but have to use memorization</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The graph is a DAG</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5000" dirty="0">
                <a:solidFill>
                  <a:srgbClr val="7030A0"/>
                </a:solidFill>
                <a:latin typeface="Bradley Hand" pitchFamily="2" charset="77"/>
              </a:rPr>
              <a:t>Apart from this, dynamic programming is same as divide and conquer</a:t>
            </a:r>
          </a:p>
        </p:txBody>
      </p:sp>
      <p:sp>
        <p:nvSpPr>
          <p:cNvPr id="2" name="Candy: A problem on leetcode">
            <a:extLst>
              <a:ext uri="{FF2B5EF4-FFF2-40B4-BE49-F238E27FC236}">
                <a16:creationId xmlns:a16="http://schemas.microsoft.com/office/drawing/2014/main" id="{AE7D41E3-151D-CFEB-29B5-0BDD48D2E0E3}"/>
              </a:ext>
            </a:extLst>
          </p:cNvPr>
          <p:cNvSpPr/>
          <p:nvPr/>
        </p:nvSpPr>
        <p:spPr>
          <a:xfrm>
            <a:off x="747085" y="7627005"/>
            <a:ext cx="22889830" cy="3851563"/>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then why is it called Dynamic Programming? </a:t>
            </a:r>
            <a:r>
              <a:rPr lang="en-US" sz="6600"/>
              <a:t>What does dynamic refer </a:t>
            </a:r>
            <a:r>
              <a:rPr lang="en-US" sz="6600" dirty="0"/>
              <a:t>to?</a:t>
            </a:r>
            <a:endParaRPr sz="6600" dirty="0"/>
          </a:p>
        </p:txBody>
      </p:sp>
    </p:spTree>
    <p:extLst>
      <p:ext uri="{BB962C8B-B14F-4D97-AF65-F5344CB8AC3E}">
        <p14:creationId xmlns:p14="http://schemas.microsoft.com/office/powerpoint/2010/main" val="78663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D822BFC5-1A9E-6F28-3C81-1F41757601D5}"/>
              </a:ext>
            </a:extLst>
          </p:cNvPr>
          <p:cNvSpPr/>
          <p:nvPr/>
        </p:nvSpPr>
        <p:spPr>
          <a:xfrm>
            <a:off x="723014" y="686192"/>
            <a:ext cx="22966326" cy="12647035"/>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I spent the Fall quarter (of 1950) at </a:t>
            </a:r>
            <a:r>
              <a:rPr lang="en-IN" sz="3900" dirty="0">
                <a:solidFill>
                  <a:srgbClr val="7030A0"/>
                </a:solidFill>
                <a:latin typeface="Bradley Hand" pitchFamily="2" charset="77"/>
                <a:hlinkClick r:id="rId2" tooltip="RAND Corporation">
                  <a:extLst>
                    <a:ext uri="{A12FA001-AC4F-418D-AE19-62706E023703}">
                      <ahyp:hlinkClr xmlns:ahyp="http://schemas.microsoft.com/office/drawing/2018/hyperlinkcolor" val="tx"/>
                    </a:ext>
                  </a:extLst>
                </a:hlinkClick>
              </a:rPr>
              <a:t>RAND</a:t>
            </a:r>
            <a:r>
              <a:rPr lang="en-IN" sz="3900" dirty="0">
                <a:solidFill>
                  <a:srgbClr val="7030A0"/>
                </a:solidFill>
                <a:latin typeface="Bradley Hand" pitchFamily="2" charset="77"/>
              </a:rPr>
              <a:t>. My first task was to find a name for </a:t>
            </a:r>
            <a:r>
              <a:rPr lang="en-IN" sz="3900" dirty="0">
                <a:solidFill>
                  <a:srgbClr val="FF0000"/>
                </a:solidFill>
                <a:latin typeface="Bradley Hand" pitchFamily="2" charset="77"/>
              </a:rPr>
              <a:t>multistage decision processes</a:t>
            </a:r>
            <a:r>
              <a:rPr lang="en-IN" sz="3900" dirty="0">
                <a:solidFill>
                  <a:srgbClr val="7030A0"/>
                </a:solidFill>
                <a:latin typeface="Bradley Hand" pitchFamily="2" charset="77"/>
              </a:rPr>
              <a:t>. An interesting question is, "Where did the name, dynamic programming, come from?" The 1950s were not good years for mathematical research. We had a very interesting gentleman in Washington named </a:t>
            </a:r>
            <a:r>
              <a:rPr lang="en-IN" sz="3900" dirty="0">
                <a:solidFill>
                  <a:srgbClr val="7030A0"/>
                </a:solidFill>
                <a:latin typeface="Bradley Hand" pitchFamily="2" charset="77"/>
                <a:hlinkClick r:id="rId3" tooltip="Charles Erwin Wilson">
                  <a:extLst>
                    <a:ext uri="{A12FA001-AC4F-418D-AE19-62706E023703}">
                      <ahyp:hlinkClr xmlns:ahyp="http://schemas.microsoft.com/office/drawing/2018/hyperlinkcolor" val="tx"/>
                    </a:ext>
                  </a:extLst>
                </a:hlinkClick>
              </a:rPr>
              <a:t>Wilson</a:t>
            </a:r>
            <a:r>
              <a:rPr lang="en-IN" sz="3900" dirty="0">
                <a:solidFill>
                  <a:srgbClr val="7030A0"/>
                </a:solidFill>
                <a:latin typeface="Bradley Hand" pitchFamily="2" charset="77"/>
              </a:rPr>
              <a:t>. He was Secretary of </a:t>
            </a:r>
            <a:r>
              <a:rPr lang="en-IN" sz="3900" dirty="0" err="1">
                <a:solidFill>
                  <a:srgbClr val="7030A0"/>
                </a:solidFill>
                <a:latin typeface="Bradley Hand" pitchFamily="2" charset="77"/>
              </a:rPr>
              <a:t>Defense</a:t>
            </a:r>
            <a:r>
              <a:rPr lang="en-IN" sz="3900" dirty="0">
                <a:solidFill>
                  <a:srgbClr val="7030A0"/>
                </a:solidFill>
                <a:latin typeface="Bradley Hand" pitchFamily="2" charset="77"/>
              </a:rPr>
              <a:t>,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a:t>
            </a:r>
            <a:r>
              <a:rPr lang="en-IN" sz="3900" dirty="0">
                <a:solidFill>
                  <a:srgbClr val="FF0000"/>
                </a:solidFill>
                <a:latin typeface="Bradley Hand" pitchFamily="2" charset="77"/>
              </a:rPr>
              <a:t>programming</a:t>
            </a:r>
            <a:r>
              <a:rPr lang="en-IN" sz="3900" dirty="0">
                <a:solidFill>
                  <a:srgbClr val="7030A0"/>
                </a:solidFill>
                <a:latin typeface="Bradley Hand" pitchFamily="2" charset="77"/>
              </a:rPr>
              <a:t>". I wanted to get across the idea that this was </a:t>
            </a:r>
            <a:r>
              <a:rPr lang="en-IN" sz="3900" dirty="0">
                <a:solidFill>
                  <a:srgbClr val="FF0000"/>
                </a:solidFill>
                <a:latin typeface="Bradley Hand" pitchFamily="2" charset="77"/>
              </a:rPr>
              <a:t>dynamic</a:t>
            </a:r>
            <a:r>
              <a:rPr lang="en-IN" sz="3900" dirty="0">
                <a:solidFill>
                  <a:srgbClr val="7030A0"/>
                </a:solidFill>
                <a:latin typeface="Bradley Hand" pitchFamily="2" charset="77"/>
              </a:rPr>
              <a:t>,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										— Richard Bellman,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900" dirty="0">
                <a:solidFill>
                  <a:srgbClr val="7030A0"/>
                </a:solidFill>
                <a:latin typeface="Bradley Hand" pitchFamily="2" charset="77"/>
              </a:rPr>
              <a:t>										    Eye of the Hurricane: An Autobiography (1984, page 159)</a:t>
            </a:r>
          </a:p>
        </p:txBody>
      </p:sp>
    </p:spTree>
    <p:extLst>
      <p:ext uri="{BB962C8B-B14F-4D97-AF65-F5344CB8AC3E}">
        <p14:creationId xmlns:p14="http://schemas.microsoft.com/office/powerpoint/2010/main" val="340225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953036"/>
            <a:ext cx="22889831" cy="389541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Pingala Series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P(1) = 1</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P(2) = 1</a:t>
            </a:r>
          </a:p>
          <a:p>
            <a:pP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P(n) = P(n-1)+P(n-2) for n&gt;2</a:t>
            </a:r>
          </a:p>
        </p:txBody>
      </p:sp>
      <p:sp>
        <p:nvSpPr>
          <p:cNvPr id="3" name="There are   children standing in a line. Each child has a rating associated with him/her.">
            <a:extLst>
              <a:ext uri="{FF2B5EF4-FFF2-40B4-BE49-F238E27FC236}">
                <a16:creationId xmlns:a16="http://schemas.microsoft.com/office/drawing/2014/main" id="{8C0ACE6B-4E0B-ACC7-159A-A4B2FD6ABB9A}"/>
              </a:ext>
            </a:extLst>
          </p:cNvPr>
          <p:cNvSpPr/>
          <p:nvPr/>
        </p:nvSpPr>
        <p:spPr>
          <a:xfrm>
            <a:off x="747083" y="7314850"/>
            <a:ext cx="22889831" cy="3895412"/>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It is amazing that these numbers appear in nature</a:t>
            </a:r>
          </a:p>
          <a:p>
            <a:pPr marL="685800" indent="-6858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Let us see a beautiful video that shows this relation</a:t>
            </a:r>
          </a:p>
        </p:txBody>
      </p:sp>
    </p:spTree>
    <p:extLst>
      <p:ext uri="{BB962C8B-B14F-4D97-AF65-F5344CB8AC3E}">
        <p14:creationId xmlns:p14="http://schemas.microsoft.com/office/powerpoint/2010/main" val="392908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Nature by Numbers | The Golden Ratio and Fibonacci Numbers">
            <a:hlinkClick r:id="" action="ppaction://media"/>
            <a:extLst>
              <a:ext uri="{FF2B5EF4-FFF2-40B4-BE49-F238E27FC236}">
                <a16:creationId xmlns:a16="http://schemas.microsoft.com/office/drawing/2014/main" id="{CE405A63-0A67-B729-F738-546AC6D158AD}"/>
              </a:ext>
            </a:extLst>
          </p:cNvPr>
          <p:cNvPicPr>
            <a:picLocks noRot="1" noChangeAspect="1"/>
          </p:cNvPicPr>
          <p:nvPr>
            <a:videoFile r:link="rId1"/>
          </p:nvPr>
        </p:nvPicPr>
        <p:blipFill>
          <a:blip r:embed="rId3"/>
          <a:stretch>
            <a:fillRect/>
          </a:stretch>
        </p:blipFill>
        <p:spPr>
          <a:xfrm>
            <a:off x="4738915" y="1851478"/>
            <a:ext cx="14028056" cy="7925852"/>
          </a:xfrm>
          <a:prstGeom prst="rect">
            <a:avLst/>
          </a:prstGeom>
        </p:spPr>
      </p:pic>
    </p:spTree>
    <p:extLst>
      <p:ext uri="{BB962C8B-B14F-4D97-AF65-F5344CB8AC3E}">
        <p14:creationId xmlns:p14="http://schemas.microsoft.com/office/powerpoint/2010/main" val="800894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ox2">
                <a:extLst>
                  <a:ext uri="{FF2B5EF4-FFF2-40B4-BE49-F238E27FC236}">
                    <a16:creationId xmlns:a16="http://schemas.microsoft.com/office/drawing/2014/main" id="{7DF618EE-6DD7-1BDE-A423-42B37E056EDB}"/>
                  </a:ext>
                </a:extLst>
              </p:cNvPr>
              <p:cNvSpPr/>
              <p:nvPr/>
            </p:nvSpPr>
            <p:spPr>
              <a:xfrm>
                <a:off x="7076052" y="1100859"/>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2" name="!!box2">
                <a:extLst>
                  <a:ext uri="{FF2B5EF4-FFF2-40B4-BE49-F238E27FC236}">
                    <a16:creationId xmlns:a16="http://schemas.microsoft.com/office/drawing/2014/main" id="{7DF618EE-6DD7-1BDE-A423-42B37E056EDB}"/>
                  </a:ext>
                </a:extLst>
              </p:cNvPr>
              <p:cNvSpPr>
                <a:spLocks noRot="1" noChangeAspect="1" noMove="1" noResize="1" noEditPoints="1" noAdjustHandles="1" noChangeArrowheads="1" noChangeShapeType="1" noTextEdit="1"/>
              </p:cNvSpPr>
              <p:nvPr/>
            </p:nvSpPr>
            <p:spPr>
              <a:xfrm>
                <a:off x="7076052" y="1100859"/>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4" name="Candy: A problem on leetcode">
            <a:extLst>
              <a:ext uri="{FF2B5EF4-FFF2-40B4-BE49-F238E27FC236}">
                <a16:creationId xmlns:a16="http://schemas.microsoft.com/office/drawing/2014/main" id="{C8DF6992-173F-731E-696F-89D2FC864CD7}"/>
              </a:ext>
            </a:extLst>
          </p:cNvPr>
          <p:cNvSpPr/>
          <p:nvPr/>
        </p:nvSpPr>
        <p:spPr>
          <a:xfrm>
            <a:off x="1335932" y="4743450"/>
            <a:ext cx="21712135" cy="2114550"/>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the running time of this algorithm?</a:t>
            </a:r>
            <a:endParaRPr sz="6600" dirty="0"/>
          </a:p>
        </p:txBody>
      </p:sp>
      <p:sp>
        <p:nvSpPr>
          <p:cNvPr id="5" name="Rounded Rectangle 4">
            <a:extLst>
              <a:ext uri="{FF2B5EF4-FFF2-40B4-BE49-F238E27FC236}">
                <a16:creationId xmlns:a16="http://schemas.microsoft.com/office/drawing/2014/main" id="{6626DD47-7FC4-123A-879C-189CAFEC259E}"/>
              </a:ext>
            </a:extLst>
          </p:cNvPr>
          <p:cNvSpPr/>
          <p:nvPr/>
        </p:nvSpPr>
        <p:spPr>
          <a:xfrm>
            <a:off x="5301848" y="1285172"/>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4656614" y="2719194"/>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6400835" y="2682945"/>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7299023" y="268294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9" name="Right Brace 8">
            <a:extLst>
              <a:ext uri="{FF2B5EF4-FFF2-40B4-BE49-F238E27FC236}">
                <a16:creationId xmlns:a16="http://schemas.microsoft.com/office/drawing/2014/main" id="{6E0172C3-23AF-A059-8FC2-26903297887C}"/>
              </a:ext>
            </a:extLst>
          </p:cNvPr>
          <p:cNvSpPr/>
          <p:nvPr/>
        </p:nvSpPr>
        <p:spPr>
          <a:xfrm>
            <a:off x="10730350" y="1851868"/>
            <a:ext cx="478192" cy="831077"/>
          </a:xfrm>
          <a:prstGeom prst="rightBrace">
            <a:avLst>
              <a:gd name="adj1" fmla="val 27891"/>
              <a:gd name="adj2" fmla="val 48655"/>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0" name="Rounded Rectangle 9">
            <a:extLst>
              <a:ext uri="{FF2B5EF4-FFF2-40B4-BE49-F238E27FC236}">
                <a16:creationId xmlns:a16="http://schemas.microsoft.com/office/drawing/2014/main" id="{2D1F698D-4437-082D-5233-5099FF497A58}"/>
              </a:ext>
            </a:extLst>
          </p:cNvPr>
          <p:cNvSpPr/>
          <p:nvPr/>
        </p:nvSpPr>
        <p:spPr>
          <a:xfrm>
            <a:off x="11452534" y="1875405"/>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2989832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14:bounceEnd="50000">
                                          <p:cBhvr additive="base">
                                            <p:cTn id="25" dur="1000" fill="hold"/>
                                            <p:tgtEl>
                                              <p:spTgt spid="6">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6">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0000">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14:bounceEnd="50000">
                                          <p:cBhvr additive="base">
                                            <p:cTn id="29" dur="1000" fill="hold"/>
                                            <p:tgtEl>
                                              <p:spTgt spid="8">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30" dur="1000" fill="hold"/>
                                            <p:tgtEl>
                                              <p:spTgt spid="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14:presetBounceEnd="50000">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14:bounceEnd="50000">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ox2">
                <a:extLst>
                  <a:ext uri="{FF2B5EF4-FFF2-40B4-BE49-F238E27FC236}">
                    <a16:creationId xmlns:a16="http://schemas.microsoft.com/office/drawing/2014/main" id="{7DF618EE-6DD7-1BDE-A423-42B37E056EDB}"/>
                  </a:ext>
                </a:extLst>
              </p:cNvPr>
              <p:cNvSpPr/>
              <p:nvPr/>
            </p:nvSpPr>
            <p:spPr>
              <a:xfrm>
                <a:off x="7076052" y="1100859"/>
                <a:ext cx="8593443" cy="229282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Pingala(</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6">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or</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1</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Pingala</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2" name="!!box2">
                <a:extLst>
                  <a:ext uri="{FF2B5EF4-FFF2-40B4-BE49-F238E27FC236}">
                    <a16:creationId xmlns:a16="http://schemas.microsoft.com/office/drawing/2014/main" id="{7DF618EE-6DD7-1BDE-A423-42B37E056EDB}"/>
                  </a:ext>
                </a:extLst>
              </p:cNvPr>
              <p:cNvSpPr>
                <a:spLocks noRot="1" noChangeAspect="1" noMove="1" noResize="1" noEditPoints="1" noAdjustHandles="1" noChangeArrowheads="1" noChangeShapeType="1" noTextEdit="1"/>
              </p:cNvSpPr>
              <p:nvPr/>
            </p:nvSpPr>
            <p:spPr>
              <a:xfrm>
                <a:off x="7076052" y="1100859"/>
                <a:ext cx="8593443" cy="2292826"/>
              </a:xfrm>
              <a:prstGeom prst="roundRect">
                <a:avLst/>
              </a:prstGeom>
              <a:blipFill>
                <a:blip r:embed="rId2"/>
                <a:stretch>
                  <a:fillRect l="-1031" b="-3804"/>
                </a:stretch>
              </a:blipFill>
              <a:ln>
                <a:solidFill>
                  <a:schemeClr val="tx1"/>
                </a:solidFill>
              </a:ln>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6626DD47-7FC4-123A-879C-189CAFEC259E}"/>
              </a:ext>
            </a:extLst>
          </p:cNvPr>
          <p:cNvSpPr/>
          <p:nvPr/>
        </p:nvSpPr>
        <p:spPr>
          <a:xfrm>
            <a:off x="6118972"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9145016"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0969446" y="4748219"/>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1867634" y="4748219"/>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10" name="Rounded Rectangle 9">
            <a:extLst>
              <a:ext uri="{FF2B5EF4-FFF2-40B4-BE49-F238E27FC236}">
                <a16:creationId xmlns:a16="http://schemas.microsoft.com/office/drawing/2014/main" id="{2D1F698D-4437-082D-5233-5099FF497A58}"/>
              </a:ext>
            </a:extLst>
          </p:cNvPr>
          <p:cNvSpPr/>
          <p:nvPr/>
        </p:nvSpPr>
        <p:spPr>
          <a:xfrm>
            <a:off x="9145016" y="5727558"/>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3" name="!!equal">
            <a:extLst>
              <a:ext uri="{FF2B5EF4-FFF2-40B4-BE49-F238E27FC236}">
                <a16:creationId xmlns:a16="http://schemas.microsoft.com/office/drawing/2014/main" id="{1135DEBF-1D69-43E1-467E-0B41B73CD6AB}"/>
              </a:ext>
            </a:extLst>
          </p:cNvPr>
          <p:cNvSpPr/>
          <p:nvPr/>
        </p:nvSpPr>
        <p:spPr>
          <a:xfrm>
            <a:off x="7933069" y="4687965"/>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id="{EE7758F6-F060-61C9-1D1C-FBD2DAE614D5}"/>
              </a:ext>
            </a:extLst>
          </p:cNvPr>
          <p:cNvSpPr/>
          <p:nvPr/>
        </p:nvSpPr>
        <p:spPr>
          <a:xfrm>
            <a:off x="6128009" y="5727558"/>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(1)</a:t>
            </a:r>
          </a:p>
        </p:txBody>
      </p:sp>
      <p:sp>
        <p:nvSpPr>
          <p:cNvPr id="12" name="Equals 11">
            <a:extLst>
              <a:ext uri="{FF2B5EF4-FFF2-40B4-BE49-F238E27FC236}">
                <a16:creationId xmlns:a16="http://schemas.microsoft.com/office/drawing/2014/main" id="{7C0529A1-B1F5-CB61-01D7-BE307132EBE0}"/>
              </a:ext>
            </a:extLst>
          </p:cNvPr>
          <p:cNvSpPr/>
          <p:nvPr/>
        </p:nvSpPr>
        <p:spPr>
          <a:xfrm>
            <a:off x="7998083" y="5667304"/>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3" name="Rounded Rectangle 12">
            <a:extLst>
              <a:ext uri="{FF2B5EF4-FFF2-40B4-BE49-F238E27FC236}">
                <a16:creationId xmlns:a16="http://schemas.microsoft.com/office/drawing/2014/main" id="{73DE6965-4CD9-C5D8-74DA-B5D379656E38}"/>
              </a:ext>
            </a:extLst>
          </p:cNvPr>
          <p:cNvSpPr/>
          <p:nvPr/>
        </p:nvSpPr>
        <p:spPr>
          <a:xfrm>
            <a:off x="9135979" y="664664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c</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4" name="Rounded Rectangle 13">
            <a:extLst>
              <a:ext uri="{FF2B5EF4-FFF2-40B4-BE49-F238E27FC236}">
                <a16:creationId xmlns:a16="http://schemas.microsoft.com/office/drawing/2014/main" id="{C8BAB518-FCB1-B6CF-0A4A-ECBE4D5AD9FD}"/>
              </a:ext>
            </a:extLst>
          </p:cNvPr>
          <p:cNvSpPr/>
          <p:nvPr/>
        </p:nvSpPr>
        <p:spPr>
          <a:xfrm>
            <a:off x="6118972" y="6646643"/>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a:t>
            </a:r>
          </a:p>
        </p:txBody>
      </p:sp>
      <p:sp>
        <p:nvSpPr>
          <p:cNvPr id="15" name="Equals 14">
            <a:extLst>
              <a:ext uri="{FF2B5EF4-FFF2-40B4-BE49-F238E27FC236}">
                <a16:creationId xmlns:a16="http://schemas.microsoft.com/office/drawing/2014/main" id="{59F2D2B3-38F6-F39C-90E1-7FBB8356A52D}"/>
              </a:ext>
            </a:extLst>
          </p:cNvPr>
          <p:cNvSpPr/>
          <p:nvPr/>
        </p:nvSpPr>
        <p:spPr>
          <a:xfrm>
            <a:off x="7989046" y="6586389"/>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16" name="Candy: A problem on leetcode">
            <a:extLst>
              <a:ext uri="{FF2B5EF4-FFF2-40B4-BE49-F238E27FC236}">
                <a16:creationId xmlns:a16="http://schemas.microsoft.com/office/drawing/2014/main" id="{CAE03AA6-9790-C0F6-8848-4DA552F25AC4}"/>
              </a:ext>
            </a:extLst>
          </p:cNvPr>
          <p:cNvSpPr/>
          <p:nvPr/>
        </p:nvSpPr>
        <p:spPr>
          <a:xfrm>
            <a:off x="1011566" y="8023363"/>
            <a:ext cx="21712135" cy="2114550"/>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What is the solution of this recurrence relation?</a:t>
            </a:r>
            <a:endParaRPr sz="6600" dirty="0"/>
          </a:p>
        </p:txBody>
      </p:sp>
    </p:spTree>
    <p:extLst>
      <p:ext uri="{BB962C8B-B14F-4D97-AF65-F5344CB8AC3E}">
        <p14:creationId xmlns:p14="http://schemas.microsoft.com/office/powerpoint/2010/main" val="290681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0934059"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2758489" y="1190011"/>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3656677"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(n-2)</a:t>
            </a:r>
          </a:p>
        </p:txBody>
      </p:sp>
      <p:sp>
        <p:nvSpPr>
          <p:cNvPr id="3" name="!!equal">
            <a:extLst>
              <a:ext uri="{FF2B5EF4-FFF2-40B4-BE49-F238E27FC236}">
                <a16:creationId xmlns:a16="http://schemas.microsoft.com/office/drawing/2014/main" id="{1135DEBF-1D69-43E1-467E-0B41B73CD6AB}"/>
              </a:ext>
            </a:extLst>
          </p:cNvPr>
          <p:cNvSpPr/>
          <p:nvPr/>
        </p:nvSpPr>
        <p:spPr>
          <a:xfrm>
            <a:off x="9722112" y="1129757"/>
            <a:ext cx="914400" cy="710740"/>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126758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t1">
            <a:extLst>
              <a:ext uri="{FF2B5EF4-FFF2-40B4-BE49-F238E27FC236}">
                <a16:creationId xmlns:a16="http://schemas.microsoft.com/office/drawing/2014/main" id="{ABD3E647-EC11-F4B2-2A3D-6E5021DA0B99}"/>
              </a:ext>
            </a:extLst>
          </p:cNvPr>
          <p:cNvSpPr/>
          <p:nvPr/>
        </p:nvSpPr>
        <p:spPr>
          <a:xfrm>
            <a:off x="10934059"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p:sp>
        <p:nvSpPr>
          <p:cNvPr id="7" name="Plus 6">
            <a:extLst>
              <a:ext uri="{FF2B5EF4-FFF2-40B4-BE49-F238E27FC236}">
                <a16:creationId xmlns:a16="http://schemas.microsoft.com/office/drawing/2014/main" id="{C95C610D-F88D-05EF-CB90-5F9B2576CD47}"/>
              </a:ext>
            </a:extLst>
          </p:cNvPr>
          <p:cNvSpPr/>
          <p:nvPr/>
        </p:nvSpPr>
        <p:spPr>
          <a:xfrm>
            <a:off x="12758489" y="1190011"/>
            <a:ext cx="739301" cy="710740"/>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2800">
              <a:solidFill>
                <a:schemeClr val="tx1"/>
              </a:solidFill>
              <a:latin typeface="Chalkduster" panose="03050602040202020205" pitchFamily="66" charset="77"/>
              <a:ea typeface="Helvetica Neue Medium"/>
              <a:cs typeface="Helvetica Neue Medium"/>
              <a:sym typeface="Helvetica Neue Medium"/>
            </a:endParaRPr>
          </a:p>
        </p:txBody>
      </p:sp>
      <p:sp>
        <p:nvSpPr>
          <p:cNvPr id="8" name="Rounded Rectangle 7">
            <a:extLst>
              <a:ext uri="{FF2B5EF4-FFF2-40B4-BE49-F238E27FC236}">
                <a16:creationId xmlns:a16="http://schemas.microsoft.com/office/drawing/2014/main" id="{DCC6E0EB-0B23-9885-51F3-73BB0E51F9EF}"/>
              </a:ext>
            </a:extLst>
          </p:cNvPr>
          <p:cNvSpPr/>
          <p:nvPr/>
        </p:nvSpPr>
        <p:spPr>
          <a:xfrm>
            <a:off x="13656677"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a:ln>
                  <a:noFill/>
                </a:ln>
                <a:solidFill>
                  <a:schemeClr val="tx1"/>
                </a:solidFill>
                <a:effectLst/>
                <a:uFillTx/>
                <a:latin typeface="Chalkduster" panose="03050602040202020205" pitchFamily="66" charset="77"/>
                <a:ea typeface="Helvetica Neue Medium"/>
                <a:cs typeface="Helvetica Neue Medium"/>
                <a:sym typeface="Helvetica Neue Medium"/>
              </a:rPr>
              <a:t>(n-1)</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AlternateContent xmlns:mc="http://schemas.openxmlformats.org/markup-compatibility/2006" xmlns:a14="http://schemas.microsoft.com/office/drawing/2010/main">
        <mc:Choice Requires="a14">
          <p:sp>
            <p:nvSpPr>
              <p:cNvPr id="4" name="!!equal">
                <a:extLst>
                  <a:ext uri="{FF2B5EF4-FFF2-40B4-BE49-F238E27FC236}">
                    <a16:creationId xmlns:a16="http://schemas.microsoft.com/office/drawing/2014/main" id="{FB9F77C0-3025-2CEF-B482-9EA222D6A2AD}"/>
                  </a:ext>
                </a:extLst>
              </p:cNvPr>
              <p:cNvSpPr txBox="1"/>
              <p:nvPr/>
            </p:nvSpPr>
            <p:spPr>
              <a:xfrm>
                <a:off x="9845814" y="1101432"/>
                <a:ext cx="735779" cy="767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chemeClr val="accent1">
                              <a:lumMod val="50000"/>
                            </a:schemeClr>
                          </a:solidFill>
                          <a:effectLst/>
                          <a:uFillTx/>
                          <a:latin typeface="Cambria Math" panose="02040503050406030204" pitchFamily="18" charset="0"/>
                          <a:ea typeface="+mn-ea"/>
                          <a:cs typeface="+mn-cs"/>
                          <a:sym typeface="Helvetica Neue"/>
                        </a:rPr>
                        <m:t>≤</m:t>
                      </m:r>
                    </m:oMath>
                  </m:oMathPara>
                </a14:m>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mc:Choice>
        <mc:Fallback xmlns="">
          <p:sp>
            <p:nvSpPr>
              <p:cNvPr id="4" name="!!equal">
                <a:extLst>
                  <a:ext uri="{FF2B5EF4-FFF2-40B4-BE49-F238E27FC236}">
                    <a16:creationId xmlns:a16="http://schemas.microsoft.com/office/drawing/2014/main" id="{FB9F77C0-3025-2CEF-B482-9EA222D6A2AD}"/>
                  </a:ext>
                </a:extLst>
              </p:cNvPr>
              <p:cNvSpPr txBox="1">
                <a:spLocks noRot="1" noChangeAspect="1" noMove="1" noResize="1" noEditPoints="1" noAdjustHandles="1" noChangeArrowheads="1" noChangeShapeType="1" noTextEdit="1"/>
              </p:cNvSpPr>
              <p:nvPr/>
            </p:nvSpPr>
            <p:spPr>
              <a:xfrm>
                <a:off x="9845814" y="1101432"/>
                <a:ext cx="735779" cy="767390"/>
              </a:xfrm>
              <a:prstGeom prst="rect">
                <a:avLst/>
              </a:prstGeom>
              <a:blipFill>
                <a:blip r:embed="rId2"/>
                <a:stretch>
                  <a:fillRect l="-10169" r="-10169" b="-6452"/>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884078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626DD47-7FC4-123A-879C-189CAFEC259E}"/>
              </a:ext>
            </a:extLst>
          </p:cNvPr>
          <p:cNvSpPr/>
          <p:nvPr/>
        </p:nvSpPr>
        <p:spPr>
          <a:xfrm>
            <a:off x="7908015" y="1190011"/>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p:sp>
        <p:nvSpPr>
          <p:cNvPr id="6" name="!1t1">
            <a:extLst>
              <a:ext uri="{FF2B5EF4-FFF2-40B4-BE49-F238E27FC236}">
                <a16:creationId xmlns:a16="http://schemas.microsoft.com/office/drawing/2014/main" id="{ABD3E647-EC11-F4B2-2A3D-6E5021DA0B99}"/>
              </a:ext>
            </a:extLst>
          </p:cNvPr>
          <p:cNvSpPr/>
          <p:nvPr/>
        </p:nvSpPr>
        <p:spPr>
          <a:xfrm>
            <a:off x="10934059" y="1190011"/>
            <a:ext cx="1849956"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2T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(n-1)</a:t>
            </a:r>
          </a:p>
        </p:txBody>
      </p:sp>
      <mc:AlternateContent xmlns:mc="http://schemas.openxmlformats.org/markup-compatibility/2006" xmlns:a14="http://schemas.microsoft.com/office/drawing/2010/main">
        <mc:Choice Requires="a14">
          <p:sp>
            <p:nvSpPr>
              <p:cNvPr id="4" name="!!equal">
                <a:extLst>
                  <a:ext uri="{FF2B5EF4-FFF2-40B4-BE49-F238E27FC236}">
                    <a16:creationId xmlns:a16="http://schemas.microsoft.com/office/drawing/2014/main" id="{FB9F77C0-3025-2CEF-B482-9EA222D6A2AD}"/>
                  </a:ext>
                </a:extLst>
              </p:cNvPr>
              <p:cNvSpPr txBox="1"/>
              <p:nvPr/>
            </p:nvSpPr>
            <p:spPr>
              <a:xfrm>
                <a:off x="9845814" y="1101432"/>
                <a:ext cx="735779" cy="7673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800" b="0" i="1" u="none" strike="noStrike" cap="none" spc="0" normalizeH="0" baseline="0" smtClean="0">
                          <a:ln>
                            <a:noFill/>
                          </a:ln>
                          <a:solidFill>
                            <a:schemeClr val="accent1">
                              <a:lumMod val="50000"/>
                            </a:schemeClr>
                          </a:solidFill>
                          <a:effectLst/>
                          <a:uFillTx/>
                          <a:latin typeface="Cambria Math" panose="02040503050406030204" pitchFamily="18" charset="0"/>
                          <a:ea typeface="+mn-ea"/>
                          <a:cs typeface="+mn-cs"/>
                          <a:sym typeface="Helvetica Neue"/>
                        </a:rPr>
                        <m:t>≤</m:t>
                      </m:r>
                    </m:oMath>
                  </m:oMathPara>
                </a14:m>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mc:Choice>
        <mc:Fallback xmlns="">
          <p:sp>
            <p:nvSpPr>
              <p:cNvPr id="4" name="!!equal">
                <a:extLst>
                  <a:ext uri="{FF2B5EF4-FFF2-40B4-BE49-F238E27FC236}">
                    <a16:creationId xmlns:a16="http://schemas.microsoft.com/office/drawing/2014/main" id="{FB9F77C0-3025-2CEF-B482-9EA222D6A2AD}"/>
                  </a:ext>
                </a:extLst>
              </p:cNvPr>
              <p:cNvSpPr txBox="1">
                <a:spLocks noRot="1" noChangeAspect="1" noMove="1" noResize="1" noEditPoints="1" noAdjustHandles="1" noChangeArrowheads="1" noChangeShapeType="1" noTextEdit="1"/>
              </p:cNvSpPr>
              <p:nvPr/>
            </p:nvSpPr>
            <p:spPr>
              <a:xfrm>
                <a:off x="9845814" y="1101432"/>
                <a:ext cx="735779" cy="767390"/>
              </a:xfrm>
              <a:prstGeom prst="rect">
                <a:avLst/>
              </a:prstGeom>
              <a:blipFill>
                <a:blip r:embed="rId2"/>
                <a:stretch>
                  <a:fillRect l="-10169" r="-10169" b="-6452"/>
                </a:stretch>
              </a:blipFill>
              <a:ln w="12700" cap="flat">
                <a:noFill/>
                <a:miter lim="400000"/>
              </a:ln>
              <a:effectLst/>
            </p:spPr>
            <p:txBody>
              <a:bodyPr/>
              <a:lstStyle/>
              <a:p>
                <a:r>
                  <a:rPr lang="en-US">
                    <a:noFill/>
                  </a:rPr>
                  <a:t> </a:t>
                </a:r>
              </a:p>
            </p:txBody>
          </p:sp>
        </mc:Fallback>
      </mc:AlternateContent>
      <p:sp>
        <p:nvSpPr>
          <p:cNvPr id="2" name="Rounded Rectangle 1">
            <a:extLst>
              <a:ext uri="{FF2B5EF4-FFF2-40B4-BE49-F238E27FC236}">
                <a16:creationId xmlns:a16="http://schemas.microsoft.com/office/drawing/2014/main" id="{62E0F97B-9EBC-58DD-EC63-AB7FDCE03EFC}"/>
              </a:ext>
            </a:extLst>
          </p:cNvPr>
          <p:cNvSpPr/>
          <p:nvPr/>
        </p:nvSpPr>
        <p:spPr>
          <a:xfrm>
            <a:off x="7908015" y="2731596"/>
            <a:ext cx="1585334"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(n)</a:t>
            </a:r>
          </a:p>
        </p:txBody>
      </p:sp>
      <mc:AlternateContent xmlns:mc="http://schemas.openxmlformats.org/markup-compatibility/2006" xmlns:a14="http://schemas.microsoft.com/office/drawing/2010/main">
        <mc:Choice Requires="a14">
          <p:sp>
            <p:nvSpPr>
              <p:cNvPr id="3" name="!1t1">
                <a:extLst>
                  <a:ext uri="{FF2B5EF4-FFF2-40B4-BE49-F238E27FC236}">
                    <a16:creationId xmlns:a16="http://schemas.microsoft.com/office/drawing/2014/main" id="{3ED26A6A-4A0F-D6DE-A43F-BEBDA21C4DEF}"/>
                  </a:ext>
                </a:extLst>
              </p:cNvPr>
              <p:cNvSpPr/>
              <p:nvPr/>
            </p:nvSpPr>
            <p:spPr>
              <a:xfrm>
                <a:off x="10934059" y="2731596"/>
                <a:ext cx="1849956" cy="590233"/>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sSup>
                      <m:sSupPr>
                        <m:ctrlPr>
                          <a:rPr lang="en-US" sz="2800" b="0" i="1" smtClean="0">
                            <a:solidFill>
                              <a:schemeClr val="tx1"/>
                            </a:solidFill>
                            <a:latin typeface="Cambria Math" panose="02040503050406030204" pitchFamily="18" charset="0"/>
                            <a:ea typeface="Helvetica Neue Medium"/>
                            <a:cs typeface="Helvetica Neue Medium"/>
                            <a:sym typeface="Helvetica Neue Medium"/>
                          </a:rPr>
                        </m:ctrlPr>
                      </m:sSupPr>
                      <m:e>
                        <m:r>
                          <a:rPr lang="en-US" sz="2800" b="0" i="1" smtClean="0">
                            <a:solidFill>
                              <a:schemeClr val="tx1"/>
                            </a:solidFill>
                            <a:latin typeface="Cambria Math" panose="02040503050406030204" pitchFamily="18" charset="0"/>
                            <a:ea typeface="Helvetica Neue Medium"/>
                            <a:cs typeface="Helvetica Neue Medium"/>
                            <a:sym typeface="Helvetica Neue Medium"/>
                          </a:rPr>
                          <m:t>2</m:t>
                        </m:r>
                      </m:e>
                      <m:sup>
                        <m:r>
                          <a:rPr lang="en-US" sz="2800" b="0" i="1" smtClean="0">
                            <a:solidFill>
                              <a:schemeClr val="tx1"/>
                            </a:solidFill>
                            <a:latin typeface="Cambria Math" panose="02040503050406030204" pitchFamily="18" charset="0"/>
                            <a:ea typeface="Helvetica Neue Medium"/>
                            <a:cs typeface="Helvetica Neue Medium"/>
                            <a:sym typeface="Helvetica Neue Medium"/>
                          </a:rPr>
                          <m:t>𝑛</m:t>
                        </m:r>
                      </m:sup>
                    </m:sSup>
                  </m:oMath>
                </a14:m>
                <a:r>
                  <a:rPr lang="en-US" sz="2800" dirty="0">
                    <a:solidFill>
                      <a:schemeClr val="tx1"/>
                    </a:solidFill>
                    <a:latin typeface="Chalkduster" panose="03050602040202020205" pitchFamily="66" charset="77"/>
                    <a:ea typeface="Helvetica Neue Medium"/>
                    <a:cs typeface="Helvetica Neue Medium"/>
                    <a:sym typeface="Helvetica Neue Medium"/>
                  </a:rPr>
                  <a:t>)</a:t>
                </a:r>
                <a:endPar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3" name="!1t1">
                <a:extLst>
                  <a:ext uri="{FF2B5EF4-FFF2-40B4-BE49-F238E27FC236}">
                    <a16:creationId xmlns:a16="http://schemas.microsoft.com/office/drawing/2014/main" id="{3ED26A6A-4A0F-D6DE-A43F-BEBDA21C4DEF}"/>
                  </a:ext>
                </a:extLst>
              </p:cNvPr>
              <p:cNvSpPr>
                <a:spLocks noRot="1" noChangeAspect="1" noMove="1" noResize="1" noEditPoints="1" noAdjustHandles="1" noChangeArrowheads="1" noChangeShapeType="1" noTextEdit="1"/>
              </p:cNvSpPr>
              <p:nvPr/>
            </p:nvSpPr>
            <p:spPr>
              <a:xfrm>
                <a:off x="10934059" y="2731596"/>
                <a:ext cx="1849956" cy="590233"/>
              </a:xfrm>
              <a:prstGeom prst="roundRect">
                <a:avLst/>
              </a:prstGeom>
              <a:blipFill>
                <a:blip r:embed="rId3"/>
                <a:stretch>
                  <a:fillRect b="-10526"/>
                </a:stretch>
              </a:blipFill>
              <a:ln w="127000" cap="flat" cmpd="thinThick">
                <a:solidFill>
                  <a:schemeClr val="tx1"/>
                </a:solidFill>
                <a:miter lim="400000"/>
              </a:ln>
              <a:effectLst/>
            </p:spPr>
            <p:txBody>
              <a:bodyPr/>
              <a:lstStyle/>
              <a:p>
                <a:r>
                  <a:rPr lang="en-US">
                    <a:noFill/>
                  </a:rPr>
                  <a:t> </a:t>
                </a:r>
              </a:p>
            </p:txBody>
          </p:sp>
        </mc:Fallback>
      </mc:AlternateContent>
      <p:sp>
        <p:nvSpPr>
          <p:cNvPr id="9" name="!!equal">
            <a:extLst>
              <a:ext uri="{FF2B5EF4-FFF2-40B4-BE49-F238E27FC236}">
                <a16:creationId xmlns:a16="http://schemas.microsoft.com/office/drawing/2014/main" id="{35FEFD28-7025-DE96-58D6-4B552F296162}"/>
              </a:ext>
            </a:extLst>
          </p:cNvPr>
          <p:cNvSpPr txBox="1"/>
          <p:nvPr/>
        </p:nvSpPr>
        <p:spPr>
          <a:xfrm>
            <a:off x="9978062" y="2059360"/>
            <a:ext cx="471283"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Helvetica Neue"/>
              </a:rPr>
              <a:t>=</a:t>
            </a:r>
          </a:p>
        </p:txBody>
      </p:sp>
      <p:sp>
        <p:nvSpPr>
          <p:cNvPr id="10" name="Candy: A problem on leetcode">
            <a:extLst>
              <a:ext uri="{FF2B5EF4-FFF2-40B4-BE49-F238E27FC236}">
                <a16:creationId xmlns:a16="http://schemas.microsoft.com/office/drawing/2014/main" id="{BFBC680D-DC79-F1C1-B0B5-F68B0E0396F9}"/>
              </a:ext>
            </a:extLst>
          </p:cNvPr>
          <p:cNvSpPr/>
          <p:nvPr/>
        </p:nvSpPr>
        <p:spPr>
          <a:xfrm>
            <a:off x="747085" y="9377378"/>
            <a:ext cx="22889830" cy="2114550"/>
          </a:xfrm>
          <a:prstGeom prst="roundRect">
            <a:avLst>
              <a:gd name="adj" fmla="val 1661"/>
            </a:avLst>
          </a:prstGeom>
          <a:gradFill>
            <a:gsLst>
              <a:gs pos="0">
                <a:srgbClr val="FF40FF">
                  <a:alpha val="93276"/>
                </a:srgbClr>
              </a:gs>
              <a:gs pos="100000">
                <a:srgbClr val="FF2600">
                  <a:alpha val="93276"/>
                </a:srgbClr>
              </a:gs>
            </a:gsLst>
            <a:lin ang="5460000" scaled="0"/>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6600" dirty="0"/>
              <a:t>But why are we getting bad running time for such a simple problem?</a:t>
            </a:r>
            <a:endParaRPr sz="6600" dirty="0"/>
          </a:p>
        </p:txBody>
      </p:sp>
      <mc:AlternateContent xmlns:mc="http://schemas.openxmlformats.org/markup-compatibility/2006" xmlns:a14="http://schemas.microsoft.com/office/drawing/2010/main">
        <mc:Choice Requires="a14">
          <p:sp>
            <p:nvSpPr>
              <p:cNvPr id="11" name="There are   children standing in a line. Each child has a rating associated with him/her.">
                <a:extLst>
                  <a:ext uri="{FF2B5EF4-FFF2-40B4-BE49-F238E27FC236}">
                    <a16:creationId xmlns:a16="http://schemas.microsoft.com/office/drawing/2014/main" id="{6CB085D0-69CE-06FA-1D71-F6BBAD7DBF04}"/>
                  </a:ext>
                </a:extLst>
              </p:cNvPr>
              <p:cNvSpPr/>
              <p:nvPr/>
            </p:nvSpPr>
            <p:spPr>
              <a:xfrm>
                <a:off x="564204" y="3675394"/>
                <a:ext cx="22889831" cy="2938057"/>
              </a:xfrm>
              <a:prstGeom prst="roundRect">
                <a:avLst>
                  <a:gd name="adj" fmla="val 5932"/>
                </a:avLst>
              </a:prstGeom>
              <a:gradFill>
                <a:gsLst>
                  <a:gs pos="0">
                    <a:schemeClr val="accent1"/>
                  </a:gs>
                  <a:gs pos="100000">
                    <a:schemeClr val="accent2">
                      <a:lumMod val="0"/>
                      <a:lumOff val="100000"/>
                    </a:schemeClr>
                  </a:gs>
                </a:gsLst>
                <a:lin ang="5460000" scaled="0"/>
              </a:grad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With a more refined analysis, you get a running time of O(</a:t>
                </a:r>
                <a14:m>
                  <m:oMath xmlns:m="http://schemas.openxmlformats.org/officeDocument/2006/math">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𝜙</m:t>
                        </m:r>
                      </m:e>
                      <m:sup>
                        <m:r>
                          <a:rPr lang="en-US" b="0" i="1" smtClean="0">
                            <a:solidFill>
                              <a:srgbClr val="7030A0"/>
                            </a:solidFill>
                            <a:latin typeface="Cambria Math" panose="02040503050406030204" pitchFamily="18" charset="0"/>
                          </a:rPr>
                          <m:t>𝑛</m:t>
                        </m:r>
                      </m:sup>
                    </m:sSup>
                  </m:oMath>
                </a14:m>
                <a:r>
                  <a:rPr lang="en-IN" dirty="0">
                    <a:solidFill>
                      <a:srgbClr val="7030A0"/>
                    </a:solidFill>
                    <a:latin typeface="Bradley Hand" pitchFamily="2" charset="77"/>
                  </a:rPr>
                  <a:t>) </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dirty="0">
                    <a:solidFill>
                      <a:srgbClr val="7030A0"/>
                    </a:solidFill>
                    <a:latin typeface="Bradley Hand" pitchFamily="2" charset="77"/>
                  </a:rPr>
                  <a:t>where </a:t>
                </a:r>
                <a14:m>
                  <m:oMath xmlns:m="http://schemas.openxmlformats.org/officeDocument/2006/math">
                    <m:r>
                      <a:rPr lang="en-US" b="0" i="1" smtClean="0">
                        <a:solidFill>
                          <a:srgbClr val="7030A0"/>
                        </a:solidFill>
                        <a:latin typeface="Cambria Math" panose="02040503050406030204" pitchFamily="18" charset="0"/>
                      </a:rPr>
                      <m:t>𝜙</m:t>
                    </m:r>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1+</m:t>
                        </m:r>
                        <m:rad>
                          <m:radPr>
                            <m:degHide m:val="on"/>
                            <m:ctrlPr>
                              <a:rPr lang="en-US" b="0" i="1" smtClean="0">
                                <a:solidFill>
                                  <a:srgbClr val="7030A0"/>
                                </a:solidFill>
                                <a:latin typeface="Cambria Math" panose="02040503050406030204" pitchFamily="18" charset="0"/>
                              </a:rPr>
                            </m:ctrlPr>
                          </m:radPr>
                          <m:deg/>
                          <m:e>
                            <m:r>
                              <a:rPr lang="en-US" b="0" i="1" smtClean="0">
                                <a:solidFill>
                                  <a:srgbClr val="7030A0"/>
                                </a:solidFill>
                                <a:latin typeface="Cambria Math" panose="02040503050406030204" pitchFamily="18" charset="0"/>
                              </a:rPr>
                              <m:t>5</m:t>
                            </m:r>
                          </m:e>
                        </m:rad>
                      </m:num>
                      <m:den>
                        <m:r>
                          <a:rPr lang="en-US" b="0" i="1" smtClean="0">
                            <a:solidFill>
                              <a:srgbClr val="7030A0"/>
                            </a:solidFill>
                            <a:latin typeface="Cambria Math" panose="02040503050406030204" pitchFamily="18" charset="0"/>
                          </a:rPr>
                          <m:t>2</m:t>
                        </m:r>
                      </m:den>
                    </m:f>
                  </m:oMath>
                </a14:m>
                <a:endParaRPr lang="en-IN" dirty="0">
                  <a:solidFill>
                    <a:srgbClr val="7030A0"/>
                  </a:solidFill>
                  <a:latin typeface="Bradley Hand" pitchFamily="2" charset="77"/>
                </a:endParaRPr>
              </a:p>
            </p:txBody>
          </p:sp>
        </mc:Choice>
        <mc:Fallback xmlns="">
          <p:sp>
            <p:nvSpPr>
              <p:cNvPr id="11" name="There are   children standing in a line. Each child has a rating associated with him/her.">
                <a:extLst>
                  <a:ext uri="{FF2B5EF4-FFF2-40B4-BE49-F238E27FC236}">
                    <a16:creationId xmlns:a16="http://schemas.microsoft.com/office/drawing/2014/main" id="{6CB085D0-69CE-06FA-1D71-F6BBAD7DBF04}"/>
                  </a:ext>
                </a:extLst>
              </p:cNvPr>
              <p:cNvSpPr>
                <a:spLocks noRot="1" noChangeAspect="1" noMove="1" noResize="1" noEditPoints="1" noAdjustHandles="1" noChangeArrowheads="1" noChangeShapeType="1" noTextEdit="1"/>
              </p:cNvSpPr>
              <p:nvPr/>
            </p:nvSpPr>
            <p:spPr>
              <a:xfrm>
                <a:off x="564204" y="3675394"/>
                <a:ext cx="22889831" cy="2938057"/>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0" endPos="40000" dir="5400000" sy="-100000" algn="bl" rotWithShape="0"/>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68865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animBg="1"/>
      <p:bldP spid="11" grpId="0" animBg="1"/>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2311</TotalTime>
  <Words>1531</Words>
  <Application>Microsoft Macintosh PowerPoint</Application>
  <PresentationFormat>Custom</PresentationFormat>
  <Paragraphs>333</Paragraphs>
  <Slides>29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Bradley Hand</vt:lpstr>
      <vt:lpstr>Cambria Math</vt:lpstr>
      <vt:lpstr>Chalkduster</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Manoj Gupta</cp:lastModifiedBy>
  <cp:revision>377</cp:revision>
  <dcterms:modified xsi:type="dcterms:W3CDTF">2024-09-10T12:36:57Z</dcterms:modified>
</cp:coreProperties>
</file>