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8"/>
  </p:notesMasterIdLst>
  <p:sldIdLst>
    <p:sldId id="353" r:id="rId2"/>
    <p:sldId id="470" r:id="rId3"/>
    <p:sldId id="471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1" r:id="rId13"/>
    <p:sldId id="482" r:id="rId14"/>
    <p:sldId id="483" r:id="rId15"/>
    <p:sldId id="484" r:id="rId16"/>
    <p:sldId id="485" r:id="rId17"/>
    <p:sldId id="486" r:id="rId18"/>
    <p:sldId id="492" r:id="rId19"/>
    <p:sldId id="493" r:id="rId20"/>
    <p:sldId id="494" r:id="rId21"/>
    <p:sldId id="487" r:id="rId22"/>
    <p:sldId id="488" r:id="rId23"/>
    <p:sldId id="489" r:id="rId24"/>
    <p:sldId id="495" r:id="rId25"/>
    <p:sldId id="496" r:id="rId26"/>
    <p:sldId id="497" r:id="rId27"/>
    <p:sldId id="490" r:id="rId28"/>
    <p:sldId id="491" r:id="rId29"/>
    <p:sldId id="498" r:id="rId30"/>
    <p:sldId id="499" r:id="rId31"/>
    <p:sldId id="500" r:id="rId32"/>
    <p:sldId id="504" r:id="rId33"/>
    <p:sldId id="503" r:id="rId34"/>
    <p:sldId id="516" r:id="rId35"/>
    <p:sldId id="549" r:id="rId36"/>
    <p:sldId id="501" r:id="rId37"/>
    <p:sldId id="502" r:id="rId38"/>
    <p:sldId id="505" r:id="rId39"/>
    <p:sldId id="506" r:id="rId40"/>
    <p:sldId id="509" r:id="rId41"/>
    <p:sldId id="510" r:id="rId42"/>
    <p:sldId id="456" r:id="rId43"/>
    <p:sldId id="457" r:id="rId44"/>
    <p:sldId id="460" r:id="rId45"/>
    <p:sldId id="458" r:id="rId46"/>
    <p:sldId id="459" r:id="rId47"/>
    <p:sldId id="461" r:id="rId48"/>
    <p:sldId id="462" r:id="rId49"/>
    <p:sldId id="463" r:id="rId50"/>
    <p:sldId id="464" r:id="rId51"/>
    <p:sldId id="465" r:id="rId52"/>
    <p:sldId id="511" r:id="rId53"/>
    <p:sldId id="512" r:id="rId54"/>
    <p:sldId id="513" r:id="rId55"/>
    <p:sldId id="514" r:id="rId56"/>
    <p:sldId id="517" r:id="rId57"/>
    <p:sldId id="515" r:id="rId58"/>
    <p:sldId id="518" r:id="rId59"/>
    <p:sldId id="519" r:id="rId60"/>
    <p:sldId id="520" r:id="rId61"/>
    <p:sldId id="521" r:id="rId62"/>
    <p:sldId id="522" r:id="rId63"/>
    <p:sldId id="523" r:id="rId64"/>
    <p:sldId id="525" r:id="rId65"/>
    <p:sldId id="524" r:id="rId66"/>
    <p:sldId id="526" r:id="rId67"/>
    <p:sldId id="527" r:id="rId68"/>
    <p:sldId id="529" r:id="rId69"/>
    <p:sldId id="530" r:id="rId70"/>
    <p:sldId id="531" r:id="rId71"/>
    <p:sldId id="532" r:id="rId72"/>
    <p:sldId id="534" r:id="rId73"/>
    <p:sldId id="535" r:id="rId74"/>
    <p:sldId id="536" r:id="rId75"/>
    <p:sldId id="537" r:id="rId76"/>
    <p:sldId id="538" r:id="rId77"/>
    <p:sldId id="539" r:id="rId78"/>
    <p:sldId id="540" r:id="rId79"/>
    <p:sldId id="541" r:id="rId80"/>
    <p:sldId id="542" r:id="rId81"/>
    <p:sldId id="543" r:id="rId82"/>
    <p:sldId id="544" r:id="rId83"/>
    <p:sldId id="545" r:id="rId84"/>
    <p:sldId id="546" r:id="rId85"/>
    <p:sldId id="547" r:id="rId86"/>
    <p:sldId id="548" r:id="rId8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9"/>
    <p:restoredTop sz="94762"/>
  </p:normalViewPr>
  <p:slideViewPr>
    <p:cSldViewPr snapToGrid="0">
      <p:cViewPr varScale="1">
        <p:scale>
          <a:sx n="60" d="100"/>
          <a:sy n="60" d="100"/>
        </p:scale>
        <p:origin x="12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0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E0F2-FE73-74B4-34E2-6221A977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28B96-6026-1DB3-A7D3-4D7AA26FA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40624-DAC7-E641-3BB5-3C87C9F65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6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6016-060E-C393-E721-4C9ACB50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659A3-9410-8973-0494-C5D77F775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310A20-2672-4C0E-D98F-739CFE3AC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29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158CD-6682-9A95-CB88-DF258B414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16377-CE2E-7784-93D6-B8270103F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E3507-7802-18A1-1E76-AD5D669A1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F5445-0915-B3C9-265D-0DD84055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865D0-8B23-04C6-9325-A8E8A8656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C4078-501A-9E5D-053A-86019C9DD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3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5FDB6-DD4B-23AE-F3BD-81DFE5FF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85C24-887D-947A-EB5A-BBEB5125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8C9A1-E349-3B8A-E62C-6F2D19080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3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7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NP-Completeness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6623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E73E2-42CF-FD47-CEC4-3D27CCB5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137D53-D311-7731-CC7B-05729E8B7F6C}"/>
              </a:ext>
            </a:extLst>
          </p:cNvPr>
          <p:cNvSpPr/>
          <p:nvPr/>
        </p:nvSpPr>
        <p:spPr>
          <a:xfrm>
            <a:off x="638175" y="814142"/>
            <a:ext cx="23136225" cy="17004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Are there any problems outside the class P?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BC44A3-49EE-E04F-4CDB-1FF3654FA2B2}"/>
              </a:ext>
            </a:extLst>
          </p:cNvPr>
          <p:cNvSpPr/>
          <p:nvPr/>
        </p:nvSpPr>
        <p:spPr>
          <a:xfrm>
            <a:off x="638175" y="3109667"/>
            <a:ext cx="23136225" cy="17004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Can you think of any problem?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884D50-2AF3-118C-E5DF-6B3B6672BC70}"/>
              </a:ext>
            </a:extLst>
          </p:cNvPr>
          <p:cNvSpPr/>
          <p:nvPr/>
        </p:nvSpPr>
        <p:spPr>
          <a:xfrm>
            <a:off x="638175" y="5405192"/>
            <a:ext cx="23014631" cy="399598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permutations of n numbers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cycles in a graph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shortest paths from s to t in a graph</a:t>
            </a:r>
          </a:p>
        </p:txBody>
      </p:sp>
    </p:spTree>
    <p:extLst>
      <p:ext uri="{BB962C8B-B14F-4D97-AF65-F5344CB8AC3E}">
        <p14:creationId xmlns:p14="http://schemas.microsoft.com/office/powerpoint/2010/main" val="3965384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5BFA-6F49-3C52-A1F8-189224212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61D2A9-A5AA-0E26-EAB3-B0EE3EC50F0E}"/>
              </a:ext>
            </a:extLst>
          </p:cNvPr>
          <p:cNvSpPr/>
          <p:nvPr/>
        </p:nvSpPr>
        <p:spPr>
          <a:xfrm>
            <a:off x="684684" y="776042"/>
            <a:ext cx="23014631" cy="399598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permutations of n numbers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cycles in a graph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shortest paths from s to t in a graph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BFB2D6-9F48-F7B1-AE22-467879179D52}"/>
              </a:ext>
            </a:extLst>
          </p:cNvPr>
          <p:cNvSpPr/>
          <p:nvPr/>
        </p:nvSpPr>
        <p:spPr>
          <a:xfrm>
            <a:off x="684683" y="6300542"/>
            <a:ext cx="23014631" cy="57581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These are pathological problems.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output size itself is exponential. Therefore, the running time is exponential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Is there a problem, whose output size is polynomial, but we cannot solve it in 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19313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BE5EA-BC0F-3193-AACC-27F949A04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A0567-0331-5D74-F779-3DF7C1801052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 vertex cover is a set of vertices such that each edge is adjacent to at least one vertex in the vertex cover. Find a vertex cover of minimum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B72A3370-F047-7063-E7A5-5CCC55F0B0CA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CE458EDF-E361-0981-A078-9ED078828290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FE6F00D7-ED36-06F3-B6C6-C8FDCEF5B18D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D32B39CC-7726-E669-C6E8-8BB00208B1BB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09486BE4-D9C1-ACA1-31B5-8FC2B2C95F21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4C9022C7-BD01-4D1B-D157-FAAD543F2E62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CD809559-0281-54F5-60D7-D1490B4BED5B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BD5B07DA-8719-28B2-23AC-DF0E078BEA4C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548978D8-8247-54EF-231A-9E240198A540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8A358E88-9D43-5A32-3FC9-AE9CC2102529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191C145B-7911-64D5-8858-4690468C9F3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CF4D7204-3136-ED27-C39B-7F977AB4332F}"/>
              </a:ext>
            </a:extLst>
          </p:cNvPr>
          <p:cNvSpPr/>
          <p:nvPr/>
        </p:nvSpPr>
        <p:spPr>
          <a:xfrm>
            <a:off x="10193674" y="6077201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vertex cover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661911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41D4B-C186-2F12-843A-489DFF24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3C67E9-E15E-67F5-FB77-F9E00B8F36FC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 vertex cover is a set of vertices such that each edge is adjacent to at least one vertex in the vertex cover. Find a vertex cover of minimum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7359DB91-AA25-763B-7C1F-BCA3476B9EB4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684D6FEA-DA92-FB67-2B6A-38708BBDC502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599CEF99-9053-A6D3-8373-074275B7F6AA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538E3B2C-8FFE-29B0-E49F-C9E5B61F24CC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C17BA731-F98B-5EEC-ED19-F719B7F71EE5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94494C68-E128-F0DE-2C6E-43B59A6F0EC5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3A67886D-A29A-DC5D-FA67-B729E6CB1421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3E5D5512-51F2-E1C5-6BE7-98125F73D527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B943FDCA-9A9B-C00E-6115-CD5C21DB2AE3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905C43AF-47B5-FB8F-3B2E-6F8D015E1A5E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0A02B3F0-6A6F-32A9-28E9-C009C87CB112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CD4757D0-9071-CCC5-E734-09CC642D324D}"/>
              </a:ext>
            </a:extLst>
          </p:cNvPr>
          <p:cNvSpPr/>
          <p:nvPr/>
        </p:nvSpPr>
        <p:spPr>
          <a:xfrm>
            <a:off x="10193674" y="6077201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vertex cover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D0D2B538-A0FB-08A7-EC99-603FE81404C3}"/>
              </a:ext>
            </a:extLst>
          </p:cNvPr>
          <p:cNvSpPr/>
          <p:nvPr/>
        </p:nvSpPr>
        <p:spPr>
          <a:xfrm>
            <a:off x="10193674" y="9384849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minimum vertex cover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474716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30BD-5875-7BF0-9039-A7F3B417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E7F67A-326B-8336-B4C2-A591EF7B4E9B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 vertex cover is a set of vertices such that each edge is adjacent to at least one vertex in the vertex cover. Find a vertex cover of minimum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1DA86614-B80B-ED80-3735-E06DE87EB152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A2ADBE77-AF23-657A-06FD-6A3752091A27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7FF9178E-4E34-F726-DB97-0273ECB0613C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E6575F36-4F00-B7C3-E3B2-EFF3D2356B1D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7BFA0E0A-7B11-D3DA-5E56-BB015CB61793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AEC90019-7639-17D8-30E9-03CC73122CB7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9FC99B0A-DFE2-AA51-9554-CB2ABD161FA1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B8313D2C-748A-EF02-730C-D64CD9036335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954EC167-08F7-9C22-1815-C6E633936EB3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A45F8F83-A571-9F77-1148-A35027664B61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390D3561-A02E-ED2B-305D-8285E2F8352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3B1A75D2-8655-3529-6E2D-91FC9F5A0790}"/>
              </a:ext>
            </a:extLst>
          </p:cNvPr>
          <p:cNvSpPr/>
          <p:nvPr/>
        </p:nvSpPr>
        <p:spPr>
          <a:xfrm>
            <a:off x="10193674" y="6077201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vertex cover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39A21F24-9CBD-C2FF-1FC4-9B06837789BF}"/>
              </a:ext>
            </a:extLst>
          </p:cNvPr>
          <p:cNvSpPr/>
          <p:nvPr/>
        </p:nvSpPr>
        <p:spPr>
          <a:xfrm>
            <a:off x="10193674" y="9384849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minimum vertex cover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221537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75BF5-5768-1304-DE52-A5D8E619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0C4BFE-5C9D-5FBA-9ECB-91454F76D007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an independent set is a set of vertices such that no two vertex in the set share an edge. Find an independent set of maximum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1D70D528-D0FD-9926-9381-A02F96179CDD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11D691F-0601-0CA5-8967-AECF8D6BF164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586D31C0-55BA-0DA8-D8D4-93AB14986656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627BA5AE-0FA3-66CC-3BBC-122595482828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1E0C3157-9D1E-49B6-9972-EAFF25440E50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3BFC6C40-6B77-BA97-FAAA-995423F1BAAA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61CA204B-409C-3291-83AD-9D910E4607BA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3A60EE5F-9B3D-EADE-41FA-6F5E4D3D05F0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D7418A1-03F7-E0CB-125F-11C02BD7F9E7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31BF85E7-27ED-6C27-FBA5-C9A8F23A40E2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243702D9-BB76-CE29-5F88-9A2C36FBFF0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7E674B54-77FC-5BC9-9857-F5AA12667C53}"/>
              </a:ext>
            </a:extLst>
          </p:cNvPr>
          <p:cNvSpPr/>
          <p:nvPr/>
        </p:nvSpPr>
        <p:spPr>
          <a:xfrm>
            <a:off x="10193674" y="6541647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an independent set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04389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B603C-F97B-37E4-4B71-4F87E320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40404D1-82E0-FD95-95F4-DDC247A82739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an independent set is a set of vertices such that no two vertex in the set share an edge. Find an independent set of maximum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DC979B8D-92BE-372A-BAB8-AC98D954A980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C00951-2776-501B-BC7B-EFE257F220F5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C761F1E0-8529-A199-404F-81902E97E0D0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373E5886-75E5-52F9-EFA2-D2DD2C96F560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87D55D84-0858-CC03-39D6-E6672E421D7F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CDF6DE97-A15F-3319-7431-411F3AFC8E54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7E254382-127E-B26C-8827-DD75E8D9384A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6517F74-64A4-35F1-E931-74EF90763B23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F06EA1DC-88FB-C174-B44C-EAD0661A35E9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561E6EC4-1922-CCBC-4ECA-F99AF9939351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DBD7DBB4-0E24-F6CF-F92B-943352364DE5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4C4AB5A0-481B-7BC3-0977-FEF18171D114}"/>
              </a:ext>
            </a:extLst>
          </p:cNvPr>
          <p:cNvSpPr/>
          <p:nvPr/>
        </p:nvSpPr>
        <p:spPr>
          <a:xfrm>
            <a:off x="10193674" y="6541647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an independent set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8193F842-82CB-58DE-C175-B187DBDAFC98}"/>
              </a:ext>
            </a:extLst>
          </p:cNvPr>
          <p:cNvSpPr/>
          <p:nvPr/>
        </p:nvSpPr>
        <p:spPr>
          <a:xfrm>
            <a:off x="10193674" y="9655452"/>
            <a:ext cx="13631321" cy="324640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the maximum independent set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100082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4CB3D-80C4-1369-87AA-6ACF986E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0D812C3-B099-6AE8-EA4C-2D7CEEA20CDF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an independent set is a set of vertices such that no two vertex in the set share an edge. Find an independent set of maximum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708F3ED1-72CF-E585-8068-3F86CFC03607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3410EB43-A972-6A31-323A-A2697BD817B0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ACEF2185-6D4F-C033-8679-72F1C3CB6855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DB315316-A30E-BE36-1CAE-20310FA5F382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035420AC-1D1C-42CE-CF17-FF1C2D2E46A1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49808882-6D6B-D8BF-F491-D758864CFA19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D953AF8E-EDAE-929D-D437-C34EFFD43D01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E4CD2A4-7CE3-66C7-AB61-E4B9EBFFE06F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1D46DE5-9C0D-937D-A23F-5784962936DF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D784A5DC-70A0-A02B-46E8-CE7766BA290B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03D65B8D-FBA9-4EA2-568C-CA2213B23DDF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6C1FB1C8-F3E6-C98D-D13D-8E4B9FF442AA}"/>
              </a:ext>
            </a:extLst>
          </p:cNvPr>
          <p:cNvSpPr/>
          <p:nvPr/>
        </p:nvSpPr>
        <p:spPr>
          <a:xfrm>
            <a:off x="10193674" y="6541647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an independent set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6A6CD7AC-3492-5D30-8963-7086D255F93B}"/>
              </a:ext>
            </a:extLst>
          </p:cNvPr>
          <p:cNvSpPr/>
          <p:nvPr/>
        </p:nvSpPr>
        <p:spPr>
          <a:xfrm>
            <a:off x="10193674" y="9655452"/>
            <a:ext cx="13631321" cy="324640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the maximum independent set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998968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185FD-0EF4-BF00-45CE-12B72898D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14857BB-9D3E-3D37-463C-A1A7070726E4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112644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are given a list of n statements 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.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These statements can be either true or false.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can combine statements to for a clause.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 clause may look like this: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4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7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9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10</m:t>
                            </m:r>
                          </m:sub>
                        </m:sSub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clause is satisfied if any one of the statement is true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are given m such clauses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Can you assign truth values to these n statements such that all m clauses are satisfied?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14857BB-9D3E-3D37-463C-A1A707072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112644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309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F4C85-037A-C98D-6B52-74D21154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5C94711-E552-6B8A-2525-A342E6359285}"/>
                  </a:ext>
                </a:extLst>
              </p:cNvPr>
              <p:cNvSpPr/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Satisfiability or SAT: Given n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m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assign values to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such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∧…∧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satisfiable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5C94711-E552-6B8A-2525-A342E6359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B0B54D1-45D8-BAEA-95BD-0AE3D5142786}"/>
                  </a:ext>
                </a:extLst>
              </p:cNvPr>
              <p:cNvSpPr/>
              <p:nvPr/>
            </p:nvSpPr>
            <p:spPr>
              <a:xfrm>
                <a:off x="684684" y="4507905"/>
                <a:ext cx="23014631" cy="47001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Example: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What is a satisfiable assignment?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B0B54D1-45D8-BAEA-95BD-0AE3D5142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507905"/>
                <a:ext cx="23014631" cy="470018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E5CDC12-552C-2E56-2FE2-C14ECF57F4EC}"/>
                  </a:ext>
                </a:extLst>
              </p:cNvPr>
              <p:cNvSpPr/>
              <p:nvPr/>
            </p:nvSpPr>
            <p:spPr>
              <a:xfrm>
                <a:off x="684683" y="9902283"/>
                <a:ext cx="23014631" cy="289931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=1</m:t>
                    </m:r>
                  </m:oMath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0</m:t>
                    </m:r>
                  </m:oMath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E5CDC12-552C-2E56-2FE2-C14ECF57F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9902283"/>
                <a:ext cx="23014631" cy="289931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162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90F0CBF-A371-EB03-1652-F1F94EC78B4D}"/>
              </a:ext>
            </a:extLst>
          </p:cNvPr>
          <p:cNvSpPr/>
          <p:nvPr/>
        </p:nvSpPr>
        <p:spPr>
          <a:xfrm>
            <a:off x="684684" y="664904"/>
            <a:ext cx="23014631" cy="687889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Till now, we have done problems that can be solved using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Greedy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Divide and Conquer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Dynamic Programming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F00EF084-B805-C59D-5082-F8F427643BB3}"/>
                  </a:ext>
                </a:extLst>
              </p:cNvPr>
              <p:cNvSpPr/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One nice feature of these algorithms is that their running time is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polynomial of the </a:t>
                </a:r>
                <a14:m>
                  <m:oMath xmlns:m="http://schemas.openxmlformats.org/officeDocument/2006/math"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𝑖𝑛𝑝𝑢𝑡</m:t>
                    </m:r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𝑠𝑖𝑧𝑒</m:t>
                    </m:r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F00EF084-B805-C59D-5082-F8F427643B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807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0673-37B2-1324-F8F8-54A7877E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95DD9B4-2911-E21A-DD0B-A7EB54567CB7}"/>
                  </a:ext>
                </a:extLst>
              </p:cNvPr>
              <p:cNvSpPr/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Satisfiability or SAT: Given n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m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assign values to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such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∧…∧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satisfiable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95DD9B4-2911-E21A-DD0B-A7EB54567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431ABB-D4F7-218A-14BE-36096E9BC6CF}"/>
              </a:ext>
            </a:extLst>
          </p:cNvPr>
          <p:cNvSpPr/>
          <p:nvPr/>
        </p:nvSpPr>
        <p:spPr>
          <a:xfrm>
            <a:off x="684684" y="5489213"/>
            <a:ext cx="23014631" cy="178138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Design an algorithm for the SAT problem </a:t>
            </a:r>
          </a:p>
        </p:txBody>
      </p:sp>
    </p:spTree>
    <p:extLst>
      <p:ext uri="{BB962C8B-B14F-4D97-AF65-F5344CB8AC3E}">
        <p14:creationId xmlns:p14="http://schemas.microsoft.com/office/powerpoint/2010/main" val="3032302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73AA1F-8706-13C6-4D59-78687252F7DC}"/>
              </a:ext>
            </a:extLst>
          </p:cNvPr>
          <p:cNvSpPr/>
          <p:nvPr/>
        </p:nvSpPr>
        <p:spPr>
          <a:xfrm>
            <a:off x="684685" y="28810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7AA83D-9CF6-7E38-535C-2E93B17E808E}"/>
              </a:ext>
            </a:extLst>
          </p:cNvPr>
          <p:cNvSpPr/>
          <p:nvPr/>
        </p:nvSpPr>
        <p:spPr>
          <a:xfrm>
            <a:off x="684685" y="494799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6681F9-57A8-3F18-B053-1D972F693924}"/>
              </a:ext>
            </a:extLst>
          </p:cNvPr>
          <p:cNvSpPr/>
          <p:nvPr/>
        </p:nvSpPr>
        <p:spPr>
          <a:xfrm>
            <a:off x="684685" y="701491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DF6568F-1775-3CA1-6EED-15BE941111CC}"/>
              </a:ext>
            </a:extLst>
          </p:cNvPr>
          <p:cNvSpPr/>
          <p:nvPr/>
        </p:nvSpPr>
        <p:spPr>
          <a:xfrm>
            <a:off x="684685" y="90818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1CDEBC-D598-9F32-8878-6EDAD7D3013C}"/>
              </a:ext>
            </a:extLst>
          </p:cNvPr>
          <p:cNvSpPr/>
          <p:nvPr/>
        </p:nvSpPr>
        <p:spPr>
          <a:xfrm>
            <a:off x="684685" y="111487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B62B95-055B-7BE2-3A9B-6BBBFAF0BE28}"/>
              </a:ext>
            </a:extLst>
          </p:cNvPr>
          <p:cNvSpPr/>
          <p:nvPr/>
        </p:nvSpPr>
        <p:spPr>
          <a:xfrm>
            <a:off x="7952259" y="814141"/>
            <a:ext cx="15747055" cy="1189220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Researchers have tried hard to solve these problems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even our best efforts have failed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are unable to understand why we are not able to solve these problems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current consensus is that all these problems cannot be solved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it is just a consensus, a belief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no proof and its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frustating</a:t>
            </a: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7A2EDF7-6F8E-C495-EFA7-B783EA973E05}"/>
              </a:ext>
            </a:extLst>
          </p:cNvPr>
          <p:cNvSpPr/>
          <p:nvPr/>
        </p:nvSpPr>
        <p:spPr>
          <a:xfrm>
            <a:off x="684685" y="100964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</p:spTree>
    <p:extLst>
      <p:ext uri="{BB962C8B-B14F-4D97-AF65-F5344CB8AC3E}">
        <p14:creationId xmlns:p14="http://schemas.microsoft.com/office/powerpoint/2010/main" val="408638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8BED3-280C-1CE8-FBE0-9D786BBC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E8229DA-6D98-BB65-E09D-DA371A609740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49C680-3F71-7CBF-1F34-08F9C2FE04E7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FCB2FA0-17BD-D2C5-C010-2761F21145E5}"/>
              </a:ext>
            </a:extLst>
          </p:cNvPr>
          <p:cNvSpPr/>
          <p:nvPr/>
        </p:nvSpPr>
        <p:spPr>
          <a:xfrm>
            <a:off x="3389784" y="1483150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53F79DC-0984-C4BE-8EBB-01E12B282B53}"/>
              </a:ext>
            </a:extLst>
          </p:cNvPr>
          <p:cNvSpPr/>
          <p:nvPr/>
        </p:nvSpPr>
        <p:spPr>
          <a:xfrm>
            <a:off x="11653837" y="833191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FFE02B0-C7DA-5320-A027-5A0D4828741A}"/>
              </a:ext>
            </a:extLst>
          </p:cNvPr>
          <p:cNvSpPr/>
          <p:nvPr/>
        </p:nvSpPr>
        <p:spPr>
          <a:xfrm>
            <a:off x="16343785" y="39478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B0458F-B852-F45F-3E53-8CB3ED8FF9CA}"/>
              </a:ext>
            </a:extLst>
          </p:cNvPr>
          <p:cNvSpPr/>
          <p:nvPr/>
        </p:nvSpPr>
        <p:spPr>
          <a:xfrm>
            <a:off x="-286865" y="4634158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1D6B7B-6DDC-83AC-69F2-8A366DCBD73D}"/>
              </a:ext>
            </a:extLst>
          </p:cNvPr>
          <p:cNvSpPr/>
          <p:nvPr/>
        </p:nvSpPr>
        <p:spPr>
          <a:xfrm>
            <a:off x="684685" y="836722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6CF5BF1-B6E6-1EA8-81C2-0C59A8C6A034}"/>
              </a:ext>
            </a:extLst>
          </p:cNvPr>
          <p:cNvSpPr/>
          <p:nvPr/>
        </p:nvSpPr>
        <p:spPr>
          <a:xfrm>
            <a:off x="16343785" y="836722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B733691-6E2F-8095-CBA9-F6A5475D083C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Our belief</a:t>
            </a:r>
          </a:p>
        </p:txBody>
      </p:sp>
    </p:spTree>
    <p:extLst>
      <p:ext uri="{BB962C8B-B14F-4D97-AF65-F5344CB8AC3E}">
        <p14:creationId xmlns:p14="http://schemas.microsoft.com/office/powerpoint/2010/main" val="496073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9E298-AD43-1A21-A6C4-3EBB7DED5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57AD3D3-09C9-064D-F774-09BCE0B7349C}"/>
              </a:ext>
            </a:extLst>
          </p:cNvPr>
          <p:cNvSpPr/>
          <p:nvPr/>
        </p:nvSpPr>
        <p:spPr>
          <a:xfrm>
            <a:off x="684685" y="8141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B93D4B1-6E89-B482-5BE0-EEE1D881EB80}"/>
              </a:ext>
            </a:extLst>
          </p:cNvPr>
          <p:cNvSpPr/>
          <p:nvPr/>
        </p:nvSpPr>
        <p:spPr>
          <a:xfrm>
            <a:off x="684685" y="28810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377F49-8575-9027-607C-C1F09872D209}"/>
              </a:ext>
            </a:extLst>
          </p:cNvPr>
          <p:cNvSpPr/>
          <p:nvPr/>
        </p:nvSpPr>
        <p:spPr>
          <a:xfrm>
            <a:off x="684685" y="494799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13A0FD-AEBF-0549-0773-B05B215934C9}"/>
              </a:ext>
            </a:extLst>
          </p:cNvPr>
          <p:cNvSpPr/>
          <p:nvPr/>
        </p:nvSpPr>
        <p:spPr>
          <a:xfrm>
            <a:off x="684685" y="701491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CBEA84-FF1A-7A3E-B0B6-70E916548865}"/>
              </a:ext>
            </a:extLst>
          </p:cNvPr>
          <p:cNvSpPr/>
          <p:nvPr/>
        </p:nvSpPr>
        <p:spPr>
          <a:xfrm>
            <a:off x="684685" y="90818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46B5390-F13B-0AA9-5DEC-462FF7127C43}"/>
              </a:ext>
            </a:extLst>
          </p:cNvPr>
          <p:cNvSpPr/>
          <p:nvPr/>
        </p:nvSpPr>
        <p:spPr>
          <a:xfrm>
            <a:off x="684685" y="111487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345164-4816-A987-68E8-9C940AACFBE9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these problems look different, but they  have one common property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However, we need a slight modification in these problem to get there</a:t>
            </a:r>
          </a:p>
        </p:txBody>
      </p:sp>
    </p:spTree>
    <p:extLst>
      <p:ext uri="{BB962C8B-B14F-4D97-AF65-F5344CB8AC3E}">
        <p14:creationId xmlns:p14="http://schemas.microsoft.com/office/powerpoint/2010/main" val="96014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4318B8-9E48-689F-02B1-830E830DB928}"/>
              </a:ext>
            </a:extLst>
          </p:cNvPr>
          <p:cNvSpPr/>
          <p:nvPr/>
        </p:nvSpPr>
        <p:spPr>
          <a:xfrm>
            <a:off x="1732899" y="299598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Optimization version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CE990C-AFD2-85CE-A50A-6FEE65A2E38F}"/>
              </a:ext>
            </a:extLst>
          </p:cNvPr>
          <p:cNvSpPr/>
          <p:nvPr/>
        </p:nvSpPr>
        <p:spPr>
          <a:xfrm>
            <a:off x="14057973" y="299597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Decision version</a:t>
            </a: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C2B69C-FA27-D339-3234-BA8647746C5A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9768468"/>
          </a:xfrm>
          <a:prstGeom prst="line">
            <a:avLst/>
          </a:prstGeom>
          <a:noFill/>
          <a:ln w="1270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14FF33-EBF3-1FAD-F0E0-3A7EC9C95F11}"/>
              </a:ext>
            </a:extLst>
          </p:cNvPr>
          <p:cNvSpPr/>
          <p:nvPr/>
        </p:nvSpPr>
        <p:spPr>
          <a:xfrm>
            <a:off x="703270" y="2325404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a satisfiable assignment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36753C-A9FE-F934-17D9-8A09DABEC3B5}"/>
              </a:ext>
            </a:extLst>
          </p:cNvPr>
          <p:cNvSpPr/>
          <p:nvPr/>
        </p:nvSpPr>
        <p:spPr>
          <a:xfrm>
            <a:off x="12974446" y="2325404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Is there a satisfiable assignment?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858A1A-AAC9-9015-0988-364B69123658}"/>
              </a:ext>
            </a:extLst>
          </p:cNvPr>
          <p:cNvSpPr/>
          <p:nvPr/>
        </p:nvSpPr>
        <p:spPr>
          <a:xfrm>
            <a:off x="703270" y="4802563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the minimum vertex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AD20702-66D4-CE71-E246-09B3D203300B}"/>
                  </a:ext>
                </a:extLst>
              </p:cNvPr>
              <p:cNvSpPr/>
              <p:nvPr/>
            </p:nvSpPr>
            <p:spPr>
              <a:xfrm>
                <a:off x="12920548" y="4802563"/>
                <a:ext cx="10760184" cy="139910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vertex cover of size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k?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AD20702-66D4-CE71-E246-09B3D2033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0548" y="4802563"/>
                <a:ext cx="10760184" cy="13991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5608C6-E738-8825-43BE-6CAA77F7DC42}"/>
              </a:ext>
            </a:extLst>
          </p:cNvPr>
          <p:cNvSpPr/>
          <p:nvPr/>
        </p:nvSpPr>
        <p:spPr>
          <a:xfrm>
            <a:off x="649372" y="7410360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the maximum independent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A839E758-4243-23C6-AE3A-B7347EDA33C1}"/>
                  </a:ext>
                </a:extLst>
              </p:cNvPr>
              <p:cNvSpPr/>
              <p:nvPr/>
            </p:nvSpPr>
            <p:spPr>
              <a:xfrm>
                <a:off x="12974446" y="7410360"/>
                <a:ext cx="10760184" cy="18228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maximum independent set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k?</a:t>
                </a: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A839E758-4243-23C6-AE3A-B7347EDA3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4446" y="7410360"/>
                <a:ext cx="10760184" cy="182285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53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1D6C-3A5A-2E3D-5532-E6687F190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AF8D2FF-E559-01C6-5649-625305B15D35}"/>
              </a:ext>
            </a:extLst>
          </p:cNvPr>
          <p:cNvSpPr/>
          <p:nvPr/>
        </p:nvSpPr>
        <p:spPr>
          <a:xfrm>
            <a:off x="1732899" y="299598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Optimization version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6EE10D1-56E0-565C-24E3-D93F3C2D599F}"/>
              </a:ext>
            </a:extLst>
          </p:cNvPr>
          <p:cNvSpPr/>
          <p:nvPr/>
        </p:nvSpPr>
        <p:spPr>
          <a:xfrm>
            <a:off x="14057973" y="299597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Decision version</a:t>
            </a: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DEA190-993E-BC7B-662D-1C4BD56A9202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4304371"/>
          </a:xfrm>
          <a:prstGeom prst="line">
            <a:avLst/>
          </a:prstGeom>
          <a:noFill/>
          <a:ln w="1270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996203B-676D-A217-FBBA-04D0F399FD8C}"/>
              </a:ext>
            </a:extLst>
          </p:cNvPr>
          <p:cNvSpPr/>
          <p:nvPr/>
        </p:nvSpPr>
        <p:spPr>
          <a:xfrm>
            <a:off x="649372" y="1857053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the maximum independent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7B8C44F-4EFC-4417-608B-5DE0FF7699AD}"/>
                  </a:ext>
                </a:extLst>
              </p:cNvPr>
              <p:cNvSpPr/>
              <p:nvPr/>
            </p:nvSpPr>
            <p:spPr>
              <a:xfrm>
                <a:off x="12974445" y="1857053"/>
                <a:ext cx="10760184" cy="18228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maximum independent set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k?</a:t>
                </a: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7B8C44F-4EFC-4417-608B-5DE0FF769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4445" y="1857053"/>
                <a:ext cx="10760184" cy="18228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FB53003-4043-7770-E9D6-558F1C042B62}"/>
              </a:ext>
            </a:extLst>
          </p:cNvPr>
          <p:cNvSpPr/>
          <p:nvPr/>
        </p:nvSpPr>
        <p:spPr>
          <a:xfrm>
            <a:off x="649371" y="5447744"/>
            <a:ext cx="23085243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you can solve the optimization version of the problem, you can use it to solve the decision version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36ACBB9-CE3A-EE6B-72B1-92EE2BF99DD3}"/>
              </a:ext>
            </a:extLst>
          </p:cNvPr>
          <p:cNvSpPr/>
          <p:nvPr/>
        </p:nvSpPr>
        <p:spPr>
          <a:xfrm>
            <a:off x="649369" y="7243091"/>
            <a:ext cx="23085243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we can solve the decision version, then we can use it to solve the optimization version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B016E2-2798-3637-895A-2C4EE75812E4}"/>
              </a:ext>
            </a:extLst>
          </p:cNvPr>
          <p:cNvSpPr/>
          <p:nvPr/>
        </p:nvSpPr>
        <p:spPr>
          <a:xfrm>
            <a:off x="649369" y="10320082"/>
            <a:ext cx="23085243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Think how to do this</a:t>
            </a:r>
          </a:p>
        </p:txBody>
      </p:sp>
    </p:spTree>
    <p:extLst>
      <p:ext uri="{BB962C8B-B14F-4D97-AF65-F5344CB8AC3E}">
        <p14:creationId xmlns:p14="http://schemas.microsoft.com/office/powerpoint/2010/main" val="316029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D8CF3-360A-E67C-9154-F00B5D34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AA3642-B50B-8712-BC37-45F09CB47151}"/>
              </a:ext>
            </a:extLst>
          </p:cNvPr>
          <p:cNvSpPr/>
          <p:nvPr/>
        </p:nvSpPr>
        <p:spPr>
          <a:xfrm>
            <a:off x="684685" y="8141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B417D3C-6554-DF1E-7B9D-69A30F38BE78}"/>
              </a:ext>
            </a:extLst>
          </p:cNvPr>
          <p:cNvSpPr/>
          <p:nvPr/>
        </p:nvSpPr>
        <p:spPr>
          <a:xfrm>
            <a:off x="684685" y="28810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43B8EE-13D6-266C-087F-6CB707F7A4A2}"/>
              </a:ext>
            </a:extLst>
          </p:cNvPr>
          <p:cNvSpPr/>
          <p:nvPr/>
        </p:nvSpPr>
        <p:spPr>
          <a:xfrm>
            <a:off x="684685" y="494799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76537A-ED82-1CF8-C514-E4073B0FAE75}"/>
              </a:ext>
            </a:extLst>
          </p:cNvPr>
          <p:cNvSpPr/>
          <p:nvPr/>
        </p:nvSpPr>
        <p:spPr>
          <a:xfrm>
            <a:off x="684685" y="701491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1BDFC0-4AEB-0584-1510-CA1EF0AE7DD0}"/>
              </a:ext>
            </a:extLst>
          </p:cNvPr>
          <p:cNvSpPr/>
          <p:nvPr/>
        </p:nvSpPr>
        <p:spPr>
          <a:xfrm>
            <a:off x="684685" y="90818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6645D5-7392-F259-BD17-FB45E445D9EB}"/>
              </a:ext>
            </a:extLst>
          </p:cNvPr>
          <p:cNvSpPr/>
          <p:nvPr/>
        </p:nvSpPr>
        <p:spPr>
          <a:xfrm>
            <a:off x="684685" y="111487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52EE242-5363-5501-394A-0231C76DBC29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Henceforth, we will assume that we are working with the decision version of the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these problems look different, but they  have one common property</a:t>
            </a:r>
          </a:p>
        </p:txBody>
      </p:sp>
    </p:spTree>
    <p:extLst>
      <p:ext uri="{BB962C8B-B14F-4D97-AF65-F5344CB8AC3E}">
        <p14:creationId xmlns:p14="http://schemas.microsoft.com/office/powerpoint/2010/main" val="331959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234A0-A1A5-643A-63F2-1A6247C59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5B795561-AC07-771D-CE10-9E8E09EFE483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NP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22566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66E1-6ABA-AACE-29C4-2157B0071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0BFE4E75-F6E7-2B8A-375B-FCCE20E00A7B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 vertex cover is a set of vertices such that each edge is adjacent to at least one vertex in the vertex cover. Is there a vertex cover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0BFE4E75-F6E7-2B8A-375B-FCCE20E00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26FE5F94-20BA-20E8-2F66-26F9ACFACA3A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22A58CE2-D132-88B2-EDA9-9F9748E28FB3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5577B493-7154-86A7-7F2A-BE1828ED796A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961FFC16-523A-491D-9D35-5259D13B4E88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275CEF6E-52CC-BEBF-DBF7-216E9B24A05A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F1486ADC-39E0-A31D-806B-9ADCE18013BE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55F9B166-CB6C-5A1B-7D50-E508C40D3825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EFA67752-E480-326C-2BF1-76A8E04D781A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F0C9319B-915A-1C1E-EA71-9D36B44B0D6D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8CF14C03-28D0-3E93-A85A-63AD7C9EBC8A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CF59835D-457A-2B8C-7847-F19AD60809CF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240457-B865-86F9-4112-4A0B8699A743}"/>
              </a:ext>
            </a:extLst>
          </p:cNvPr>
          <p:cNvSpPr/>
          <p:nvPr/>
        </p:nvSpPr>
        <p:spPr>
          <a:xfrm>
            <a:off x="10504813" y="5177646"/>
            <a:ext cx="13275916" cy="810972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Ans = {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a,c,b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Given the Ans, can you solve the problem in polynomial time?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verifier, I can conclude the answer of this instance to be Yes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8881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FFDC5-1C68-49B0-631B-CDDA01DB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50B71-861C-09D5-21A0-E69E2F4CBD22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an independent set is a set of vertices such that no two vertex in the set share an edge. 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50B71-861C-09D5-21A0-E69E2F4CB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E8E90B41-1AE5-F912-1EC2-FF07EF217D01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307AA013-E77E-ECCE-E6EB-8DBD452A1972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B8EF0320-9390-74B6-7BBB-3AAB1A8A5864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7A838BB8-13DE-0E80-538A-1713BC6D51D0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A6EE4769-D76F-66C4-CD16-D8E02D194760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AC82E8B9-C016-2999-1D10-518A7FA1E44E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FD287739-7171-FA7E-4461-6B32F1FDC3B0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B0F0C40E-E899-8C5D-FC8F-F284E99B386E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3099291-AB4F-8A93-2820-7BE1B915E408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70549D6B-DC60-04A1-BCF3-BDCEEBE95EE2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4DBD20E1-6EAF-5442-A0BB-AAFFAEE73D73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2984BF6-BC1E-4514-CD39-38D0CB8A083A}"/>
              </a:ext>
            </a:extLst>
          </p:cNvPr>
          <p:cNvSpPr/>
          <p:nvPr/>
        </p:nvSpPr>
        <p:spPr>
          <a:xfrm>
            <a:off x="10504813" y="5177646"/>
            <a:ext cx="13275916" cy="810972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Ans = {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d,e,f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Given the Ans, can you solve the problem in polynomial time?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verifier, I can conclude the answer of this instance to be Yes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78103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94F4-8510-E0B0-4AFD-C7DE5C308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99A0208-5577-D880-BCB2-6165773BEECE}"/>
              </a:ext>
            </a:extLst>
          </p:cNvPr>
          <p:cNvSpPr/>
          <p:nvPr/>
        </p:nvSpPr>
        <p:spPr>
          <a:xfrm>
            <a:off x="684684" y="664904"/>
            <a:ext cx="23014631" cy="687889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Till now, we have done problems that can be solved using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Greedy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Divide and Conquer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Dynamic Programming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CA8F9F4-7CF6-FBD4-AEA8-6D24BFA8DBD8}"/>
                  </a:ext>
                </a:extLst>
              </p:cNvPr>
              <p:cNvSpPr/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One nice feature of these algorithms is that their running time is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𝑖𝑛𝑝𝑢𝑡</m:t>
                            </m:r>
                            <m: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 </m:t>
                            </m:r>
                            <m: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𝑠𝑖𝑧𝑒</m:t>
                            </m:r>
                          </m:e>
                        </m:d>
                      </m:e>
                      <m:sup>
                        <m:r>
                          <a:rPr lang="en-US" sz="6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CA8F9F4-7CF6-FBD4-AEA8-6D24BFA8DB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83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EAE0D7D-1D6C-71BB-DC66-3919C82AD611}"/>
              </a:ext>
            </a:extLst>
          </p:cNvPr>
          <p:cNvSpPr/>
          <p:nvPr/>
        </p:nvSpPr>
        <p:spPr>
          <a:xfrm>
            <a:off x="684684" y="1487728"/>
            <a:ext cx="23014631" cy="146070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X is in class NP, if it has an efficient verifier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6C9E96-7EB4-E56D-AFAE-413CC8D7449F}"/>
              </a:ext>
            </a:extLst>
          </p:cNvPr>
          <p:cNvSpPr/>
          <p:nvPr/>
        </p:nvSpPr>
        <p:spPr>
          <a:xfrm>
            <a:off x="684684" y="6199315"/>
            <a:ext cx="23014631" cy="373149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X is in NP if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exists a verifier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an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able to verify (using or without using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if answer to an instance of X is Yes or No</a:t>
            </a:r>
          </a:p>
        </p:txBody>
      </p:sp>
    </p:spTree>
    <p:extLst>
      <p:ext uri="{BB962C8B-B14F-4D97-AF65-F5344CB8AC3E}">
        <p14:creationId xmlns:p14="http://schemas.microsoft.com/office/powerpoint/2010/main" val="676856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BEE1-EBC8-3E8B-591F-BFA8455E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54AB41-F8AB-4572-8A3D-61CDF06E00D5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D71D02F-16E1-8359-5DA7-9F2D4531F446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DD9BB19-A624-24BA-BB3E-1AF25438D495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859049-DC99-54B3-2940-4C795319659D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FD4AC7-F1E6-CF1F-88DB-01749D01EF98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6491AC-00FB-FC9B-EB1D-B754882EFDFB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don’t know how to solve these problems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these algorithms have efficient verifiers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these problems are in NP </a:t>
            </a:r>
          </a:p>
        </p:txBody>
      </p:sp>
    </p:spTree>
    <p:extLst>
      <p:ext uri="{BB962C8B-B14F-4D97-AF65-F5344CB8AC3E}">
        <p14:creationId xmlns:p14="http://schemas.microsoft.com/office/powerpoint/2010/main" val="4110108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3F4AF-E215-FFAD-91E6-571C4CFD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283562C5-CFAF-1AC9-5F52-A44BF6550C33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Relation between P and NP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397808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B4CD3-57C7-A6D3-F54F-459770B33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2E6939-E11E-2D78-CE9F-CF9D45FB56AF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1300DB-4413-A88D-6989-81AFFD06F8C6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2E3D43-1E94-1C6D-45CC-9542392A77E1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0FABEC-E23A-1D07-D646-AFE479444E89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EB8DDE-4F71-B736-CCB8-75AACEC5CA5A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DC9DAF-DBF5-DF90-4015-D1BA8DE178BF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These problems are in 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But are these problems in NP?</a:t>
            </a:r>
          </a:p>
        </p:txBody>
      </p:sp>
    </p:spTree>
    <p:extLst>
      <p:ext uri="{BB962C8B-B14F-4D97-AF65-F5344CB8AC3E}">
        <p14:creationId xmlns:p14="http://schemas.microsoft.com/office/powerpoint/2010/main" val="3161309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2A165-F008-1BBC-A5BB-BB63A43D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8FEE5C9-24A9-F422-6683-CB5B09F2D5F6}"/>
              </a:ext>
            </a:extLst>
          </p:cNvPr>
          <p:cNvSpPr/>
          <p:nvPr/>
        </p:nvSpPr>
        <p:spPr>
          <a:xfrm>
            <a:off x="684683" y="509533"/>
            <a:ext cx="23014631" cy="146070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X is in class NP, if it has an efficient verifier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70BCAC5-67FC-0E8A-D21A-2995CA393DCE}"/>
              </a:ext>
            </a:extLst>
          </p:cNvPr>
          <p:cNvSpPr/>
          <p:nvPr/>
        </p:nvSpPr>
        <p:spPr>
          <a:xfrm>
            <a:off x="684683" y="2456655"/>
            <a:ext cx="23014631" cy="373149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X is in NP if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exists a verifier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an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able to verify (using or without using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if answer to an instance of X is Yes or No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07F5D1-BBD7-188E-2EC1-EAD08B9DD2A3}"/>
              </a:ext>
            </a:extLst>
          </p:cNvPr>
          <p:cNvSpPr/>
          <p:nvPr/>
        </p:nvSpPr>
        <p:spPr>
          <a:xfrm>
            <a:off x="684683" y="7205866"/>
            <a:ext cx="23014631" cy="466361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For problems in P, there is no need of an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Or Ans can be a null answer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verifier Y is the algorithm that solves the problem in 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76617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21D7-0169-E85F-94AF-844F7BE66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B4A9AE-6EDE-1D38-E058-0BA03CAC298B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48A41F-D849-0E88-10DE-0D286676EC6C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88B3125-A7B0-4F88-359C-C230283CDE06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2D40CC-9B40-27B4-BBBE-94D9DD14635D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2515C0-19E1-8861-B8B6-C8BB4AE139EE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3CB2D80-A814-0462-D584-ACDB1FC8D26B}"/>
                  </a:ext>
                </a:extLst>
              </p:cNvPr>
              <p:cNvSpPr/>
              <p:nvPr/>
            </p:nvSpPr>
            <p:spPr>
              <a:xfrm>
                <a:off x="7952260" y="4293270"/>
                <a:ext cx="15747055" cy="51294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These problems are in 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But are these problems in NP?</a:t>
                </a:r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Yes, all these problems are in NP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 P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⊆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</a:t>
                </a: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3CB2D80-A814-0462-D584-ACDB1FC8D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260" y="4293270"/>
                <a:ext cx="15747055" cy="512945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58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0F0B0-43B0-329C-501D-E3C4FC1B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8914B58-828D-6A45-B706-E1EBE10ECDE6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36BE18-584E-D4C9-881C-2F1802015B5E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B80B05-F908-93B9-76F9-CAB9B46D3C05}"/>
              </a:ext>
            </a:extLst>
          </p:cNvPr>
          <p:cNvSpPr/>
          <p:nvPr/>
        </p:nvSpPr>
        <p:spPr>
          <a:xfrm>
            <a:off x="12192000" y="-3524643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97406B-EC7D-7A33-2476-65E768DE73B4}"/>
              </a:ext>
            </a:extLst>
          </p:cNvPr>
          <p:cNvSpPr/>
          <p:nvPr/>
        </p:nvSpPr>
        <p:spPr>
          <a:xfrm>
            <a:off x="28827333" y="483147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23B899-9388-9CD1-16BE-82454CBAC2C5}"/>
              </a:ext>
            </a:extLst>
          </p:cNvPr>
          <p:cNvSpPr/>
          <p:nvPr/>
        </p:nvSpPr>
        <p:spPr>
          <a:xfrm>
            <a:off x="-8397004" y="530041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3CC6504-487F-C95F-A810-82196BAA207F}"/>
              </a:ext>
            </a:extLst>
          </p:cNvPr>
          <p:cNvSpPr/>
          <p:nvPr/>
        </p:nvSpPr>
        <p:spPr>
          <a:xfrm>
            <a:off x="-8085259" y="1374988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4FC2153-DF31-4453-169A-ADB777FE6438}"/>
              </a:ext>
            </a:extLst>
          </p:cNvPr>
          <p:cNvSpPr/>
          <p:nvPr/>
        </p:nvSpPr>
        <p:spPr>
          <a:xfrm>
            <a:off x="27833420" y="12372728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DAA1F25-F756-66CF-0036-CA8FF3AC3DED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2726685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E015F-71BB-9A30-27B1-996D1BE3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694727-6ED5-66C0-E37E-CAB209B774F5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FF8405-F2FE-4151-07A4-A2A0097B0717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56BD55-188E-373C-ABEC-DA933F10A781}"/>
              </a:ext>
            </a:extLst>
          </p:cNvPr>
          <p:cNvSpPr/>
          <p:nvPr/>
        </p:nvSpPr>
        <p:spPr>
          <a:xfrm>
            <a:off x="8981517" y="7450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DA9BEB-B1C7-E5BB-E774-569322E8BDDA}"/>
              </a:ext>
            </a:extLst>
          </p:cNvPr>
          <p:cNvSpPr/>
          <p:nvPr/>
        </p:nvSpPr>
        <p:spPr>
          <a:xfrm>
            <a:off x="17258185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E5C150-7018-31EE-20AB-374ECB8F520D}"/>
              </a:ext>
            </a:extLst>
          </p:cNvPr>
          <p:cNvSpPr/>
          <p:nvPr/>
        </p:nvSpPr>
        <p:spPr>
          <a:xfrm>
            <a:off x="1144561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9721C5-3688-A9CF-A0DE-948B67F091C7}"/>
              </a:ext>
            </a:extLst>
          </p:cNvPr>
          <p:cNvSpPr/>
          <p:nvPr/>
        </p:nvSpPr>
        <p:spPr>
          <a:xfrm>
            <a:off x="462394" y="7884591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3D98D1-72A8-390C-4C4E-F7FBF531F290}"/>
              </a:ext>
            </a:extLst>
          </p:cNvPr>
          <p:cNvSpPr/>
          <p:nvPr/>
        </p:nvSpPr>
        <p:spPr>
          <a:xfrm>
            <a:off x="17258185" y="8663383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5BFFDC-2DED-FAC8-00C1-AEAC9F6ACCA5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2034245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3E9FE8A-8EED-BBB6-E0D5-E4B4C29316EC}"/>
                  </a:ext>
                </a:extLst>
              </p:cNvPr>
              <p:cNvSpPr/>
              <p:nvPr/>
            </p:nvSpPr>
            <p:spPr>
              <a:xfrm>
                <a:off x="703290" y="370976"/>
                <a:ext cx="22977420" cy="125028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problems in P can be solved in polynomial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problems in NP can be verified in polynomial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Are there problems that are easy to verify but not easy to solve?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think that SAT, Vertex Cover and Independent Set are easy to verify but no easy to solve – but we don’t have the proof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May be there is a polynomial algorithm for these problems, and we are not just smart enough to find the algorithm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So, the main question is: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P=NP or P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≠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3E9FE8A-8EED-BBB6-E0D5-E4B4C29316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90" y="370976"/>
                <a:ext cx="22977420" cy="125028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8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89D2C0-24D9-F8F6-3A93-E13407C8E373}"/>
              </a:ext>
            </a:extLst>
          </p:cNvPr>
          <p:cNvSpPr/>
          <p:nvPr/>
        </p:nvSpPr>
        <p:spPr>
          <a:xfrm>
            <a:off x="703290" y="370976"/>
            <a:ext cx="22977420" cy="1250281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Millennium Prize Problems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Seven deep and difficult problems in mathematics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Birch and Swinnerton-Dyer Conjecture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Hodge Conjecture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Navier-Stokes Equation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P vs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Riemann Hypothesis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Yang-Mills and The Mass Gap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Poincaré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Conjecture (Solved by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Grigoriy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Perelman in 2002)</a:t>
            </a:r>
          </a:p>
        </p:txBody>
      </p:sp>
    </p:spTree>
    <p:extLst>
      <p:ext uri="{BB962C8B-B14F-4D97-AF65-F5344CB8AC3E}">
        <p14:creationId xmlns:p14="http://schemas.microsoft.com/office/powerpoint/2010/main" val="928790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C115F-135B-AE47-ABCB-BB0824962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9F881B-2108-9378-C8AF-500219823675}"/>
              </a:ext>
            </a:extLst>
          </p:cNvPr>
          <p:cNvSpPr/>
          <p:nvPr/>
        </p:nvSpPr>
        <p:spPr>
          <a:xfrm>
            <a:off x="684684" y="664904"/>
            <a:ext cx="23014631" cy="687889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Till now, we have done problems that can be solved using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Greedy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Divide and Conquer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Dynamic Programming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38AB33F-8AB2-28D9-C3FB-C25FE832436D}"/>
                  </a:ext>
                </a:extLst>
              </p:cNvPr>
              <p:cNvSpPr/>
              <p:nvPr/>
            </p:nvSpPr>
            <p:spPr>
              <a:xfrm>
                <a:off x="684684" y="8189654"/>
                <a:ext cx="23014631" cy="432619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One nice feature of these algorithms is that their running time is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𝑛</m:t>
                          </m:r>
                        </m:e>
                        <m:sup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38AB33F-8AB2-28D9-C3FB-C25FE8324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89654"/>
                <a:ext cx="23014631" cy="43261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369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3983-D040-CEA5-CAB6-AD18C6A2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69BA672-CFE7-781D-44B7-CDD5702C8702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7DC3D5-A896-2B55-C3BD-A9CB4DBCB7BD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B7E327-5E4D-6E18-E3F2-EEF25DBC01E8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BD97D6-D3D4-CB0F-AB7C-CA09C421BC7C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84A014-9F61-D22A-F55A-FF0078781675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F658DA-BB41-000B-7B31-16A511854BF5}"/>
              </a:ext>
            </a:extLst>
          </p:cNvPr>
          <p:cNvSpPr/>
          <p:nvPr/>
        </p:nvSpPr>
        <p:spPr>
          <a:xfrm>
            <a:off x="7952260" y="409074"/>
            <a:ext cx="15747055" cy="1297004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Again, remember that we are not able to solve these problems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</a:t>
            </a:r>
            <a:r>
              <a:rPr lang="en-US" sz="66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believe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that there is no polynomial time algorithm possible for these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However, we have noticed a pattern in these problems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pattern so beautiful that it has created a whole new field of study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now see it </a:t>
            </a:r>
          </a:p>
        </p:txBody>
      </p:sp>
    </p:spTree>
    <p:extLst>
      <p:ext uri="{BB962C8B-B14F-4D97-AF65-F5344CB8AC3E}">
        <p14:creationId xmlns:p14="http://schemas.microsoft.com/office/powerpoint/2010/main" val="4263012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264A-A0D8-A4F0-71DF-158EC68E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C9705616-FAAF-7415-C169-351CC6A40165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Relation between problems in NP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6823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B8EC-53EA-9B10-F0A2-94D226390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69ECFD-FFE2-9590-807A-15A656ED6A73}"/>
              </a:ext>
            </a:extLst>
          </p:cNvPr>
          <p:cNvSpPr/>
          <p:nvPr/>
        </p:nvSpPr>
        <p:spPr>
          <a:xfrm>
            <a:off x="670560" y="2047532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1B1CB22-56C9-7983-2B62-75E93F04478D}"/>
              </a:ext>
            </a:extLst>
          </p:cNvPr>
          <p:cNvSpPr/>
          <p:nvPr/>
        </p:nvSpPr>
        <p:spPr>
          <a:xfrm>
            <a:off x="14659461" y="2047532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EA584-571F-B852-6DDB-9CE4BEE0139B}"/>
              </a:ext>
            </a:extLst>
          </p:cNvPr>
          <p:cNvSpPr/>
          <p:nvPr/>
        </p:nvSpPr>
        <p:spPr>
          <a:xfrm>
            <a:off x="670560" y="554012"/>
            <a:ext cx="22667526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Reduction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D3BA9B-B3AE-7F0D-7C35-1CC4308EFEFB}"/>
              </a:ext>
            </a:extLst>
          </p:cNvPr>
          <p:cNvSpPr/>
          <p:nvPr/>
        </p:nvSpPr>
        <p:spPr>
          <a:xfrm>
            <a:off x="1767840" y="3541052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650A8F-485A-7B06-1845-081A31FB61B6}"/>
              </a:ext>
            </a:extLst>
          </p:cNvPr>
          <p:cNvSpPr/>
          <p:nvPr/>
        </p:nvSpPr>
        <p:spPr>
          <a:xfrm>
            <a:off x="15930453" y="3541052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7" name="!!box1">
            <a:extLst>
              <a:ext uri="{FF2B5EF4-FFF2-40B4-BE49-F238E27FC236}">
                <a16:creationId xmlns:a16="http://schemas.microsoft.com/office/drawing/2014/main" id="{0340EAA6-4FAF-75DD-94C2-F7D6B0ADD4E5}"/>
              </a:ext>
            </a:extLst>
          </p:cNvPr>
          <p:cNvSpPr/>
          <p:nvPr/>
        </p:nvSpPr>
        <p:spPr>
          <a:xfrm>
            <a:off x="6817643" y="10968548"/>
            <a:ext cx="10373360" cy="204061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Recover the maximum matching using maximum flow answer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1E137CF-227A-B068-CEC0-EE09D0AD2714}"/>
              </a:ext>
            </a:extLst>
          </p:cNvPr>
          <p:cNvSpPr/>
          <p:nvPr/>
        </p:nvSpPr>
        <p:spPr>
          <a:xfrm>
            <a:off x="7741707" y="4476252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6659239-CA4E-A59C-5303-77520A4411D0}"/>
              </a:ext>
            </a:extLst>
          </p:cNvPr>
          <p:cNvSpPr/>
          <p:nvPr/>
        </p:nvSpPr>
        <p:spPr>
          <a:xfrm rot="10800000">
            <a:off x="7578933" y="724562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A1C838-A951-1EDC-11F4-1848F6225FC7}"/>
              </a:ext>
            </a:extLst>
          </p:cNvPr>
          <p:cNvSpPr/>
          <p:nvPr/>
        </p:nvSpPr>
        <p:spPr>
          <a:xfrm>
            <a:off x="8729332" y="6858000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3620509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9CF-DC78-BBDC-5B41-4DA31D30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EAE3544-F170-9F8D-FA5A-4400268471A4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228ED2-A62B-AD9C-38F9-707EF7E7CCAF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EF05F3-2F1C-3B3D-CE53-46875B1A8EE0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BF62AE-9052-60CE-8E8B-B8E78BD0B3FF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B7BA0FC-952B-B337-1CD3-84E87FAC20D4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85A778F-C80C-06EC-9C02-1B297454721A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F861AE-76BB-26C5-AE27-C72C193CC97E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C61048-2EDA-4D8D-EAD3-F7BE3ABF8AF3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some polynomial call to instances of B </a:t>
            </a:r>
          </a:p>
        </p:txBody>
      </p:sp>
    </p:spTree>
    <p:extLst>
      <p:ext uri="{BB962C8B-B14F-4D97-AF65-F5344CB8AC3E}">
        <p14:creationId xmlns:p14="http://schemas.microsoft.com/office/powerpoint/2010/main" val="20074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95A7B-CF59-04A6-F7F4-FBC1296C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6B32D6-2B49-A7D7-D35D-15709FD6E401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1B52DA-0345-4C69-3573-1087C6815326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2DD12E-52FC-33DE-534A-DFFFD6AE9C14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C12EB8-DAC1-E030-EB2C-AE3B148EC773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EF6C22DD-DE05-FF25-8C54-458F7C2526C5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6DBC513B-F69B-6976-7607-65F893A4069B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27DAD5E-9B74-6DD4-7499-7361CC6661D8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635B93-FE43-5E8F-28BC-D39166702DC2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some polynomial call to instances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493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B8531-C7B5-D26E-6115-75D4BC14D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F17F351-76A3-256C-5509-F65E0C92E25E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15D1E1-D107-8861-E934-4C840810E57A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8F25E2-344D-31CA-4688-618E6429B7B9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B844C91-A037-B4D0-90EE-360B3897CC1D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CC577E33-53F7-03AB-39EC-27C67B457AF1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E747A5-7057-61DB-1972-6B1291531DEB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4EF2C3-728D-1148-1D0B-86ACB65FBA05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7AE263-ECC7-42D2-60E4-F52102B2C45B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some polynomial call to instances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9912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284E0-D7AE-10EB-1276-98DC6E4C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5A5172E-C99D-6C41-1A88-1D3B325E7CFD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0EC9544-1EAD-C680-CCE1-CCC92F1A8574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EC1225-76C4-A21A-EBAA-F68EA102E878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716BFC-D718-D0CD-FC77-A1C550A8F20E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3">
              <a:lumMod val="5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023B7AB-7BEE-0084-D457-7EB60CD25548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947229B-DB6B-7D29-1BC4-671E7743DC6B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A0A2C-FB49-072F-CC7B-26941FD4309B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75D884-9869-C68A-43BC-FD2EB5C02535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using some polynomial call to instances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37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AFC1-8B45-4714-CCF9-57FAE94F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6CFA75-1BE2-E050-A4BE-248E08BE9B42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0F134A-A4A3-FB92-45AA-20710A8672DC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7D27689-533A-8A79-036D-20F4A505738F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74383-8461-4882-576A-B8EA778F346A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3">
              <a:lumMod val="5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6081AA6-C8C1-AA38-61B4-647ADDA61792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E90178E-2CEE-5696-DE69-058362BCCACB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ED419B3-9F62-3B87-4C40-511A9EA80061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CF0448-12AF-DB78-1E89-422894C0E067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using one call to an instance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41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33D8D-EB00-DDD3-054A-471E60566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02A501-A4C9-0818-22D8-C5599C6BA0D3}"/>
              </a:ext>
            </a:extLst>
          </p:cNvPr>
          <p:cNvSpPr/>
          <p:nvPr/>
        </p:nvSpPr>
        <p:spPr>
          <a:xfrm>
            <a:off x="684684" y="529696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polynomial call to instances of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AE3E795-0498-198F-2DD1-9DF4B8967FCE}"/>
                  </a:ext>
                </a:extLst>
              </p:cNvPr>
              <p:cNvSpPr/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short, we write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AE3E795-0498-198F-2DD1-9DF4B8967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6CE3FDA-C016-6057-03A3-A49F44031311}"/>
                  </a:ext>
                </a:extLst>
              </p:cNvPr>
              <p:cNvSpPr/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Using max flow applications, we know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Bipartite 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6CE3FDA-C016-6057-03A3-A49F440313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654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D3D63-251D-E97E-4A04-1F646ADB1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CF8D512-2C65-22ED-C7D4-889CA54BB78B}"/>
              </a:ext>
            </a:extLst>
          </p:cNvPr>
          <p:cNvSpPr/>
          <p:nvPr/>
        </p:nvSpPr>
        <p:spPr>
          <a:xfrm>
            <a:off x="684684" y="529696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polynomial call to instances of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C5CD65C-6ED2-25C2-6CBA-E3E9CC7623DF}"/>
                  </a:ext>
                </a:extLst>
              </p:cNvPr>
              <p:cNvSpPr/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short, we write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C5CD65C-6ED2-25C2-6CBA-E3E9CC762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CC6ADFF-D3D9-89CF-7D2F-99938A4C5315}"/>
                  </a:ext>
                </a:extLst>
              </p:cNvPr>
              <p:cNvSpPr/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Using max flow applications, we know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Bipartite 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and lower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Circulation with demand</a:t>
                </a: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CC6ADFF-D3D9-89CF-7D2F-99938A4C53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13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977E-FA86-650D-4DF6-C6DD31088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10CB5D1B-BE72-C7F8-DAD9-977C511714AF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84340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85FA-63EA-6813-A2F4-13AC109B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817365D2-2D92-FE08-7544-81C06AA5A79C}"/>
                  </a:ext>
                </a:extLst>
              </p:cNvPr>
              <p:cNvSpPr/>
              <p:nvPr/>
            </p:nvSpPr>
            <p:spPr>
              <a:xfrm>
                <a:off x="684684" y="446297"/>
                <a:ext cx="23014631" cy="618892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Using max flow applications, we know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Bipartite 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and lower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Circulation with demand</a:t>
                </a: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817365D2-2D92-FE08-7544-81C06AA5A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6297"/>
                <a:ext cx="23014631" cy="618892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475E19E-FE28-E6B4-1DD1-F3F568FC839E}"/>
                  </a:ext>
                </a:extLst>
              </p:cNvPr>
              <p:cNvSpPr/>
              <p:nvPr/>
            </p:nvSpPr>
            <p:spPr>
              <a:xfrm>
                <a:off x="684683" y="7304297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Can we say that Circulation with demand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Maximum Flow?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475E19E-FE28-E6B4-1DD1-F3F568FC83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7304297"/>
                <a:ext cx="23014631" cy="1896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08DA44-DF9A-58ED-4A36-11EB46DDB756}"/>
              </a:ext>
            </a:extLst>
          </p:cNvPr>
          <p:cNvSpPr/>
          <p:nvPr/>
        </p:nvSpPr>
        <p:spPr>
          <a:xfrm>
            <a:off x="684683" y="9868846"/>
            <a:ext cx="23014631" cy="189685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Yes, but it requires proof</a:t>
            </a:r>
          </a:p>
        </p:txBody>
      </p:sp>
    </p:spTree>
    <p:extLst>
      <p:ext uri="{BB962C8B-B14F-4D97-AF65-F5344CB8AC3E}">
        <p14:creationId xmlns:p14="http://schemas.microsoft.com/office/powerpoint/2010/main" val="951829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5758B-FE15-2A12-2A76-AC5D2D357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806ECCF-50BF-3099-0E64-1A4E0D56EBC9}"/>
                  </a:ext>
                </a:extLst>
              </p:cNvPr>
              <p:cNvSpPr/>
              <p:nvPr/>
            </p:nvSpPr>
            <p:spPr>
              <a:xfrm>
                <a:off x="684684" y="1074947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Can we say that Circulation with demand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Maximum Flow?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806ECCF-50BF-3099-0E64-1A4E0D56E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1074947"/>
                <a:ext cx="23014631" cy="189685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DC0540D-E20B-CFC6-C023-E29D2CCB1C97}"/>
              </a:ext>
            </a:extLst>
          </p:cNvPr>
          <p:cNvSpPr/>
          <p:nvPr/>
        </p:nvSpPr>
        <p:spPr>
          <a:xfrm>
            <a:off x="684684" y="3639496"/>
            <a:ext cx="23014631" cy="189685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Yes, but it requires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544708F-B288-E51F-C7BA-CFEF977CE627}"/>
                  </a:ext>
                </a:extLst>
              </p:cNvPr>
              <p:cNvSpPr/>
              <p:nvPr/>
            </p:nvSpPr>
            <p:spPr>
              <a:xfrm>
                <a:off x="684683" y="6204045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r>
                      <m:rPr>
                        <m:sty m:val="p"/>
                      </m:rP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𝐶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then show that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𝐶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544708F-B288-E51F-C7BA-CFEF977CE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6204045"/>
                <a:ext cx="23014631" cy="1896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1EA7BD3-1E5B-14E0-E183-643BAD7670C2}"/>
                  </a:ext>
                </a:extLst>
              </p:cNvPr>
              <p:cNvSpPr/>
              <p:nvPr/>
            </p:nvSpPr>
            <p:spPr>
              <a:xfrm>
                <a:off x="684682" y="8854319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HW: Try to prove this just using the definition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1EA7BD3-1E5B-14E0-E183-643BAD7670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2" y="8854319"/>
                <a:ext cx="23014631" cy="189685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440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4FFE3F-D3A6-0B15-D0A6-648387AED738}"/>
              </a:ext>
            </a:extLst>
          </p:cNvPr>
          <p:cNvSpPr/>
          <p:nvPr/>
        </p:nvSpPr>
        <p:spPr>
          <a:xfrm>
            <a:off x="684684" y="3069181"/>
            <a:ext cx="23014631" cy="618892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Remember that want to find relation between problems in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now have all notations in place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Hope that you see what relation we want to find:</a:t>
            </a:r>
          </a:p>
        </p:txBody>
      </p:sp>
    </p:spTree>
    <p:extLst>
      <p:ext uri="{BB962C8B-B14F-4D97-AF65-F5344CB8AC3E}">
        <p14:creationId xmlns:p14="http://schemas.microsoft.com/office/powerpoint/2010/main" val="89407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754F-8242-08F3-66D5-E2FF2B0C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00D5B58-29C9-3DD3-C91F-863353F4A106}"/>
              </a:ext>
            </a:extLst>
          </p:cNvPr>
          <p:cNvSpPr/>
          <p:nvPr/>
        </p:nvSpPr>
        <p:spPr>
          <a:xfrm>
            <a:off x="684684" y="3069181"/>
            <a:ext cx="23014631" cy="618892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Remember that want to find relation between problems in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now have all notations in place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Hope that you see what relation we want to find: reductions</a:t>
            </a:r>
          </a:p>
        </p:txBody>
      </p:sp>
    </p:spTree>
    <p:extLst>
      <p:ext uri="{BB962C8B-B14F-4D97-AF65-F5344CB8AC3E}">
        <p14:creationId xmlns:p14="http://schemas.microsoft.com/office/powerpoint/2010/main" val="372225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7CD4236-0060-C762-1CCB-06B88534B25B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 vertex cover is a set of vertices such that each edge is adjacent to at least one vertex in the vertex cover. Is there a vertex cover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7CD4236-0060-C762-1CCB-06B88534B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E521DB2-CFDF-1827-9E52-A86633EF48F0}"/>
                  </a:ext>
                </a:extLst>
              </p:cNvPr>
              <p:cNvSpPr/>
              <p:nvPr/>
            </p:nvSpPr>
            <p:spPr>
              <a:xfrm>
                <a:off x="684683" y="5500443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an independent set is a set of vertices such that no two vertex in the set share an edge. 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E521DB2-CFDF-1827-9E52-A86633EF4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5500443"/>
                <a:ext cx="23014631" cy="370070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9F5903E-554F-F719-0C02-33DD5E3715BC}"/>
                  </a:ext>
                </a:extLst>
              </p:cNvPr>
              <p:cNvSpPr/>
              <p:nvPr/>
            </p:nvSpPr>
            <p:spPr>
              <a:xfrm>
                <a:off x="684683" y="1001529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9F5903E-554F-F719-0C02-33DD5E3715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10015293"/>
                <a:ext cx="23014631" cy="101465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547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0F023-343A-3015-201E-B77EF1FD0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8D99A9-607B-C03A-F0F8-E9D00DF7583C}"/>
              </a:ext>
            </a:extLst>
          </p:cNvPr>
          <p:cNvSpPr/>
          <p:nvPr/>
        </p:nvSpPr>
        <p:spPr>
          <a:xfrm>
            <a:off x="684684" y="3585411"/>
            <a:ext cx="22667526" cy="895416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1)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the instance of problem A into an instance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B (which we know how to solve)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2)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Solve the instance of problem B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3)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solution of problem B recover the answer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4)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Prove that your answer is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DF0210A-1ABF-DE5C-A4FF-BBDB26F4AB59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DF0210A-1ABF-DE5C-A4FF-BBDB26F4A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32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B093E-D3DA-862A-56E0-09DF21061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A7B346-3D47-DAEA-8B32-8A197C459584}"/>
              </a:ext>
            </a:extLst>
          </p:cNvPr>
          <p:cNvSpPr/>
          <p:nvPr/>
        </p:nvSpPr>
        <p:spPr>
          <a:xfrm>
            <a:off x="684684" y="3606676"/>
            <a:ext cx="22667526" cy="895416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1)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the instance of problem A into an instance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B (</a:t>
            </a:r>
            <a:r>
              <a:rPr lang="en-US" sz="6000" strike="sngStrike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which we know how to solve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2)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Solve the instance of problem B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3)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solution of problem B recover the answer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4)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Prove that your answer is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6ED69DB-1184-0ED1-0A8A-4ED9D85F1AF1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6ED69DB-1184-0ED1-0A8A-4ED9D85F1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85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1A6F0-FA02-4588-3CAC-7D3E30A92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3D32DB-5F3E-31CC-BD50-C29073454A02}"/>
              </a:ext>
            </a:extLst>
          </p:cNvPr>
          <p:cNvSpPr/>
          <p:nvPr/>
        </p:nvSpPr>
        <p:spPr>
          <a:xfrm>
            <a:off x="684684" y="3585411"/>
            <a:ext cx="22667526" cy="895416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1)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the instance of problem A into an instance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B (</a:t>
            </a:r>
            <a:r>
              <a:rPr lang="en-US" sz="6000" strike="sngStrike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which we know how to solve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2)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Assume an oracle that solves the instance of problem B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3)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solution of problem B recover the answer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4)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Prove that your answer is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D797948-9A05-5B88-7CFF-ADAA819DC3F1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D797948-9A05-5B88-7CFF-ADAA819DC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8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2080EE8C-AC33-CBEC-2662-49CB92008CD4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DF13419D-5E9A-B330-CDFC-CEDA4FB2B92F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B86FFF9C-3FA4-56EB-573B-C9417CA25B8C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656973FD-D390-ABF1-EB94-5D44728CEFC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02922486-6CD3-9D42-FBBD-14E5CE4DE045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5429D251-2CC6-581B-9005-995704B4F734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7E7D17C1-ED2A-DFAB-470C-6E5F62A4AE83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1F06320F-907A-705D-94EE-2BBEEFD6F224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F473AA56-3520-A2BB-DD97-DB310CD99D89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3F1B3AB8-0149-CCAE-4386-CCA9AC18D504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406FD62-FAAC-5B11-4355-6EDB3DDE9913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13196F98-2A95-EEA2-BF2A-A5EAE5D14F77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A98406-3031-6EEB-317B-3B39E698433F}"/>
              </a:ext>
            </a:extLst>
          </p:cNvPr>
          <p:cNvSpPr/>
          <p:nvPr/>
        </p:nvSpPr>
        <p:spPr>
          <a:xfrm>
            <a:off x="12191999" y="3454800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H using 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C313932-818A-7D9D-CFD4-C04F70BB4611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C313932-818A-7D9D-CFD4-C04F70BB4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370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30ED-6C11-FB04-9BFC-575320CB0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2FF9A387-08AA-E3FB-7FF9-8D22C3B7A641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3B4F2302-5BF3-217F-545E-068AD94C088B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C0BBCB6A-0556-5807-E32F-465CF153EE87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2540A15C-CB1F-BFB9-B05D-74B4189447A6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0628AE47-1A5F-6B52-940C-D21CC8A4D478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D48ACABB-75D3-DADA-A46B-DC6587CA3E7B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2CE79FF6-B4E1-B835-36EE-F60858F673D5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EA8FFA82-FB7B-B6A4-7C04-D5AE32D491F5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FDB74B95-61DD-9296-2875-6979AB99241D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481243D5-0D37-FDB2-38E8-0AC407BA738F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FC2DD554-3EAE-3F31-1110-5F5571D11F71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6A42BC16-133C-001B-CFDC-C733F9771144}"/>
              </a:ext>
            </a:extLst>
          </p:cNvPr>
          <p:cNvSpPr/>
          <p:nvPr/>
        </p:nvSpPr>
        <p:spPr>
          <a:xfrm>
            <a:off x="9812379" y="2500225"/>
            <a:ext cx="970730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79595E6-C226-8CBD-3C56-EA9FD3D32C67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79595E6-C226-8CBD-3C56-EA9FD3D32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152BE0C-A883-9AAE-93E6-23BB1B25B6E4}"/>
              </a:ext>
            </a:extLst>
          </p:cNvPr>
          <p:cNvSpPr/>
          <p:nvPr/>
        </p:nvSpPr>
        <p:spPr>
          <a:xfrm>
            <a:off x="12191997" y="1840768"/>
            <a:ext cx="10260871" cy="33433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vertex cover problem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B3900-CE22-BB03-439A-D58478F19D08}"/>
              </a:ext>
            </a:extLst>
          </p:cNvPr>
          <p:cNvSpPr/>
          <p:nvPr/>
        </p:nvSpPr>
        <p:spPr>
          <a:xfrm>
            <a:off x="12191996" y="5284221"/>
            <a:ext cx="10260871" cy="591391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For the independent set the parameter is k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for the vertex cover, we can choose our parameter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parameter should we choose?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B962629-3104-073D-D299-36C4F040A6EF}"/>
              </a:ext>
            </a:extLst>
          </p:cNvPr>
          <p:cNvSpPr/>
          <p:nvPr/>
        </p:nvSpPr>
        <p:spPr>
          <a:xfrm>
            <a:off x="684680" y="11474836"/>
            <a:ext cx="23014630" cy="179494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will require some insights about the relation between independent set and vertex cover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3460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1189-8AF6-E3CC-C008-6D51451D8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42090502-986A-C3D1-85D1-A9B7BC78B515}"/>
                  </a:ext>
                </a:extLst>
              </p:cNvPr>
              <p:cNvSpPr/>
              <p:nvPr/>
            </p:nvSpPr>
            <p:spPr>
              <a:xfrm>
                <a:off x="684684" y="664904"/>
                <a:ext cx="23014631" cy="2678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 problem X is said to in the class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if any instance of X can be solved in polynomial times the size of the input instance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42090502-986A-C3D1-85D1-A9B7BC78B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664904"/>
                <a:ext cx="23014631" cy="26783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C371F42-3419-BFC0-8DD8-09655ECC6FA5}"/>
                  </a:ext>
                </a:extLst>
              </p:cNvPr>
              <p:cNvSpPr/>
              <p:nvPr/>
            </p:nvSpPr>
            <p:spPr>
              <a:xfrm>
                <a:off x="684684" y="5057776"/>
                <a:ext cx="23014631" cy="63436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Max flow is in class P, because any instance of max flow can be solved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𝑂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sSup>
                      <m:sSup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p>
                    </m:sSup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𝑛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Sorting in in class P, because any instance of n numbers can be sorted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O</m:t>
                    </m:r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𝑛</m:t>
                    </m:r>
                    <m:func>
                      <m:func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e>
                    </m:func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All the problems that we have done till now are in class P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C371F42-3419-BFC0-8DD8-09655ECC6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57776"/>
                <a:ext cx="23014631" cy="634365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137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19067DF3-6572-C4BF-CBDC-2509367F86EE}"/>
              </a:ext>
            </a:extLst>
          </p:cNvPr>
          <p:cNvSpPr/>
          <p:nvPr/>
        </p:nvSpPr>
        <p:spPr>
          <a:xfrm>
            <a:off x="13753058" y="525117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19F0A15E-C9D2-F002-17C2-612FDA9F0C50}"/>
              </a:ext>
            </a:extLst>
          </p:cNvPr>
          <p:cNvSpPr/>
          <p:nvPr/>
        </p:nvSpPr>
        <p:spPr>
          <a:xfrm>
            <a:off x="17235257" y="220356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350E429D-A518-A215-8FDC-451B0A1F86B3}"/>
              </a:ext>
            </a:extLst>
          </p:cNvPr>
          <p:cNvSpPr/>
          <p:nvPr/>
        </p:nvSpPr>
        <p:spPr>
          <a:xfrm>
            <a:off x="17955257" y="4363952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21F3FF44-285A-5C32-DCB9-FA3F68CCE68A}"/>
              </a:ext>
            </a:extLst>
          </p:cNvPr>
          <p:cNvSpPr/>
          <p:nvPr/>
        </p:nvSpPr>
        <p:spPr>
          <a:xfrm>
            <a:off x="15839757" y="73341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6529B484-B4B9-58C4-86B3-AFBFDFF8C94F}"/>
              </a:ext>
            </a:extLst>
          </p:cNvPr>
          <p:cNvSpPr/>
          <p:nvPr/>
        </p:nvSpPr>
        <p:spPr>
          <a:xfrm>
            <a:off x="21651926" y="343506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81EC905C-DEED-4639-E32C-E53947D8039A}"/>
              </a:ext>
            </a:extLst>
          </p:cNvPr>
          <p:cNvSpPr/>
          <p:nvPr/>
        </p:nvSpPr>
        <p:spPr>
          <a:xfrm>
            <a:off x="21005227" y="73341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FDC18AE7-05D5-E4DF-691E-ED6E2BBD990E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15193058" y="2795044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B3BAA04B-46B7-01DC-58A3-CE87271752B4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14982175" y="6260900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E289BD6B-5861-0728-421B-D7DCFC88FF11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9395257" y="4026544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4C81919E-46AB-1226-C25C-29CFD133B398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19395257" y="4955435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821ED2D7-3B94-F523-84F0-8F004EA46A76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17279757" y="7925674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source">
            <a:extLst>
              <a:ext uri="{FF2B5EF4-FFF2-40B4-BE49-F238E27FC236}">
                <a16:creationId xmlns:a16="http://schemas.microsoft.com/office/drawing/2014/main" id="{BCF158DA-CD5D-2F29-810B-D4ADE9D48194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14" name="!!p1">
            <a:extLst>
              <a:ext uri="{FF2B5EF4-FFF2-40B4-BE49-F238E27FC236}">
                <a16:creationId xmlns:a16="http://schemas.microsoft.com/office/drawing/2014/main" id="{E10AEDCF-0C3E-5470-51E1-632F2CA44D68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5" name="!!source">
            <a:extLst>
              <a:ext uri="{FF2B5EF4-FFF2-40B4-BE49-F238E27FC236}">
                <a16:creationId xmlns:a16="http://schemas.microsoft.com/office/drawing/2014/main" id="{DA428B49-DDE3-4C28-6C00-8F5F181570CA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F3770313-10D4-D2CE-0266-EACB3A6F1CAC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C43E99A9-90C1-561B-9C69-0CBF5D8AA8CF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F5A09A17-D591-93CC-1B0F-AEAEC45F1E69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9" name="!!e1">
            <a:extLst>
              <a:ext uri="{FF2B5EF4-FFF2-40B4-BE49-F238E27FC236}">
                <a16:creationId xmlns:a16="http://schemas.microsoft.com/office/drawing/2014/main" id="{4F635A17-E672-97AD-7217-7ADBBC9D650E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1">
            <a:extLst>
              <a:ext uri="{FF2B5EF4-FFF2-40B4-BE49-F238E27FC236}">
                <a16:creationId xmlns:a16="http://schemas.microsoft.com/office/drawing/2014/main" id="{5DC3439F-2003-95C4-7DB5-BE351B16B5B6}"/>
              </a:ext>
            </a:extLst>
          </p:cNvPr>
          <p:cNvCxnSpPr>
            <a:cxnSpLocks/>
            <a:stCxn id="16" idx="1"/>
            <a:endCxn id="1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3">
            <a:extLst>
              <a:ext uri="{FF2B5EF4-FFF2-40B4-BE49-F238E27FC236}">
                <a16:creationId xmlns:a16="http://schemas.microsoft.com/office/drawing/2014/main" id="{5C31255E-5BEC-E24F-0E7A-05F3FB82B3B1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1">
            <a:extLst>
              <a:ext uri="{FF2B5EF4-FFF2-40B4-BE49-F238E27FC236}">
                <a16:creationId xmlns:a16="http://schemas.microsoft.com/office/drawing/2014/main" id="{63AAB12C-491C-0C8A-38A4-09E85D28269C}"/>
              </a:ext>
            </a:extLst>
          </p:cNvPr>
          <p:cNvCxnSpPr>
            <a:cxnSpLocks/>
            <a:stCxn id="18" idx="2"/>
            <a:endCxn id="1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A9BF3426-4536-8142-058C-7AD22A558C99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F91B651-AFD7-D661-4029-303D2C850A92}"/>
              </a:ext>
            </a:extLst>
          </p:cNvPr>
          <p:cNvSpPr/>
          <p:nvPr/>
        </p:nvSpPr>
        <p:spPr>
          <a:xfrm>
            <a:off x="684685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8B614B4-5869-6133-C103-F335DE04E2F7}"/>
              </a:ext>
            </a:extLst>
          </p:cNvPr>
          <p:cNvSpPr/>
          <p:nvPr/>
        </p:nvSpPr>
        <p:spPr>
          <a:xfrm>
            <a:off x="13833333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0325E5C-93C7-249D-AC0D-B0A58BCDB345}"/>
              </a:ext>
            </a:extLst>
          </p:cNvPr>
          <p:cNvSpPr/>
          <p:nvPr/>
        </p:nvSpPr>
        <p:spPr>
          <a:xfrm>
            <a:off x="684684" y="10480166"/>
            <a:ext cx="22994465" cy="223871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 vertices that not in independent set are in the vertex cover in this example</a:t>
            </a:r>
          </a:p>
        </p:txBody>
      </p:sp>
    </p:spTree>
    <p:extLst>
      <p:ext uri="{BB962C8B-B14F-4D97-AF65-F5344CB8AC3E}">
        <p14:creationId xmlns:p14="http://schemas.microsoft.com/office/powerpoint/2010/main" val="408569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B97C-8E65-5F06-C38C-36F30F0F9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AEECD6E9-1AF8-A527-AD91-A1798F43B609}"/>
              </a:ext>
            </a:extLst>
          </p:cNvPr>
          <p:cNvSpPr/>
          <p:nvPr/>
        </p:nvSpPr>
        <p:spPr>
          <a:xfrm>
            <a:off x="13753058" y="5251176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787A319D-9BA5-5535-0936-3AFFE03EE3C9}"/>
              </a:ext>
            </a:extLst>
          </p:cNvPr>
          <p:cNvSpPr/>
          <p:nvPr/>
        </p:nvSpPr>
        <p:spPr>
          <a:xfrm>
            <a:off x="17235257" y="220356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9C32B3AB-0F77-3537-6F16-E4892A92FF36}"/>
              </a:ext>
            </a:extLst>
          </p:cNvPr>
          <p:cNvSpPr/>
          <p:nvPr/>
        </p:nvSpPr>
        <p:spPr>
          <a:xfrm>
            <a:off x="17955257" y="4363952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C0468F52-3F88-1E6D-5A73-1CE15184437E}"/>
              </a:ext>
            </a:extLst>
          </p:cNvPr>
          <p:cNvSpPr/>
          <p:nvPr/>
        </p:nvSpPr>
        <p:spPr>
          <a:xfrm>
            <a:off x="15839757" y="73341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2102735F-0E1D-2185-225A-0F992450D758}"/>
              </a:ext>
            </a:extLst>
          </p:cNvPr>
          <p:cNvSpPr/>
          <p:nvPr/>
        </p:nvSpPr>
        <p:spPr>
          <a:xfrm>
            <a:off x="21651926" y="343506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FD7E24BD-D36E-03F6-5786-4A708251C9FE}"/>
              </a:ext>
            </a:extLst>
          </p:cNvPr>
          <p:cNvSpPr/>
          <p:nvPr/>
        </p:nvSpPr>
        <p:spPr>
          <a:xfrm>
            <a:off x="21005227" y="7334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BE828EC9-F688-BF6F-3CB3-3C7F9F431A00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15193058" y="2795044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27348E63-17BA-945D-0742-BF0CF9C93D36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14982175" y="6260900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D44CD66D-D08D-9CA5-AAD8-33575300D852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9395257" y="4026544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5B52EE28-3608-1F6D-D2B2-27E467B84824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19395257" y="4955435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7F07F83-E95A-B744-DEBF-855EADC81BBA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17279757" y="7925674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source">
            <a:extLst>
              <a:ext uri="{FF2B5EF4-FFF2-40B4-BE49-F238E27FC236}">
                <a16:creationId xmlns:a16="http://schemas.microsoft.com/office/drawing/2014/main" id="{0ECF749C-F154-5360-2784-56BD078B4E92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4" name="!!p1">
            <a:extLst>
              <a:ext uri="{FF2B5EF4-FFF2-40B4-BE49-F238E27FC236}">
                <a16:creationId xmlns:a16="http://schemas.microsoft.com/office/drawing/2014/main" id="{E5C5F66A-C5F0-F513-EF53-EA78EE88CE7E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5" name="!!source">
            <a:extLst>
              <a:ext uri="{FF2B5EF4-FFF2-40B4-BE49-F238E27FC236}">
                <a16:creationId xmlns:a16="http://schemas.microsoft.com/office/drawing/2014/main" id="{E3F18851-6A67-EB3B-1741-D0919D853E1C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072744D0-5F4C-01F2-71F7-6E1020CF13BB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B3C80347-5C47-181A-A5EB-A288B35C3D1A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C7714D26-2E74-B8F5-B142-C8FA179F34CF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9" name="!!e1">
            <a:extLst>
              <a:ext uri="{FF2B5EF4-FFF2-40B4-BE49-F238E27FC236}">
                <a16:creationId xmlns:a16="http://schemas.microsoft.com/office/drawing/2014/main" id="{70D7E9A5-37C4-2211-C937-2F4F5815256A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1">
            <a:extLst>
              <a:ext uri="{FF2B5EF4-FFF2-40B4-BE49-F238E27FC236}">
                <a16:creationId xmlns:a16="http://schemas.microsoft.com/office/drawing/2014/main" id="{A4187ECC-AE9E-34C7-B4D1-C6E04F3E3524}"/>
              </a:ext>
            </a:extLst>
          </p:cNvPr>
          <p:cNvCxnSpPr>
            <a:cxnSpLocks/>
            <a:stCxn id="16" idx="1"/>
            <a:endCxn id="1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3">
            <a:extLst>
              <a:ext uri="{FF2B5EF4-FFF2-40B4-BE49-F238E27FC236}">
                <a16:creationId xmlns:a16="http://schemas.microsoft.com/office/drawing/2014/main" id="{0771B526-376B-CB72-F8AB-E026EF7A90D6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1">
            <a:extLst>
              <a:ext uri="{FF2B5EF4-FFF2-40B4-BE49-F238E27FC236}">
                <a16:creationId xmlns:a16="http://schemas.microsoft.com/office/drawing/2014/main" id="{9FC8EB11-A8F1-28E1-D1D2-020307C9AB17}"/>
              </a:ext>
            </a:extLst>
          </p:cNvPr>
          <p:cNvCxnSpPr>
            <a:cxnSpLocks/>
            <a:stCxn id="18" idx="2"/>
            <a:endCxn id="1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68C84CC4-0B07-72F8-78A0-82E8A593D41B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01D46F-DCD3-8C3C-DCD1-FF4D2D653626}"/>
              </a:ext>
            </a:extLst>
          </p:cNvPr>
          <p:cNvSpPr/>
          <p:nvPr/>
        </p:nvSpPr>
        <p:spPr>
          <a:xfrm>
            <a:off x="684685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254761C-358F-E8D4-7F77-2BEF983666A4}"/>
              </a:ext>
            </a:extLst>
          </p:cNvPr>
          <p:cNvSpPr/>
          <p:nvPr/>
        </p:nvSpPr>
        <p:spPr>
          <a:xfrm>
            <a:off x="13833333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037E3C5-3D6E-A958-08F7-5D1B237F4685}"/>
              </a:ext>
            </a:extLst>
          </p:cNvPr>
          <p:cNvSpPr/>
          <p:nvPr/>
        </p:nvSpPr>
        <p:spPr>
          <a:xfrm>
            <a:off x="684684" y="10480166"/>
            <a:ext cx="22994465" cy="223871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 vertices that not in independent set are in the vertex cover in this example</a:t>
            </a:r>
          </a:p>
        </p:txBody>
      </p:sp>
    </p:spTree>
    <p:extLst>
      <p:ext uri="{BB962C8B-B14F-4D97-AF65-F5344CB8AC3E}">
        <p14:creationId xmlns:p14="http://schemas.microsoft.com/office/powerpoint/2010/main" val="1532359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C9A86C-D43D-1122-BE42-554D2D89C0C4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X be an independent set in G, then V-X is a vertex cover in G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B4E699F-0C8C-F7FD-9FBC-23A28C9F97C0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V-X is not a vertex cover 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in G such that none of its endpoint is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edge must not have any of its endpoint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6E97287D-A4AC-8BB8-BFAD-F33E96D412CF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EE9EF1FA-127B-DE58-72F0-FE30E4BDD3F7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297027C8-D86F-A21F-753E-C4521F075D47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6DAC9407-24E5-4644-4F16-9C70266908B8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CA6EB539-4A47-C9FA-00A9-5F987DEC49D0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1F774E14-139E-1750-8994-937713005722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0" name="!!e1">
            <a:extLst>
              <a:ext uri="{FF2B5EF4-FFF2-40B4-BE49-F238E27FC236}">
                <a16:creationId xmlns:a16="http://schemas.microsoft.com/office/drawing/2014/main" id="{AB76C466-F675-F50F-FB13-3E4A5C4DA423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2CE5D417-2C60-7EA5-5787-85FEC23FA4CC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3">
            <a:extLst>
              <a:ext uri="{FF2B5EF4-FFF2-40B4-BE49-F238E27FC236}">
                <a16:creationId xmlns:a16="http://schemas.microsoft.com/office/drawing/2014/main" id="{33956BEA-2DAD-C200-7268-51F7CDA30C7F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441968BC-269F-A40B-EADA-862DF559775B}"/>
              </a:ext>
            </a:extLst>
          </p:cNvPr>
          <p:cNvCxnSpPr>
            <a:cxnSpLocks/>
            <a:stCxn id="9" idx="2"/>
            <a:endCxn id="6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720B2CDA-84F2-14FA-B995-8DAC2A0D6F0C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ource">
            <a:extLst>
              <a:ext uri="{FF2B5EF4-FFF2-40B4-BE49-F238E27FC236}">
                <a16:creationId xmlns:a16="http://schemas.microsoft.com/office/drawing/2014/main" id="{845630B7-5B14-FBED-CF8D-8E5468E0E3C8}"/>
              </a:ext>
            </a:extLst>
          </p:cNvPr>
          <p:cNvSpPr/>
          <p:nvPr/>
        </p:nvSpPr>
        <p:spPr>
          <a:xfrm>
            <a:off x="645375" y="10367529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DF7B84B-A3BF-8AAD-94E4-A47C25F8B224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DCFA398D-5B35-F985-8B50-ABE9C6EE3580}"/>
              </a:ext>
            </a:extLst>
          </p:cNvPr>
          <p:cNvSpPr/>
          <p:nvPr/>
        </p:nvSpPr>
        <p:spPr>
          <a:xfrm>
            <a:off x="645374" y="11865434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3EF3DA3-7043-1E62-3C73-E6F3EEDF2585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</p:spTree>
    <p:extLst>
      <p:ext uri="{BB962C8B-B14F-4D97-AF65-F5344CB8AC3E}">
        <p14:creationId xmlns:p14="http://schemas.microsoft.com/office/powerpoint/2010/main" val="1623416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2C069-B291-FD31-7C71-D2B59C9A3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73E048-7FEF-7292-ED51-51F7FAB96620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V-X is not a vertex cover 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in G such that none of its endpoint is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edge must not have any of its endpoint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Without loss of generality, let </a:t>
            </a:r>
            <a:r>
              <a:rPr lang="en-US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ef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be that edge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Can you see the contradiction?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then both e and f cannot be in the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contradiction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25A2B8C5-8209-C08C-9CF9-7D1359FAE14C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9D042FEA-1A92-07C7-B331-B9D989732A09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DEBDDBF6-C624-78C8-4FA5-6CA3216773DA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0CF10B60-41ED-6998-EEEB-232897F2276A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3DB08B86-61EB-A407-4226-2B0802D410C4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C9A3B0F6-FDBB-9404-6556-EB3D2A509035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0" name="!!e1">
            <a:extLst>
              <a:ext uri="{FF2B5EF4-FFF2-40B4-BE49-F238E27FC236}">
                <a16:creationId xmlns:a16="http://schemas.microsoft.com/office/drawing/2014/main" id="{EE0BAECA-5C3E-D802-5B7D-CCF00003FBBE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35A3631F-D68B-ADA3-FDA9-75BFCEBF1AA9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3">
            <a:extLst>
              <a:ext uri="{FF2B5EF4-FFF2-40B4-BE49-F238E27FC236}">
                <a16:creationId xmlns:a16="http://schemas.microsoft.com/office/drawing/2014/main" id="{C957A773-6A99-B9BB-7561-07A46DA82622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E6301021-DE12-3633-6849-D84C1C75403E}"/>
              </a:ext>
            </a:extLst>
          </p:cNvPr>
          <p:cNvCxnSpPr>
            <a:cxnSpLocks/>
            <a:stCxn id="9" idx="2"/>
            <a:endCxn id="6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3C1678AE-DF63-9E45-7469-BAE13FC2DB22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ource">
            <a:extLst>
              <a:ext uri="{FF2B5EF4-FFF2-40B4-BE49-F238E27FC236}">
                <a16:creationId xmlns:a16="http://schemas.microsoft.com/office/drawing/2014/main" id="{B3B6C4F3-1FD4-7E40-54C2-0E709827AD56}"/>
              </a:ext>
            </a:extLst>
          </p:cNvPr>
          <p:cNvSpPr/>
          <p:nvPr/>
        </p:nvSpPr>
        <p:spPr>
          <a:xfrm>
            <a:off x="645375" y="10367529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9E5CCF6-9573-A0FC-4764-029496721E89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41ABC690-A6C2-8CBB-620E-2433C60E7FFF}"/>
              </a:ext>
            </a:extLst>
          </p:cNvPr>
          <p:cNvSpPr/>
          <p:nvPr/>
        </p:nvSpPr>
        <p:spPr>
          <a:xfrm>
            <a:off x="645374" y="11865434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1F77A22-A9BD-4441-191E-B4CC15BB5A91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cxnSp>
        <p:nvCxnSpPr>
          <p:cNvPr id="19" name="!!e3">
            <a:extLst>
              <a:ext uri="{FF2B5EF4-FFF2-40B4-BE49-F238E27FC236}">
                <a16:creationId xmlns:a16="http://schemas.microsoft.com/office/drawing/2014/main" id="{0D8FC480-10D1-AFF4-51D2-FEBB4EB1941C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 flipH="1">
            <a:off x="8617544" y="4872100"/>
            <a:ext cx="646699" cy="271616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3906246-03CF-E980-C630-B7A59D0C5908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X be an independent set in G, then V-X is a vertex cover in G </a:t>
            </a:r>
          </a:p>
        </p:txBody>
      </p:sp>
    </p:spTree>
    <p:extLst>
      <p:ext uri="{BB962C8B-B14F-4D97-AF65-F5344CB8AC3E}">
        <p14:creationId xmlns:p14="http://schemas.microsoft.com/office/powerpoint/2010/main" val="2151876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30720-B93E-841B-7848-F59454EA0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DCAE2B-D1C8-5892-F0D3-827A8E493ABA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V-X be a vertex cover in G, then X is a vertex cover in G </a:t>
            </a: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73946CBC-F164-6640-9840-8894F15E3395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1743405-E073-80DA-DD9B-A6EC8CB1ED94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86A0A6EE-1A7F-8189-45B1-CD4BD9951B8A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BC1F6FB8-87F8-2676-3BBD-0117DBA97C4E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72BFA87F-7B2D-B002-F61B-BC01B762EBA5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B7CEB825-65D1-08D9-0CF1-4012ECE96C0B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9" name="!!e1">
            <a:extLst>
              <a:ext uri="{FF2B5EF4-FFF2-40B4-BE49-F238E27FC236}">
                <a16:creationId xmlns:a16="http://schemas.microsoft.com/office/drawing/2014/main" id="{C7EAF8C4-80DB-B19F-3663-D065CE9FA757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1">
            <a:extLst>
              <a:ext uri="{FF2B5EF4-FFF2-40B4-BE49-F238E27FC236}">
                <a16:creationId xmlns:a16="http://schemas.microsoft.com/office/drawing/2014/main" id="{C3C20AAE-0B65-2E61-015E-C8A8BE5A9C91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3">
            <a:extLst>
              <a:ext uri="{FF2B5EF4-FFF2-40B4-BE49-F238E27FC236}">
                <a16:creationId xmlns:a16="http://schemas.microsoft.com/office/drawing/2014/main" id="{35161BCE-1971-2EC8-7F93-9C033C24E4C2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48701718-E758-CEED-8BC4-C8EFC9E2F98A}"/>
              </a:ext>
            </a:extLst>
          </p:cNvPr>
          <p:cNvCxnSpPr>
            <a:cxnSpLocks/>
            <a:stCxn id="8" idx="2"/>
            <a:endCxn id="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CF448210-A0AD-F5CF-4AB2-7550C291D887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source">
            <a:extLst>
              <a:ext uri="{FF2B5EF4-FFF2-40B4-BE49-F238E27FC236}">
                <a16:creationId xmlns:a16="http://schemas.microsoft.com/office/drawing/2014/main" id="{9D0C1116-9A2A-17E4-E1D8-6EBE5D67EBB4}"/>
              </a:ext>
            </a:extLst>
          </p:cNvPr>
          <p:cNvSpPr/>
          <p:nvPr/>
        </p:nvSpPr>
        <p:spPr>
          <a:xfrm>
            <a:off x="645375" y="10367529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6284F2-6251-4405-26AD-88D5521AAC31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61A30B9E-8F9A-8ECE-44C2-66B6892B0AAB}"/>
              </a:ext>
            </a:extLst>
          </p:cNvPr>
          <p:cNvSpPr/>
          <p:nvPr/>
        </p:nvSpPr>
        <p:spPr>
          <a:xfrm>
            <a:off x="645374" y="11865434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C8F18A2-D375-7A78-9D0F-3FB9EC586041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EB35169-12BB-BC25-767A-78B85201E8D9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X is not an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between two vertices in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840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07F378-37E0-8F03-30EC-CABC35448E7D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V-X be a vertex cover in G, then X is a vertex cover in G </a:t>
            </a: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C6581B6-4C18-1A9A-EAE9-BD1F112974D3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6B69944F-7038-0BCE-BB68-27337AA698CD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43988DF1-2E75-3592-F2DF-430E3AE40A6F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72B419E6-BC90-92AB-2EE4-E7B3646DD80D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C3CA4C93-11B8-F555-60F4-7C1668A671C9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3D2BE57B-88A8-EB3B-23CA-8ACAFC5FA9B0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9" name="!!e1">
            <a:extLst>
              <a:ext uri="{FF2B5EF4-FFF2-40B4-BE49-F238E27FC236}">
                <a16:creationId xmlns:a16="http://schemas.microsoft.com/office/drawing/2014/main" id="{3DFB1FC3-A429-5CBD-5BFD-6B27056123F2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1">
            <a:extLst>
              <a:ext uri="{FF2B5EF4-FFF2-40B4-BE49-F238E27FC236}">
                <a16:creationId xmlns:a16="http://schemas.microsoft.com/office/drawing/2014/main" id="{FE018EF9-FAC7-CD57-4D1A-DB7E9E903472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3">
            <a:extLst>
              <a:ext uri="{FF2B5EF4-FFF2-40B4-BE49-F238E27FC236}">
                <a16:creationId xmlns:a16="http://schemas.microsoft.com/office/drawing/2014/main" id="{910545BC-39AD-2CF2-183D-068DDC52D2A2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06051838-2291-547D-9EED-05CE14211335}"/>
              </a:ext>
            </a:extLst>
          </p:cNvPr>
          <p:cNvCxnSpPr>
            <a:cxnSpLocks/>
            <a:stCxn id="8" idx="2"/>
            <a:endCxn id="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C85DC3AF-F65F-CCE9-309A-97472974134D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source">
            <a:extLst>
              <a:ext uri="{FF2B5EF4-FFF2-40B4-BE49-F238E27FC236}">
                <a16:creationId xmlns:a16="http://schemas.microsoft.com/office/drawing/2014/main" id="{62C7C4EE-0FB3-B212-8CC7-6F11C0ABEF62}"/>
              </a:ext>
            </a:extLst>
          </p:cNvPr>
          <p:cNvSpPr/>
          <p:nvPr/>
        </p:nvSpPr>
        <p:spPr>
          <a:xfrm>
            <a:off x="645375" y="10367529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52BBC2-B1CE-D953-BC50-D07371B93D13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307346C0-2363-F8A2-A41B-9D33C5ED25E6}"/>
              </a:ext>
            </a:extLst>
          </p:cNvPr>
          <p:cNvSpPr/>
          <p:nvPr/>
        </p:nvSpPr>
        <p:spPr>
          <a:xfrm>
            <a:off x="645374" y="11865434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1EB407-3CAC-6D89-BCE3-1E5B54E3DEF1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90B90A-9BBA-9B4D-CE4D-7D07BE54EA2D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X is not an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between two vertices in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Without loss of generality, let </a:t>
            </a:r>
            <a:r>
              <a:rPr lang="en-US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be that edge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Can you see the contradiction?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 endpoints of the edge </a:t>
            </a:r>
            <a:r>
              <a:rPr lang="en-US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are not in the vertex cover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So, V-X is not a vertex cover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contradiction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20" name="!!e3">
            <a:extLst>
              <a:ext uri="{FF2B5EF4-FFF2-40B4-BE49-F238E27FC236}">
                <a16:creationId xmlns:a16="http://schemas.microsoft.com/office/drawing/2014/main" id="{E7A37441-693B-FA63-C60C-FB02DAD944C6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 flipH="1">
            <a:off x="3452074" y="5627750"/>
            <a:ext cx="1606383" cy="19605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3674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EE6D99F-B90B-795B-2490-6EA1B480693F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X be an independent set in G, then V-X is a vertex cover in G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0BB57D-86A9-5F25-6A0F-8F47E0516B63}"/>
              </a:ext>
            </a:extLst>
          </p:cNvPr>
          <p:cNvSpPr/>
          <p:nvPr/>
        </p:nvSpPr>
        <p:spPr>
          <a:xfrm>
            <a:off x="694767" y="2278275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V-X be a vertex cover in G, then X is a vertex cover in G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652E9F-C023-84EC-9DBA-0C6AED639104}"/>
              </a:ext>
            </a:extLst>
          </p:cNvPr>
          <p:cNvSpPr/>
          <p:nvPr/>
        </p:nvSpPr>
        <p:spPr>
          <a:xfrm>
            <a:off x="694767" y="5007621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X is an independent set in G, </a:t>
            </a:r>
            <a:r>
              <a:rPr lang="en-US" sz="5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V-X is a vertex cover in G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D6300D-4BE9-B679-BBF7-87ECA1B74CF1}"/>
              </a:ext>
            </a:extLst>
          </p:cNvPr>
          <p:cNvSpPr/>
          <p:nvPr/>
        </p:nvSpPr>
        <p:spPr>
          <a:xfrm>
            <a:off x="694767" y="82357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now go back to our reduction</a:t>
            </a:r>
          </a:p>
        </p:txBody>
      </p:sp>
    </p:spTree>
    <p:extLst>
      <p:ext uri="{BB962C8B-B14F-4D97-AF65-F5344CB8AC3E}">
        <p14:creationId xmlns:p14="http://schemas.microsoft.com/office/powerpoint/2010/main" val="282227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461DF-5B25-6CC5-2B4C-C9D967F33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7AD0F3-0E1C-E61B-8659-781373EA351F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340FE0B7-D10C-FF5D-C711-A7C2AECA62C2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592890B1-E39D-A4A5-DBB5-69F4E1510091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4C42E02B-81C2-DBB1-6C10-883A556FEB45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66A17FAB-C935-2125-A9C3-D97856AC80FD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FE471ADF-95E1-2587-D20A-2AA4B61240BE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F0B28927-AF7A-0653-EFA7-4BA3B6996CD7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33F31EEA-B148-7F01-B8C1-2F434B26F68A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D61F5340-8090-DB99-42E7-5F3FE27A7F51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401C3D86-4DA3-9916-1B2B-3556C9D7ADE8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3114848B-6AE2-9A40-89DF-822A36510369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66BF5AA2-710B-26C6-CD9A-E2455ADB8E4E}"/>
              </a:ext>
            </a:extLst>
          </p:cNvPr>
          <p:cNvSpPr/>
          <p:nvPr/>
        </p:nvSpPr>
        <p:spPr>
          <a:xfrm>
            <a:off x="9812379" y="2500225"/>
            <a:ext cx="970730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07880F6-9CE9-AB09-B9CA-711055F043DC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07880F6-9CE9-AB09-B9CA-711055F043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DC86F75-B2EC-2877-A0B9-8D2975DBD638}"/>
              </a:ext>
            </a:extLst>
          </p:cNvPr>
          <p:cNvSpPr/>
          <p:nvPr/>
        </p:nvSpPr>
        <p:spPr>
          <a:xfrm>
            <a:off x="12191997" y="1840768"/>
            <a:ext cx="11507318" cy="181683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vertex cover problem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2D67A41-BAF2-6F0F-874B-0E88249B2074}"/>
              </a:ext>
            </a:extLst>
          </p:cNvPr>
          <p:cNvSpPr/>
          <p:nvPr/>
        </p:nvSpPr>
        <p:spPr>
          <a:xfrm>
            <a:off x="12147496" y="3916030"/>
            <a:ext cx="11507319" cy="414731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For the independent set the parameter is k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for the vertex cover, we can choose our parameter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parameter should we choose?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992C1421-FA2D-2F23-E663-58F1DDE271B0}"/>
                  </a:ext>
                </a:extLst>
              </p:cNvPr>
              <p:cNvSpPr/>
              <p:nvPr/>
            </p:nvSpPr>
            <p:spPr>
              <a:xfrm>
                <a:off x="12191996" y="8321776"/>
                <a:ext cx="11507319" cy="2247899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Is there a vertex cover in H of size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5400" dirty="0"/>
                  <a:t> n-k?</a:t>
                </a:r>
                <a:endParaRPr sz="5400" dirty="0"/>
              </a:p>
            </p:txBody>
          </p:sp>
        </mc:Choice>
        <mc:Fallback xmlns="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992C1421-FA2D-2F23-E663-58F1DDE271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6" y="8321776"/>
                <a:ext cx="11507319" cy="2247899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92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A91D-0B74-4A8A-311B-B2FD605C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2FC72955-49E6-3B62-1108-047F982727CC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ABD7FA1E-7BFB-FFF3-DFFE-2880A14BF82E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654A3FBB-BBF2-DAF9-3D68-F11F298D8EF8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4FE0CA13-8E68-B73F-B46F-01DE0897AF92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52730791-69E7-EADC-1EF3-C04B86A8CD69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31C8DE81-E337-934E-0CCA-D0AA272BF545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0AF71D70-1C19-AEF6-794F-702F9F2A4812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23228573-B85B-737F-09B2-80CD566313A3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07FB79B7-5B17-02D8-F390-E6F2847EDF27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A0A5DE84-D8DD-4692-5FCA-C73E48DDD350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7B28827-D03A-63CD-857E-A03FB12E14E7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65B686FB-3DBE-13F6-DBE5-2721A05A2D4B}"/>
              </a:ext>
            </a:extLst>
          </p:cNvPr>
          <p:cNvSpPr/>
          <p:nvPr/>
        </p:nvSpPr>
        <p:spPr>
          <a:xfrm>
            <a:off x="9812379" y="2500225"/>
            <a:ext cx="970730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52C3550-74F4-3CA6-9D70-4910E9E0AAF4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52C3550-74F4-3CA6-9D70-4910E9E0A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FCCFAFB5-7644-7E3B-97FE-F7D42BA245C7}"/>
                  </a:ext>
                </a:extLst>
              </p:cNvPr>
              <p:cNvSpPr/>
              <p:nvPr/>
            </p:nvSpPr>
            <p:spPr>
              <a:xfrm>
                <a:off x="12191996" y="1798383"/>
                <a:ext cx="11507319" cy="2247899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Is there a vertex cover in H of size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5400" dirty="0"/>
                  <a:t> n-k?</a:t>
                </a:r>
                <a:endParaRPr sz="5400" dirty="0"/>
              </a:p>
            </p:txBody>
          </p:sp>
        </mc:Choice>
        <mc:Fallback xmlns="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FCCFAFB5-7644-7E3B-97FE-F7D42BA24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6" y="1798383"/>
                <a:ext cx="11507319" cy="2247899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B6FF319-F80E-55A1-0184-6604C297B763}"/>
              </a:ext>
            </a:extLst>
          </p:cNvPr>
          <p:cNvSpPr/>
          <p:nvPr/>
        </p:nvSpPr>
        <p:spPr>
          <a:xfrm>
            <a:off x="750639" y="10107101"/>
            <a:ext cx="102608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independent set answer using vertex cover answer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69FE5D9-FD22-98FB-C5CE-C347E17DD2C3}"/>
                  </a:ext>
                </a:extLst>
              </p:cNvPr>
              <p:cNvSpPr/>
              <p:nvPr/>
            </p:nvSpPr>
            <p:spPr>
              <a:xfrm>
                <a:off x="12191995" y="4521510"/>
                <a:ext cx="11507319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an oracle that returns 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Yes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above question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an independent set in G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 oracle return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No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no independent set in G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69FE5D9-FD22-98FB-C5CE-C347E17D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5" y="4521510"/>
                <a:ext cx="11507319" cy="832105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25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A8634-57E3-D1E8-B544-FA623897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052E4FD-72D9-97A6-7054-42B4A5D5F7A2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052E4FD-72D9-97A6-7054-42B4A5D5F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D5B9382-A24D-B897-29E0-654B542AC80F}"/>
                  </a:ext>
                </a:extLst>
              </p:cNvPr>
              <p:cNvSpPr/>
              <p:nvPr/>
            </p:nvSpPr>
            <p:spPr>
              <a:xfrm>
                <a:off x="12191999" y="1695183"/>
                <a:ext cx="11507319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an oracle that returns 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Yes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above question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an independent set in G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 oracle return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No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no independent set in G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D5B9382-A24D-B897-29E0-654B542AC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1695183"/>
                <a:ext cx="11507319" cy="832105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B1FA002-D517-0700-5825-26A2BB843C40}"/>
              </a:ext>
            </a:extLst>
          </p:cNvPr>
          <p:cNvSpPr/>
          <p:nvPr/>
        </p:nvSpPr>
        <p:spPr>
          <a:xfrm>
            <a:off x="684682" y="3190996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3272913-85C7-64FB-5094-D3C401120FDE}"/>
              </a:ext>
            </a:extLst>
          </p:cNvPr>
          <p:cNvSpPr/>
          <p:nvPr/>
        </p:nvSpPr>
        <p:spPr>
          <a:xfrm>
            <a:off x="684684" y="11574676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X is an independent set in G, </a:t>
            </a:r>
            <a:r>
              <a:rPr lang="en-US" sz="5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V-X is a vertex cover in G </a:t>
            </a:r>
          </a:p>
        </p:txBody>
      </p:sp>
    </p:spTree>
    <p:extLst>
      <p:ext uri="{BB962C8B-B14F-4D97-AF65-F5344CB8AC3E}">
        <p14:creationId xmlns:p14="http://schemas.microsoft.com/office/powerpoint/2010/main" val="336110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51F4-E699-183A-3528-CA51F1999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91AC355-F57B-F255-DFCF-E1A15EF66324}"/>
              </a:ext>
            </a:extLst>
          </p:cNvPr>
          <p:cNvSpPr>
            <a:spLocks/>
          </p:cNvSpPr>
          <p:nvPr/>
        </p:nvSpPr>
        <p:spPr>
          <a:xfrm>
            <a:off x="5791199" y="738000"/>
            <a:ext cx="12344402" cy="1224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05F0E2-4FED-46C3-44B8-154EF76D5584}"/>
              </a:ext>
            </a:extLst>
          </p:cNvPr>
          <p:cNvSpPr/>
          <p:nvPr/>
        </p:nvSpPr>
        <p:spPr>
          <a:xfrm>
            <a:off x="985508" y="1028700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FE01BA-34C6-FB5D-96B8-FEC53C147E35}"/>
              </a:ext>
            </a:extLst>
          </p:cNvPr>
          <p:cNvSpPr/>
          <p:nvPr/>
        </p:nvSpPr>
        <p:spPr>
          <a:xfrm>
            <a:off x="18592801" y="1266825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8E77EBB-EDED-2D66-BBFA-72E2B5136E5E}"/>
              </a:ext>
            </a:extLst>
          </p:cNvPr>
          <p:cNvSpPr/>
          <p:nvPr/>
        </p:nvSpPr>
        <p:spPr>
          <a:xfrm>
            <a:off x="19659601" y="5694972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A6EAE7-2047-1043-B7AA-AB1954798C0B}"/>
              </a:ext>
            </a:extLst>
          </p:cNvPr>
          <p:cNvSpPr/>
          <p:nvPr/>
        </p:nvSpPr>
        <p:spPr>
          <a:xfrm>
            <a:off x="18954749" y="10247922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827BFA-B636-FEBC-6AE3-6144EAA7AD15}"/>
              </a:ext>
            </a:extLst>
          </p:cNvPr>
          <p:cNvSpPr/>
          <p:nvPr/>
        </p:nvSpPr>
        <p:spPr>
          <a:xfrm>
            <a:off x="1419225" y="9714522"/>
            <a:ext cx="4371974" cy="13725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44B968-6277-9D35-AF59-922F76682409}"/>
              </a:ext>
            </a:extLst>
          </p:cNvPr>
          <p:cNvSpPr/>
          <p:nvPr/>
        </p:nvSpPr>
        <p:spPr>
          <a:xfrm>
            <a:off x="807080" y="5028711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Closest Pair</a:t>
            </a:r>
          </a:p>
        </p:txBody>
      </p:sp>
    </p:spTree>
    <p:extLst>
      <p:ext uri="{BB962C8B-B14F-4D97-AF65-F5344CB8AC3E}">
        <p14:creationId xmlns:p14="http://schemas.microsoft.com/office/powerpoint/2010/main" val="286334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0F7E-8FE8-B29A-5017-88DC43F6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ACD4C29-C5A4-4656-8CF2-81D22C730C32}"/>
                  </a:ext>
                </a:extLst>
              </p:cNvPr>
              <p:cNvSpPr/>
              <p:nvPr/>
            </p:nvSpPr>
            <p:spPr>
              <a:xfrm>
                <a:off x="684684" y="3553879"/>
                <a:ext cx="23014631" cy="193252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H.W: Show that 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Independent Set 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ACD4C29-C5A4-4656-8CF2-81D22C730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553879"/>
                <a:ext cx="23014631" cy="193252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394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3150D8-73C9-E236-946D-93B779971679}"/>
              </a:ext>
            </a:extLst>
          </p:cNvPr>
          <p:cNvSpPr/>
          <p:nvPr/>
        </p:nvSpPr>
        <p:spPr>
          <a:xfrm>
            <a:off x="684684" y="415637"/>
            <a:ext cx="23014631" cy="33043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are given m mobile towers and n customers. Each mobile tower can serve a subset of n customers. Choose minimum number of mobile towers that can server all the customers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CFFF0D-35E1-2F2C-2264-7129240B9ED8}"/>
              </a:ext>
            </a:extLst>
          </p:cNvPr>
          <p:cNvSpPr/>
          <p:nvPr/>
        </p:nvSpPr>
        <p:spPr>
          <a:xfrm>
            <a:off x="684683" y="6241473"/>
            <a:ext cx="23014631" cy="64146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Note the difference between this problem and the one we managed to solve using flows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donot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know how to solve this problem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formally define this problem</a:t>
            </a:r>
          </a:p>
        </p:txBody>
      </p:sp>
    </p:spTree>
    <p:extLst>
      <p:ext uri="{BB962C8B-B14F-4D97-AF65-F5344CB8AC3E}">
        <p14:creationId xmlns:p14="http://schemas.microsoft.com/office/powerpoint/2010/main" val="1660097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D8674-D0F5-055D-4552-C50D9394A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E0450D9-B698-B361-7CB3-DE1C0EC2C80E}"/>
                  </a:ext>
                </a:extLst>
              </p:cNvPr>
              <p:cNvSpPr/>
              <p:nvPr/>
            </p:nvSpPr>
            <p:spPr>
              <a:xfrm>
                <a:off x="14234430" y="581890"/>
                <a:ext cx="9415280" cy="991292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Universe U of </a:t>
                </a:r>
                <a:r>
                  <a:rPr lang="en-US" sz="60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n elements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𝑈</m:t>
                        </m:r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={</m:t>
                        </m:r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  <m:r>
                      <a:rPr lang="en-US" sz="60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}</m:t>
                    </m:r>
                  </m:oMath>
                </a14:m>
                <a:endParaRPr lang="en-US" sz="6000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 sets: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endParaRPr lang="en-US" sz="6000" dirty="0">
                  <a:solidFill>
                    <a:schemeClr val="accent2">
                      <a:lumMod val="75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Each set is a subset of n elements: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  <m:r>
                      <a:rPr lang="en-US" sz="600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⊆</m:t>
                    </m:r>
                    <m:r>
                      <a:rPr lang="en-US" sz="600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𝑈</m:t>
                    </m:r>
                  </m:oMath>
                </a14:m>
                <a:endParaRPr lang="en-US" sz="6000" dirty="0">
                  <a:solidFill>
                    <a:srgbClr val="FFC00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Choose a minimum number of set such that </a:t>
                </a:r>
                <a:r>
                  <a:rPr lang="en-US" sz="6000" dirty="0">
                    <a:solidFill>
                      <a:srgbClr val="C00000"/>
                    </a:solidFill>
                    <a:latin typeface="Bradley Hand" pitchFamily="2" charset="77"/>
                    <a:sym typeface="Helvetica Neue Medium"/>
                  </a:rPr>
                  <a:t>their union is U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.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E0450D9-B698-B361-7CB3-DE1C0EC2C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430" y="581890"/>
                <a:ext cx="9415280" cy="991292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E860E-1CA1-8B27-7462-50B3F5AF4E59}"/>
              </a:ext>
            </a:extLst>
          </p:cNvPr>
          <p:cNvSpPr/>
          <p:nvPr/>
        </p:nvSpPr>
        <p:spPr>
          <a:xfrm>
            <a:off x="684685" y="415637"/>
            <a:ext cx="9872480" cy="1207423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are given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m mobile towers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n customers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. Each mobile tower can server a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subset of n customers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. Choose minimum number of mobile towers that can </a:t>
            </a:r>
            <a:r>
              <a:rPr lang="en-US" sz="6000" dirty="0">
                <a:solidFill>
                  <a:srgbClr val="C00000"/>
                </a:solidFill>
                <a:latin typeface="Bradley Hand" pitchFamily="2" charset="77"/>
                <a:sym typeface="Helvetica Neue Medium"/>
              </a:rPr>
              <a:t>server all the customers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9DE8F22-9C37-0CDC-E0EB-194336572633}"/>
              </a:ext>
            </a:extLst>
          </p:cNvPr>
          <p:cNvSpPr/>
          <p:nvPr/>
        </p:nvSpPr>
        <p:spPr>
          <a:xfrm>
            <a:off x="16728247" y="11172053"/>
            <a:ext cx="4095136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Set Cover </a:t>
            </a:r>
          </a:p>
        </p:txBody>
      </p:sp>
    </p:spTree>
    <p:extLst>
      <p:ext uri="{BB962C8B-B14F-4D97-AF65-F5344CB8AC3E}">
        <p14:creationId xmlns:p14="http://schemas.microsoft.com/office/powerpoint/2010/main" val="169467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CC4C5432-8FAA-8336-1227-19DAB1BADA97}"/>
                  </a:ext>
                </a:extLst>
              </p:cNvPr>
              <p:cNvSpPr/>
              <p:nvPr/>
            </p:nvSpPr>
            <p:spPr>
              <a:xfrm>
                <a:off x="684684" y="415637"/>
                <a:ext cx="23014631" cy="33043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Set Cover: You are given a universe U of n elements and m sets. Each set is a subset of U. Is there a set cover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CC4C5432-8FAA-8336-1227-19DAB1BAD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15637"/>
                <a:ext cx="23014631" cy="33043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02A6662-61E8-EE78-45FA-4384C2CBD8AD}"/>
                  </a:ext>
                </a:extLst>
              </p:cNvPr>
              <p:cNvSpPr/>
              <p:nvPr/>
            </p:nvSpPr>
            <p:spPr>
              <a:xfrm>
                <a:off x="684683" y="7693891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02A6662-61E8-EE78-45FA-4384C2CBD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7693891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94853C-83E3-A671-E29D-2B2F5E8B8710}"/>
              </a:ext>
            </a:extLst>
          </p:cNvPr>
          <p:cNvSpPr/>
          <p:nvPr/>
        </p:nvSpPr>
        <p:spPr>
          <a:xfrm>
            <a:off x="684683" y="3997036"/>
            <a:ext cx="23014631" cy="17179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Decision Version of Set Cover</a:t>
            </a:r>
          </a:p>
        </p:txBody>
      </p:sp>
    </p:spTree>
    <p:extLst>
      <p:ext uri="{BB962C8B-B14F-4D97-AF65-F5344CB8AC3E}">
        <p14:creationId xmlns:p14="http://schemas.microsoft.com/office/powerpoint/2010/main" val="1019042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46868-4FB3-5084-F9A4-5C7910AA6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EB848FB-C0D1-19C4-2679-7D65225BE2A7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EB848FB-C0D1-19C4-2679-7D65225BE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C967E76-D077-6C01-681B-2B0BBEBA76F5}"/>
              </a:ext>
            </a:extLst>
          </p:cNvPr>
          <p:cNvSpPr/>
          <p:nvPr/>
        </p:nvSpPr>
        <p:spPr>
          <a:xfrm>
            <a:off x="12192000" y="3221782"/>
            <a:ext cx="10260871" cy="328063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an instance of set cover using an instance of vertex cover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BF3AD46A-3608-E891-7023-F01AE656F4B3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408746DC-C2DF-4F97-BB33-002CE1A22AC4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96C8C916-C84E-C5EE-2711-29D7C11AA7DC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948DCA64-6F4F-D261-6673-16F1E5E5152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A64C4084-4F96-AF1F-5429-519CF702A96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0882BCC1-5EDA-CBB1-AEFE-FC3807E83169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545FB6C7-85F1-871B-27BC-00EB0FC06AC0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8076B89-E860-B179-6DE9-528C77CB4E1B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5DB5189-9D2D-F716-248F-9A93EAFBCF1C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E52F5065-EC8B-BD43-DD10-5ED3DBBC1286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F86BCDEC-0510-D5BD-0443-C1DDE557EE93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B0262B0A-D64B-7468-312D-346ACF499D35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E33BC7-1338-1FCC-4EDF-015B9553ADC3}"/>
              </a:ext>
            </a:extLst>
          </p:cNvPr>
          <p:cNvSpPr/>
          <p:nvPr/>
        </p:nvSpPr>
        <p:spPr>
          <a:xfrm>
            <a:off x="12192000" y="7512139"/>
            <a:ext cx="10260871" cy="576051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Note that unlike our previous problem we are not creating a. graph H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is because Set Cover is not a graph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have to create an instance of Set Cover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How would you do that?</a:t>
            </a:r>
          </a:p>
        </p:txBody>
      </p:sp>
    </p:spTree>
    <p:extLst>
      <p:ext uri="{BB962C8B-B14F-4D97-AF65-F5344CB8AC3E}">
        <p14:creationId xmlns:p14="http://schemas.microsoft.com/office/powerpoint/2010/main" val="147791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752EB-F06F-9071-BAFD-AFA9F1BC5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A698DAF-8F76-1AA2-33A6-A62E9C81D8C5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A698DAF-8F76-1AA2-33A6-A62E9C81D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B03ADD07-101C-9C0C-8475-BA2E7B8E7FE8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35353F8C-AB9D-28CA-3B94-A87C0B341B52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217D033B-65B9-483D-A369-F0F988F073EF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3ECD54DF-8814-B08C-B68D-3E4B3C6351D6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68D82585-6CD4-599B-3672-BF7DE868AF41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003145B6-4E80-CF8D-DF96-B5E5433A6E3B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873B0460-3B91-3221-A526-50780CCC65F9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28FAE7A8-0F52-E39A-6FD6-39C1D61DAE46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22F765FB-01A0-E5DF-46C6-3625B768A7E9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E7F27B0E-0CEA-150B-E113-6C96EF55B9FE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83ABC6D9-96AF-BA12-55D1-FF672CE0B01A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03B0F5C1-F9AD-E89C-80DC-425740FD0486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6E0DE8-2AA0-95D2-D689-546E89D7C6CD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AB47D6C-7871-9F25-2168-44E40FF797B1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500795-C290-900A-C84B-2F0995D45568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A4135BF-CF93-0EC5-F200-7F8D7FAC347A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429D7BB-3112-AF05-BD18-948DF0C54F26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19B2C0BB-C4AB-E4CC-D00E-2AE52877AE20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8535F74-6B03-DAA0-983C-FF7903DAAF7A}"/>
              </a:ext>
            </a:extLst>
          </p:cNvPr>
          <p:cNvSpPr/>
          <p:nvPr/>
        </p:nvSpPr>
        <p:spPr>
          <a:xfrm>
            <a:off x="7439287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C77EB-3757-2F0C-F7D5-0FB485F4A44B}"/>
              </a:ext>
            </a:extLst>
          </p:cNvPr>
          <p:cNvSpPr/>
          <p:nvPr/>
        </p:nvSpPr>
        <p:spPr>
          <a:xfrm>
            <a:off x="7429321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F81D176-7533-7526-B511-ED40926CB567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D82DF29-3779-C360-688D-5B58332F4EED}"/>
              </a:ext>
            </a:extLst>
          </p:cNvPr>
          <p:cNvSpPr/>
          <p:nvPr/>
        </p:nvSpPr>
        <p:spPr>
          <a:xfrm>
            <a:off x="7406060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FFFBA5-5188-E5E8-5ABA-E110EA8B82DC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9A5D31B-2994-8003-CBBF-3A9B289EA0E5}"/>
              </a:ext>
            </a:extLst>
          </p:cNvPr>
          <p:cNvSpPr/>
          <p:nvPr/>
        </p:nvSpPr>
        <p:spPr>
          <a:xfrm>
            <a:off x="7115977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3AB020A-8DAD-98EB-230C-29E2FAAA593B}"/>
              </a:ext>
            </a:extLst>
          </p:cNvPr>
          <p:cNvSpPr/>
          <p:nvPr/>
        </p:nvSpPr>
        <p:spPr>
          <a:xfrm>
            <a:off x="7115305" y="7314848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D78F893-764D-90A1-698B-407F33FB3F22}"/>
              </a:ext>
            </a:extLst>
          </p:cNvPr>
          <p:cNvSpPr/>
          <p:nvPr/>
        </p:nvSpPr>
        <p:spPr>
          <a:xfrm>
            <a:off x="569013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C365D8C-201B-71FC-1C6C-1ECFAAEC7716}"/>
              </a:ext>
            </a:extLst>
          </p:cNvPr>
          <p:cNvSpPr/>
          <p:nvPr/>
        </p:nvSpPr>
        <p:spPr>
          <a:xfrm>
            <a:off x="571519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57AD4D3-2005-199E-3512-50BC50A7A47A}"/>
              </a:ext>
            </a:extLst>
          </p:cNvPr>
          <p:cNvSpPr/>
          <p:nvPr/>
        </p:nvSpPr>
        <p:spPr>
          <a:xfrm>
            <a:off x="5693153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916C2B8-DE4E-A318-FE8F-BEAB970B1E68}"/>
              </a:ext>
            </a:extLst>
          </p:cNvPr>
          <p:cNvSpPr/>
          <p:nvPr/>
        </p:nvSpPr>
        <p:spPr>
          <a:xfrm>
            <a:off x="2445857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E2D6634-8F5D-726B-3326-30BF1B347894}"/>
              </a:ext>
            </a:extLst>
          </p:cNvPr>
          <p:cNvSpPr/>
          <p:nvPr/>
        </p:nvSpPr>
        <p:spPr>
          <a:xfrm>
            <a:off x="2425855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5765388-8B4E-8D8D-6E30-7959ED6EC019}"/>
              </a:ext>
            </a:extLst>
          </p:cNvPr>
          <p:cNvSpPr/>
          <p:nvPr/>
        </p:nvSpPr>
        <p:spPr>
          <a:xfrm>
            <a:off x="2405853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262DCBC-0677-C7A5-1F28-1AC12CE8F4F4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9C44C22-C206-CED8-F5A2-977C2A28C34E}"/>
              </a:ext>
            </a:extLst>
          </p:cNvPr>
          <p:cNvSpPr/>
          <p:nvPr/>
        </p:nvSpPr>
        <p:spPr>
          <a:xfrm>
            <a:off x="3034583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D86AE01-A907-8FBD-A6E9-D83BB08DF342}"/>
              </a:ext>
            </a:extLst>
          </p:cNvPr>
          <p:cNvSpPr/>
          <p:nvPr/>
        </p:nvSpPr>
        <p:spPr>
          <a:xfrm>
            <a:off x="3025946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639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4678B-B2E2-5DB4-240B-232C08FB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BAF39F-A86D-D4B6-B5FF-752FCFFB82C5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BAF39F-A86D-D4B6-B5FF-752FCFFB8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0DCD7B66-A232-E0D8-2934-A8A42C7B71AE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1F9A96EB-6B53-89C8-6ED7-3A018DA4B7C3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28F6AD57-CF83-7060-94E0-A410CC8D5962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F9A970B7-1E87-A436-25B8-F338174A4363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647B41D1-0792-9DF1-134A-46D3DB0B91D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2F05EE37-A722-D76F-33C2-71EADA355818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EF16B1AD-C035-293A-4B20-0A07034E0015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AEACF58-92D0-4028-FC19-F86A8FD8D014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7BABAE20-C996-664B-DC76-F6745091C180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03D9509E-E143-5858-0C94-D96FAFBBC38F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21513FC3-8111-521F-BD38-BFA6964D56D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CBCC4A49-E429-8317-ECF7-D2661D219A76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CD7830-A417-6338-C29A-3478254E93C9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D58F2D6-D314-B5DF-D314-F7D9D1B963AF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11D91B-A87D-C669-6DA3-FAC3B01FC732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50B2E9-2FC5-92BA-9B0B-010A93E402C9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112F0B-B4CF-F519-151F-6A7F397BFBB8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A8213939-316F-A9F4-FBDD-09A6AFC6EE1E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986ED3-13CD-1901-11CE-BC370D2DD2FD}"/>
              </a:ext>
            </a:extLst>
          </p:cNvPr>
          <p:cNvSpPr/>
          <p:nvPr/>
        </p:nvSpPr>
        <p:spPr>
          <a:xfrm>
            <a:off x="7439287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F62145-86D3-7D9F-A580-574B3733CAA5}"/>
              </a:ext>
            </a:extLst>
          </p:cNvPr>
          <p:cNvSpPr/>
          <p:nvPr/>
        </p:nvSpPr>
        <p:spPr>
          <a:xfrm>
            <a:off x="7429321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7125DD9-F6D6-76B4-58F5-6423801F9C90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F84E5A4-1E03-2FD8-304D-0EC0E6348180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E21D65-70B5-DD75-CF88-BEDBE392B8D2}"/>
              </a:ext>
            </a:extLst>
          </p:cNvPr>
          <p:cNvSpPr/>
          <p:nvPr/>
        </p:nvSpPr>
        <p:spPr>
          <a:xfrm>
            <a:off x="7115977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17F18BE-7B6C-352C-C7CA-9CF00FCB1E1C}"/>
              </a:ext>
            </a:extLst>
          </p:cNvPr>
          <p:cNvSpPr/>
          <p:nvPr/>
        </p:nvSpPr>
        <p:spPr>
          <a:xfrm>
            <a:off x="569013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E46713B-13DB-34DA-989D-175DBDC165B3}"/>
              </a:ext>
            </a:extLst>
          </p:cNvPr>
          <p:cNvSpPr/>
          <p:nvPr/>
        </p:nvSpPr>
        <p:spPr>
          <a:xfrm>
            <a:off x="571519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A35BFCE-6ADA-B6DC-F96B-EDBD8373CB9F}"/>
              </a:ext>
            </a:extLst>
          </p:cNvPr>
          <p:cNvSpPr/>
          <p:nvPr/>
        </p:nvSpPr>
        <p:spPr>
          <a:xfrm>
            <a:off x="2445857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47C95C2-1EE5-1D3C-54F1-62B2935A6747}"/>
              </a:ext>
            </a:extLst>
          </p:cNvPr>
          <p:cNvSpPr/>
          <p:nvPr/>
        </p:nvSpPr>
        <p:spPr>
          <a:xfrm>
            <a:off x="2425855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8450161-D165-C556-1CC1-611590644566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0089337-A82E-0914-FAB6-C56E9A961926}"/>
              </a:ext>
            </a:extLst>
          </p:cNvPr>
          <p:cNvSpPr/>
          <p:nvPr/>
        </p:nvSpPr>
        <p:spPr>
          <a:xfrm>
            <a:off x="3034583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80BD1D-1DD9-2127-DC48-37D876B9E163}"/>
              </a:ext>
            </a:extLst>
          </p:cNvPr>
          <p:cNvSpPr/>
          <p:nvPr/>
        </p:nvSpPr>
        <p:spPr>
          <a:xfrm>
            <a:off x="11812854" y="4074466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E57C7FF-662F-D208-A67E-24BED78F9554}"/>
              </a:ext>
            </a:extLst>
          </p:cNvPr>
          <p:cNvSpPr/>
          <p:nvPr/>
        </p:nvSpPr>
        <p:spPr>
          <a:xfrm>
            <a:off x="15542819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EDCE7ED-BDF7-E157-D5A3-9F9C9783C546}"/>
              </a:ext>
            </a:extLst>
          </p:cNvPr>
          <p:cNvSpPr/>
          <p:nvPr/>
        </p:nvSpPr>
        <p:spPr>
          <a:xfrm>
            <a:off x="16727108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9A6DCB9-04F8-832E-3D1F-B24DC8C15E59}"/>
              </a:ext>
            </a:extLst>
          </p:cNvPr>
          <p:cNvSpPr/>
          <p:nvPr/>
        </p:nvSpPr>
        <p:spPr>
          <a:xfrm>
            <a:off x="17911397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F809252-A48F-74A4-D7DF-B9D9F88978AE}"/>
              </a:ext>
            </a:extLst>
          </p:cNvPr>
          <p:cNvSpPr/>
          <p:nvPr/>
        </p:nvSpPr>
        <p:spPr>
          <a:xfrm>
            <a:off x="1909568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791F67-7D69-A26E-8DDB-998EA82B6217}"/>
              </a:ext>
            </a:extLst>
          </p:cNvPr>
          <p:cNvSpPr/>
          <p:nvPr/>
        </p:nvSpPr>
        <p:spPr>
          <a:xfrm>
            <a:off x="2027997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49169277-05D3-BF46-76D1-A46C8624DB63}"/>
              </a:ext>
            </a:extLst>
          </p:cNvPr>
          <p:cNvSpPr/>
          <p:nvPr/>
        </p:nvSpPr>
        <p:spPr>
          <a:xfrm>
            <a:off x="11812853" y="5434723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are the sets?</a:t>
            </a:r>
            <a:endParaRPr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035AA21-59CE-41AB-B540-053CAA04FFFB}"/>
                  </a:ext>
                </a:extLst>
              </p:cNvPr>
              <p:cNvSpPr txBox="1"/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035AA21-59CE-41AB-B540-053CAA04F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3784" t="-8108" r="-8108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EEDB954-917D-46BC-F32C-3094908AFB59}"/>
                  </a:ext>
                </a:extLst>
              </p:cNvPr>
              <p:cNvSpPr txBox="1"/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EEDB954-917D-46BC-F32C-3094908AF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61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4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5189-AF70-F9AF-D768-E57DA305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8AA6CBD-7E50-ECBA-5CFD-642455B6BB83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8AA6CBD-7E50-ECBA-5CFD-642455B6BB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38D68F23-7867-AAF8-2566-BE6F2E0BD777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FB53A4BF-F106-561B-A5E9-06A80212A0BE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90805139-C1B2-CF77-8FED-C9BAAA8F0191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E1ADF21E-A634-C8A2-9860-C6255DDC9EB5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5F1C18B2-ADA6-DC07-17FE-CCAF3A4927E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75DED130-17D8-DFCB-1D8D-CAF7C4D164A4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7ADDCC06-4122-899E-7729-BD187CC502E7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2ACB7AC9-035F-3E08-6F54-BDF17E72FB1D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E9CB2D97-53A0-050B-2403-CF525212B4A6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4D33A5C-BF57-5BA6-9A31-731BF9619BC9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1AF3895E-6CA2-282C-3F40-B1E7B64DD1A6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8EF4E222-E13B-2D3A-815E-CD4AA947052C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490A57-F51D-47BC-BFCA-22CDB83D2E21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79343D6-0E34-E53A-C684-C1BD2730DB2F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E4BD06E-260A-38A7-B171-7409CED12734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E7CF1D6-8338-AAFF-549E-FC94D9CDB778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1092926-25C0-529A-DC69-37C672276E97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DD550164-63FC-DD7C-A82E-14939A261AC7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28B477-0BFF-6A49-3A32-815ED7C28F1A}"/>
              </a:ext>
            </a:extLst>
          </p:cNvPr>
          <p:cNvSpPr/>
          <p:nvPr/>
        </p:nvSpPr>
        <p:spPr>
          <a:xfrm>
            <a:off x="7439287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CE883E-EDA8-5858-1B70-7B26BCCB6138}"/>
              </a:ext>
            </a:extLst>
          </p:cNvPr>
          <p:cNvSpPr/>
          <p:nvPr/>
        </p:nvSpPr>
        <p:spPr>
          <a:xfrm>
            <a:off x="7429321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951E95C-C64B-841D-1E0F-83646DB5A227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935D55F-4BB5-B155-98D0-6B06909DE593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18A17ED-7C8A-BAD2-368A-BD59991EA893}"/>
              </a:ext>
            </a:extLst>
          </p:cNvPr>
          <p:cNvSpPr/>
          <p:nvPr/>
        </p:nvSpPr>
        <p:spPr>
          <a:xfrm>
            <a:off x="7115977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E066BE0-9AED-9DA6-C930-C7145D5E877C}"/>
              </a:ext>
            </a:extLst>
          </p:cNvPr>
          <p:cNvSpPr/>
          <p:nvPr/>
        </p:nvSpPr>
        <p:spPr>
          <a:xfrm>
            <a:off x="569013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B999880-B458-08D0-82A4-3128D56765F6}"/>
              </a:ext>
            </a:extLst>
          </p:cNvPr>
          <p:cNvSpPr/>
          <p:nvPr/>
        </p:nvSpPr>
        <p:spPr>
          <a:xfrm>
            <a:off x="571519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EE5A434-33D0-3CAC-2497-37E5030683E6}"/>
              </a:ext>
            </a:extLst>
          </p:cNvPr>
          <p:cNvSpPr/>
          <p:nvPr/>
        </p:nvSpPr>
        <p:spPr>
          <a:xfrm>
            <a:off x="2445857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05D7D4C-AD20-1393-A475-624535585743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7839D3-0FA5-40AE-F8E5-9443BA97CCBC}"/>
              </a:ext>
            </a:extLst>
          </p:cNvPr>
          <p:cNvSpPr/>
          <p:nvPr/>
        </p:nvSpPr>
        <p:spPr>
          <a:xfrm>
            <a:off x="11812854" y="4074466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21BF513-A156-DF9C-7080-A93B7AA2A9E4}"/>
              </a:ext>
            </a:extLst>
          </p:cNvPr>
          <p:cNvSpPr/>
          <p:nvPr/>
        </p:nvSpPr>
        <p:spPr>
          <a:xfrm>
            <a:off x="15542819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39B5871-1A98-3603-1CE5-25E6CAC70D6F}"/>
              </a:ext>
            </a:extLst>
          </p:cNvPr>
          <p:cNvSpPr/>
          <p:nvPr/>
        </p:nvSpPr>
        <p:spPr>
          <a:xfrm>
            <a:off x="16727108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A82D692-08FD-DFFE-F09E-140DE60C44DE}"/>
              </a:ext>
            </a:extLst>
          </p:cNvPr>
          <p:cNvSpPr/>
          <p:nvPr/>
        </p:nvSpPr>
        <p:spPr>
          <a:xfrm>
            <a:off x="17911397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DE651B4-2009-8E20-45F9-B2001DCA8685}"/>
              </a:ext>
            </a:extLst>
          </p:cNvPr>
          <p:cNvSpPr/>
          <p:nvPr/>
        </p:nvSpPr>
        <p:spPr>
          <a:xfrm>
            <a:off x="1909568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AF18E9B-8704-6F0E-8C4B-353B39B3AE02}"/>
              </a:ext>
            </a:extLst>
          </p:cNvPr>
          <p:cNvSpPr/>
          <p:nvPr/>
        </p:nvSpPr>
        <p:spPr>
          <a:xfrm>
            <a:off x="2027997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994098E1-9215-8D07-BECC-2A3B07916B4B}"/>
              </a:ext>
            </a:extLst>
          </p:cNvPr>
          <p:cNvSpPr/>
          <p:nvPr/>
        </p:nvSpPr>
        <p:spPr>
          <a:xfrm>
            <a:off x="11812853" y="5434723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are the sets?</a:t>
            </a:r>
            <a:endParaRPr sz="4800" dirty="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787ACFF-D848-0758-D005-895FC8B9BC26}"/>
              </a:ext>
            </a:extLst>
          </p:cNvPr>
          <p:cNvSpPr/>
          <p:nvPr/>
        </p:nvSpPr>
        <p:spPr>
          <a:xfrm>
            <a:off x="17583166" y="683827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3A1825E-9A73-7D2D-B94D-DF8C2C0CE762}"/>
              </a:ext>
            </a:extLst>
          </p:cNvPr>
          <p:cNvSpPr/>
          <p:nvPr/>
        </p:nvSpPr>
        <p:spPr>
          <a:xfrm>
            <a:off x="15486584" y="683185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7E713A3-FB3F-2DAF-DC46-FCA411791E57}"/>
                  </a:ext>
                </a:extLst>
              </p:cNvPr>
              <p:cNvSpPr txBox="1"/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7E713A3-FB3F-2DAF-DC46-FCA411791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3784" t="-8108" r="-8108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5014F0A-E58C-3E12-3CF9-6DFE199F74DE}"/>
                  </a:ext>
                </a:extLst>
              </p:cNvPr>
              <p:cNvSpPr txBox="1"/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5014F0A-E58C-3E12-3CF9-6DFE199F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72D6C8-DD86-327F-A6E7-2A93797A880D}"/>
                  </a:ext>
                </a:extLst>
              </p:cNvPr>
              <p:cNvSpPr txBox="1"/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72D6C8-DD86-327F-A6E7-2A93797A8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4301" t="-8108" r="-8065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C20BD79-AC27-39EA-C643-87EC6CE06BCC}"/>
                  </a:ext>
                </a:extLst>
              </p:cNvPr>
              <p:cNvSpPr txBox="1"/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C20BD79-AC27-39EA-C643-87EC6CE06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88A5A35-4E90-9E6F-682D-7BA01D8EA813}"/>
                  </a:ext>
                </a:extLst>
              </p:cNvPr>
              <p:cNvSpPr txBox="1"/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88A5A35-4E90-9E6F-682D-7BA01D8EA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3867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34BDE35-F297-AFF2-44FC-97F0D93E759D}"/>
                  </a:ext>
                </a:extLst>
              </p:cNvPr>
              <p:cNvSpPr txBox="1"/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34BDE35-F297-AFF2-44FC-97F0D93E7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42881F0-1EB6-9258-A27F-0350CE3946C9}"/>
                  </a:ext>
                </a:extLst>
              </p:cNvPr>
              <p:cNvSpPr txBox="1"/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42881F0-1EB6-9258-A27F-0350CE394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8108" r="-9392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4F8802-544B-61CD-02CB-3CA75F127458}"/>
                  </a:ext>
                </a:extLst>
              </p:cNvPr>
              <p:cNvSpPr txBox="1"/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4F8802-544B-61CD-02CB-3CA75F127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E67F1C7-2B3D-0684-E707-FD1F2B931EE7}"/>
                  </a:ext>
                </a:extLst>
              </p:cNvPr>
              <p:cNvSpPr txBox="1"/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E67F1C7-2B3D-0684-E707-FD1F2B931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420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449559-15C7-DF22-A294-75AAC748E4CE}"/>
                  </a:ext>
                </a:extLst>
              </p:cNvPr>
              <p:cNvSpPr txBox="1"/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449559-15C7-DF22-A294-75AAC748E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A57B210-C04A-9B22-5F5B-41D55B23EAA9}"/>
                  </a:ext>
                </a:extLst>
              </p:cNvPr>
              <p:cNvSpPr txBox="1"/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A57B210-C04A-9B22-5F5B-41D55B23E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6667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F5B4A74-6364-593E-A06F-66D5EABDC8DA}"/>
                  </a:ext>
                </a:extLst>
              </p:cNvPr>
              <p:cNvSpPr txBox="1"/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F5B4A74-6364-593E-A06F-66D5EABD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4043" t="-6667" r="-3404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83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B9EF2-23FA-1410-9FA2-A238CC1D5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4D704E6F-2CA7-EC0E-FD02-91F4B3FFD6A7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4D704E6F-2CA7-EC0E-FD02-91F4B3FFD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3D1E0204-CCF8-81F2-52C5-BFEA4AAC9352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7B477074-56A3-CA4D-B165-1476998D22A7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D8626A34-F1E4-7ECC-5881-910656871FE5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409D1266-086D-130C-3E24-FEB4B042633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B1483758-A161-EDD1-EDA0-27BFD95416B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0534F604-4353-0388-4E49-E8B6A82256E5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9C04191B-C2DB-1E00-306A-3437B4859595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5DC31A5C-81B8-F8D9-EE46-A72E15C04567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5F4A1864-C613-0724-59DA-B1E248DE2A31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FD2EA32F-34E9-F866-99C0-F1F21F9E9784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603A513A-B2D1-306E-2E18-0FDD6702669F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2B2CFA8D-3D99-33E3-5DD2-F01EA085242F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C6ABCA0-0F44-8FEA-34AF-36A800799DD9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11E6DE6-86E2-3530-E7C3-7BA9CF000025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5D7BC6F-6B70-E6F6-E49D-F91B8C4256F3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B14B4A1-D512-E16E-BBBF-A9650F83DEFF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44E18CF-863D-EE66-5E5D-166CFBCE0AD5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24721A1C-F50D-6D1F-1ADB-21CD8BF487F4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D5B67AB-E10F-FD20-9616-53E01B43B49C}"/>
              </a:ext>
            </a:extLst>
          </p:cNvPr>
          <p:cNvSpPr/>
          <p:nvPr/>
        </p:nvSpPr>
        <p:spPr>
          <a:xfrm>
            <a:off x="16611048" y="1161044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00B8FD2-842E-1676-4339-CD6222A92FD9}"/>
              </a:ext>
            </a:extLst>
          </p:cNvPr>
          <p:cNvSpPr/>
          <p:nvPr/>
        </p:nvSpPr>
        <p:spPr>
          <a:xfrm>
            <a:off x="15486584" y="799422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D1AA440-6E19-61E0-6804-98597A297029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9209F9C-FE27-3F8A-73D2-1A0E16711358}"/>
              </a:ext>
            </a:extLst>
          </p:cNvPr>
          <p:cNvSpPr/>
          <p:nvPr/>
        </p:nvSpPr>
        <p:spPr>
          <a:xfrm>
            <a:off x="15542819" y="1269681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43E067E-67BE-0197-A737-679EE5E8B579}"/>
              </a:ext>
            </a:extLst>
          </p:cNvPr>
          <p:cNvSpPr/>
          <p:nvPr/>
        </p:nvSpPr>
        <p:spPr>
          <a:xfrm>
            <a:off x="17583166" y="805257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366A553-32D8-DF24-2576-AC2FC807EF1D}"/>
              </a:ext>
            </a:extLst>
          </p:cNvPr>
          <p:cNvSpPr/>
          <p:nvPr/>
        </p:nvSpPr>
        <p:spPr>
          <a:xfrm>
            <a:off x="17577800" y="1263508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AC39366-DD14-E602-A27C-2048A97E2813}"/>
              </a:ext>
            </a:extLst>
          </p:cNvPr>
          <p:cNvSpPr/>
          <p:nvPr/>
        </p:nvSpPr>
        <p:spPr>
          <a:xfrm>
            <a:off x="15486584" y="92440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EED1FBF-E415-69AC-C998-88FCFB4440B3}"/>
              </a:ext>
            </a:extLst>
          </p:cNvPr>
          <p:cNvSpPr/>
          <p:nvPr/>
        </p:nvSpPr>
        <p:spPr>
          <a:xfrm>
            <a:off x="17577800" y="930486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89CC675-B42F-F412-AAC3-161CFE65B475}"/>
              </a:ext>
            </a:extLst>
          </p:cNvPr>
          <p:cNvSpPr/>
          <p:nvPr/>
        </p:nvSpPr>
        <p:spPr>
          <a:xfrm>
            <a:off x="17583166" y="683827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16665E4-58E6-D1FC-0B97-90919F296C54}"/>
              </a:ext>
            </a:extLst>
          </p:cNvPr>
          <p:cNvSpPr/>
          <p:nvPr/>
        </p:nvSpPr>
        <p:spPr>
          <a:xfrm>
            <a:off x="16611048" y="1044186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AAFBCD1-4D57-B31F-D592-F29A05D923FE}"/>
              </a:ext>
            </a:extLst>
          </p:cNvPr>
          <p:cNvSpPr/>
          <p:nvPr/>
        </p:nvSpPr>
        <p:spPr>
          <a:xfrm>
            <a:off x="15486584" y="683185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4B8DBE-2210-5064-4B4D-A01FE258C3B8}"/>
              </a:ext>
            </a:extLst>
          </p:cNvPr>
          <p:cNvSpPr/>
          <p:nvPr/>
        </p:nvSpPr>
        <p:spPr>
          <a:xfrm>
            <a:off x="11812854" y="4074466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E27CF0D-7CF3-2C6E-4FC3-E13253B71E10}"/>
              </a:ext>
            </a:extLst>
          </p:cNvPr>
          <p:cNvSpPr/>
          <p:nvPr/>
        </p:nvSpPr>
        <p:spPr>
          <a:xfrm>
            <a:off x="15542819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1298A23-CE17-18D4-103F-D74F78E2423D}"/>
              </a:ext>
            </a:extLst>
          </p:cNvPr>
          <p:cNvSpPr/>
          <p:nvPr/>
        </p:nvSpPr>
        <p:spPr>
          <a:xfrm>
            <a:off x="16727108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1D013A3-6E1A-7A92-4354-19CAA0A15832}"/>
              </a:ext>
            </a:extLst>
          </p:cNvPr>
          <p:cNvSpPr/>
          <p:nvPr/>
        </p:nvSpPr>
        <p:spPr>
          <a:xfrm>
            <a:off x="17911397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0810A85-8DD8-5477-14B6-04998EE2C59C}"/>
              </a:ext>
            </a:extLst>
          </p:cNvPr>
          <p:cNvSpPr/>
          <p:nvPr/>
        </p:nvSpPr>
        <p:spPr>
          <a:xfrm>
            <a:off x="1909568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C8F6637-D338-B727-0B70-14A4F229ED40}"/>
              </a:ext>
            </a:extLst>
          </p:cNvPr>
          <p:cNvSpPr/>
          <p:nvPr/>
        </p:nvSpPr>
        <p:spPr>
          <a:xfrm>
            <a:off x="2027997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EA92B270-9DFE-8FAF-AB98-7F13FE3B7CE7}"/>
              </a:ext>
            </a:extLst>
          </p:cNvPr>
          <p:cNvSpPr/>
          <p:nvPr/>
        </p:nvSpPr>
        <p:spPr>
          <a:xfrm>
            <a:off x="11812853" y="5434723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are the sets?</a:t>
            </a:r>
            <a:endParaRPr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2C181B-5D9D-5FF7-BF9F-11F223677226}"/>
                  </a:ext>
                </a:extLst>
              </p:cNvPr>
              <p:cNvSpPr txBox="1"/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2C181B-5D9D-5FF7-BF9F-11F223677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3784" t="-8108" r="-8108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0D2C3A-3CF4-ECA1-52CF-A042C7CA5724}"/>
                  </a:ext>
                </a:extLst>
              </p:cNvPr>
              <p:cNvSpPr txBox="1"/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0D2C3A-3CF4-ECA1-52CF-A042C7CA5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E09FD2-7B51-7ED8-1C13-31E69D80337A}"/>
                  </a:ext>
                </a:extLst>
              </p:cNvPr>
              <p:cNvSpPr txBox="1"/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E09FD2-7B51-7ED8-1C13-31E69D803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4301" t="-8108" r="-8065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E13E24-C4A7-0646-2699-E09ABA077161}"/>
                  </a:ext>
                </a:extLst>
              </p:cNvPr>
              <p:cNvSpPr txBox="1"/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E13E24-C4A7-0646-2699-E09ABA077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A568A80-788E-6ADE-FCD3-5E3A8388DBE1}"/>
                  </a:ext>
                </a:extLst>
              </p:cNvPr>
              <p:cNvSpPr txBox="1"/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A568A80-788E-6ADE-FCD3-5E3A8388D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3867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2BD1A45-1B1A-B381-2749-338C66C5D5B2}"/>
                  </a:ext>
                </a:extLst>
              </p:cNvPr>
              <p:cNvSpPr txBox="1"/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2BD1A45-1B1A-B381-2749-338C66C5D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B0A016-FA59-3450-241E-F40699FA17CB}"/>
                  </a:ext>
                </a:extLst>
              </p:cNvPr>
              <p:cNvSpPr txBox="1"/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B0A016-FA59-3450-241E-F40699FA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8108" r="-9392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03E8FA-29D2-5E69-DAC6-3A528E822761}"/>
                  </a:ext>
                </a:extLst>
              </p:cNvPr>
              <p:cNvSpPr txBox="1"/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03E8FA-29D2-5E69-DAC6-3A528E822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F8EF05-8EB0-0ED6-60F0-F025BA1EADFB}"/>
                  </a:ext>
                </a:extLst>
              </p:cNvPr>
              <p:cNvSpPr txBox="1"/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F8EF05-8EB0-0ED6-60F0-F025BA1EA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420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E41C09-EC88-065E-3653-A8860D3FBAF9}"/>
                  </a:ext>
                </a:extLst>
              </p:cNvPr>
              <p:cNvSpPr txBox="1"/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E41C09-EC88-065E-3653-A8860D3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CFFA037-F4FE-48BA-5DA8-021777CD0610}"/>
                  </a:ext>
                </a:extLst>
              </p:cNvPr>
              <p:cNvSpPr txBox="1"/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CFFA037-F4FE-48BA-5DA8-021777CD0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6667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02160A3-5E92-DC2F-AAA3-56DA830536B3}"/>
                  </a:ext>
                </a:extLst>
              </p:cNvPr>
              <p:cNvSpPr txBox="1"/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02160A3-5E92-DC2F-AAA3-56DA83053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4043" t="-6667" r="-3404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60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639A5-9FE9-7A43-6AEE-664A73612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F91B7F-0526-7D31-0A79-491D2D9BF7A5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F91B7F-0526-7D31-0A79-491D2D9BF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814EBEBE-4ED3-38D4-A53B-7E67ED68CB5E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234E7620-7D57-69F4-7619-46A62CBD6CE7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8450778A-8158-5BFD-F66B-9331CF873063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03C8790E-52FD-A6D2-755A-25A1F6BE02A4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6ADFDD4E-2E9D-A074-F973-4147CE182E3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2A5D6940-5158-D3BB-255A-F92B27C10105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FECF92B6-92AA-54DA-3AFB-DF1B7ABB18D7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7FE9896B-C96D-A5F9-6555-8DB424CBBE61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7CA5346F-648C-1EF7-9C6A-6CB8F4F34844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86040163-DCAC-256A-341F-7FAFB1343ACC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CFA70E1A-903F-3068-AAA8-92FAD91F5558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F29BF314-5CC1-241A-F633-DFB081E7A562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58E541E-BC38-3030-ABF6-EB0D6437BFB8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0ADB755-31C6-A6E8-E195-A448CF3A210D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A4CE3B7-7EE6-55F9-916F-013A9A179962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AEE988-CE26-89C6-650C-FBB2D69870A8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D761CFF-693A-7CCA-4645-825742E5AEA5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B928DCD-F992-9068-FD45-341AC9828610}"/>
              </a:ext>
            </a:extLst>
          </p:cNvPr>
          <p:cNvSpPr/>
          <p:nvPr/>
        </p:nvSpPr>
        <p:spPr>
          <a:xfrm>
            <a:off x="16004984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3595EDB-5A3D-859F-7DC3-97FF4B2DC3E2}"/>
              </a:ext>
            </a:extLst>
          </p:cNvPr>
          <p:cNvSpPr/>
          <p:nvPr/>
        </p:nvSpPr>
        <p:spPr>
          <a:xfrm>
            <a:off x="14880520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01F0FE-D0A2-AF56-0529-E9A273A06531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3A03098-57E5-0D2F-5A63-AA45BF5DB414}"/>
              </a:ext>
            </a:extLst>
          </p:cNvPr>
          <p:cNvSpPr/>
          <p:nvPr/>
        </p:nvSpPr>
        <p:spPr>
          <a:xfrm>
            <a:off x="14936755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E21BA30-B674-1E3B-7596-CFF58444B3DF}"/>
              </a:ext>
            </a:extLst>
          </p:cNvPr>
          <p:cNvSpPr/>
          <p:nvPr/>
        </p:nvSpPr>
        <p:spPr>
          <a:xfrm>
            <a:off x="16977102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57C06E0-FA91-CBBD-DE95-FB066A5710CD}"/>
              </a:ext>
            </a:extLst>
          </p:cNvPr>
          <p:cNvSpPr/>
          <p:nvPr/>
        </p:nvSpPr>
        <p:spPr>
          <a:xfrm>
            <a:off x="16971736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B3E74A4-C027-165B-315E-720B15D139D5}"/>
              </a:ext>
            </a:extLst>
          </p:cNvPr>
          <p:cNvSpPr/>
          <p:nvPr/>
        </p:nvSpPr>
        <p:spPr>
          <a:xfrm>
            <a:off x="14880520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1F8D730-14AA-A1DE-9DDC-7A6F19567EBC}"/>
              </a:ext>
            </a:extLst>
          </p:cNvPr>
          <p:cNvSpPr/>
          <p:nvPr/>
        </p:nvSpPr>
        <p:spPr>
          <a:xfrm>
            <a:off x="16971736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2B1D627-2FF4-2B41-30A4-07B13BBC4FEA}"/>
              </a:ext>
            </a:extLst>
          </p:cNvPr>
          <p:cNvSpPr/>
          <p:nvPr/>
        </p:nvSpPr>
        <p:spPr>
          <a:xfrm>
            <a:off x="16977102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860A41C-7540-AE55-C4B1-E4C340573F63}"/>
              </a:ext>
            </a:extLst>
          </p:cNvPr>
          <p:cNvSpPr/>
          <p:nvPr/>
        </p:nvSpPr>
        <p:spPr>
          <a:xfrm>
            <a:off x="16004984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4249D06-69BC-B182-00DD-B0311A45C990}"/>
              </a:ext>
            </a:extLst>
          </p:cNvPr>
          <p:cNvSpPr/>
          <p:nvPr/>
        </p:nvSpPr>
        <p:spPr>
          <a:xfrm>
            <a:off x="14880520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86E59D-E14B-C3F7-2C3A-3569CF92C577}"/>
              </a:ext>
            </a:extLst>
          </p:cNvPr>
          <p:cNvSpPr/>
          <p:nvPr/>
        </p:nvSpPr>
        <p:spPr>
          <a:xfrm>
            <a:off x="11824140" y="2601028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EA38C84-5D47-85F8-4FC2-618C5311F7ED}"/>
              </a:ext>
            </a:extLst>
          </p:cNvPr>
          <p:cNvSpPr/>
          <p:nvPr/>
        </p:nvSpPr>
        <p:spPr>
          <a:xfrm>
            <a:off x="15554105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505AD50-3C1D-08C9-54F5-91ED710B6467}"/>
              </a:ext>
            </a:extLst>
          </p:cNvPr>
          <p:cNvSpPr/>
          <p:nvPr/>
        </p:nvSpPr>
        <p:spPr>
          <a:xfrm>
            <a:off x="16738394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88E9201-5853-939D-C543-04046846572A}"/>
              </a:ext>
            </a:extLst>
          </p:cNvPr>
          <p:cNvSpPr/>
          <p:nvPr/>
        </p:nvSpPr>
        <p:spPr>
          <a:xfrm>
            <a:off x="17922683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5B158A-93CE-3244-81D7-1625B61C4115}"/>
              </a:ext>
            </a:extLst>
          </p:cNvPr>
          <p:cNvSpPr/>
          <p:nvPr/>
        </p:nvSpPr>
        <p:spPr>
          <a:xfrm>
            <a:off x="1910697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0BCCE-8146-C3FB-5432-8AB0A0E2C1FE}"/>
              </a:ext>
            </a:extLst>
          </p:cNvPr>
          <p:cNvSpPr/>
          <p:nvPr/>
        </p:nvSpPr>
        <p:spPr>
          <a:xfrm>
            <a:off x="2029126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A8A315-DF8D-0FF1-484C-6CB64B3D7112}"/>
                  </a:ext>
                </a:extLst>
              </p:cNvPr>
              <p:cNvSpPr txBox="1"/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A8A315-DF8D-0FF1-484C-6CB64B3D7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4348" t="-6667" r="-8152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D67CDF6-26E8-E698-27A8-5273045CE1C9}"/>
                  </a:ext>
                </a:extLst>
              </p:cNvPr>
              <p:cNvSpPr txBox="1"/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D67CDF6-26E8-E698-27A8-5273045CE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AE8345B-3D60-1DD6-F080-654752E12AD6}"/>
                  </a:ext>
                </a:extLst>
              </p:cNvPr>
              <p:cNvSpPr txBox="1"/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AE8345B-3D60-1DD6-F080-654752E12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3763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D68C6E-828A-C841-3D96-E2CBF9D5F8D5}"/>
                  </a:ext>
                </a:extLst>
              </p:cNvPr>
              <p:cNvSpPr txBox="1"/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D68C6E-828A-C841-3D96-E2CBF9D5F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blipFill>
                <a:blip r:embed="rId7"/>
                <a:stretch>
                  <a:fillRect l="-31250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80320C-173C-A201-F4D2-602C17D66F8E}"/>
                  </a:ext>
                </a:extLst>
              </p:cNvPr>
              <p:cNvSpPr txBox="1"/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80320C-173C-A201-F4D2-602C17D66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F181BAA-5F08-05C7-675C-8357723D6342}"/>
                  </a:ext>
                </a:extLst>
              </p:cNvPr>
              <p:cNvSpPr txBox="1"/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F181BAA-5F08-05C7-675C-8357723D6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27C6DD-2D30-34E4-0B1D-829649787724}"/>
                  </a:ext>
                </a:extLst>
              </p:cNvPr>
              <p:cNvSpPr txBox="1"/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27C6DD-2D30-34E4-0B1D-829649787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blipFill>
                <a:blip r:embed="rId9"/>
                <a:stretch>
                  <a:fillRect l="-5525" t="-6667" r="-994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DBD7045-5D25-F60C-1366-B019380D6B8A}"/>
                  </a:ext>
                </a:extLst>
              </p:cNvPr>
              <p:cNvSpPr txBox="1"/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DBD7045-5D25-F60C-1366-B019380D6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blipFill>
                <a:blip r:embed="rId10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084C80-7E4C-B27E-2BF9-56A90F737701}"/>
                  </a:ext>
                </a:extLst>
              </p:cNvPr>
              <p:cNvSpPr txBox="1"/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084C80-7E4C-B27E-2BF9-56A90F737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64FE47-9775-0438-471D-1FA961807ABB}"/>
                  </a:ext>
                </a:extLst>
              </p:cNvPr>
              <p:cNvSpPr txBox="1"/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64FE47-9775-0438-471D-1FA961807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9EFF0F-6C60-CDF3-7123-C50EA0D42A1E}"/>
                  </a:ext>
                </a:extLst>
              </p:cNvPr>
              <p:cNvSpPr txBox="1"/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9EFF0F-6C60-CDF3-7123-C50EA0D42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blipFill>
                <a:blip r:embed="rId12"/>
                <a:stretch>
                  <a:fillRect l="-2762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5576DC-DD2C-82E1-C61C-17A9F553AF6D}"/>
                  </a:ext>
                </a:extLst>
              </p:cNvPr>
              <p:cNvSpPr txBox="1"/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5576DC-DD2C-82E1-C61C-17A9F553A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blipFill>
                <a:blip r:embed="rId13"/>
                <a:stretch>
                  <a:fillRect l="-33333" t="-8000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5B8529A-96D3-C491-198B-8FAFAF5DC3E3}"/>
              </a:ext>
            </a:extLst>
          </p:cNvPr>
          <p:cNvSpPr/>
          <p:nvPr/>
        </p:nvSpPr>
        <p:spPr>
          <a:xfrm>
            <a:off x="763789" y="10745822"/>
            <a:ext cx="22835716" cy="25842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set cover problem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But what question will you ask the oracle?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5400" dirty="0">
              <a:solidFill>
                <a:schemeClr val="accent5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24860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86B0C-32F7-2980-6C69-D7D905BD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26A8BD-A787-4E86-59C0-9C343BE88D22}"/>
              </a:ext>
            </a:extLst>
          </p:cNvPr>
          <p:cNvSpPr>
            <a:spLocks/>
          </p:cNvSpPr>
          <p:nvPr/>
        </p:nvSpPr>
        <p:spPr>
          <a:xfrm>
            <a:off x="5791199" y="738000"/>
            <a:ext cx="12344402" cy="1224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13FB39-CD75-04F2-58FB-A10FF4BF651F}"/>
              </a:ext>
            </a:extLst>
          </p:cNvPr>
          <p:cNvSpPr/>
          <p:nvPr/>
        </p:nvSpPr>
        <p:spPr>
          <a:xfrm>
            <a:off x="9586583" y="1734039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F6B961-127C-E84D-2986-86FFA7465E0D}"/>
              </a:ext>
            </a:extLst>
          </p:cNvPr>
          <p:cNvSpPr/>
          <p:nvPr/>
        </p:nvSpPr>
        <p:spPr>
          <a:xfrm>
            <a:off x="13089898" y="4485786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456B4B-5BF4-A5BA-1D3F-A93AE2BC24F8}"/>
              </a:ext>
            </a:extLst>
          </p:cNvPr>
          <p:cNvSpPr/>
          <p:nvPr/>
        </p:nvSpPr>
        <p:spPr>
          <a:xfrm>
            <a:off x="12807358" y="7930815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183A3F8-87CE-CB37-ED6C-7D3F3E5701A8}"/>
              </a:ext>
            </a:extLst>
          </p:cNvPr>
          <p:cNvSpPr/>
          <p:nvPr/>
        </p:nvSpPr>
        <p:spPr>
          <a:xfrm>
            <a:off x="9777413" y="101626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05ADF9-8C32-54CC-AE5D-C58B07A75496}"/>
              </a:ext>
            </a:extLst>
          </p:cNvPr>
          <p:cNvSpPr/>
          <p:nvPr/>
        </p:nvSpPr>
        <p:spPr>
          <a:xfrm>
            <a:off x="6922129" y="8024022"/>
            <a:ext cx="4371974" cy="13725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ACF36C-CBFB-C8BC-4166-9FBA37149E2A}"/>
              </a:ext>
            </a:extLst>
          </p:cNvPr>
          <p:cNvSpPr/>
          <p:nvPr/>
        </p:nvSpPr>
        <p:spPr>
          <a:xfrm>
            <a:off x="6922130" y="41428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Closest Pair</a:t>
            </a:r>
          </a:p>
        </p:txBody>
      </p:sp>
    </p:spTree>
    <p:extLst>
      <p:ext uri="{BB962C8B-B14F-4D97-AF65-F5344CB8AC3E}">
        <p14:creationId xmlns:p14="http://schemas.microsoft.com/office/powerpoint/2010/main" val="80609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17B28-BFB8-E914-D121-D550BB90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C8A3762-F862-A335-BBDA-5EC8FF335E97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C8A3762-F862-A335-BBDA-5EC8FF335E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01F1B753-BE31-594B-24FD-EA277490F71C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72C81D92-9FD9-6EB9-A165-678256082B29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80F13022-E107-DAF7-6F5F-551C27D716E3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5C1E77ED-2EE6-6A70-2370-F7F9AA4D6C36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B455176E-F32F-E25B-C9D0-C5230D8A75B1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F5A58C43-2A9B-8168-4E33-1170C111C040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DCDDD4EA-5DAF-625E-EB14-E610855DC35D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D48A11B7-2B87-9707-8B71-61B2B22530C8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C6DF4FD9-1468-8385-93E1-3153503B258C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EE38F7AB-1FDC-9270-833C-D221CDBC33D0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3A00F4A2-0552-7F7C-6DEB-84F9EF11D2CE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50082ED8-1249-9127-905B-9F1F5D1A246B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C2963BA-92BD-874B-C69B-0B6111793F91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9E155A-AC39-F569-F76E-2E057078D6F3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4CD26E-2805-8681-5026-2F6D4B64238B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7BC9E95-1B3C-0598-F8DE-01A2EBE98458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3965B03-1F4D-DE3B-4852-ED81A5F2526D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A4A29F1-0078-CFD3-38EC-5F02FF7869FB}"/>
              </a:ext>
            </a:extLst>
          </p:cNvPr>
          <p:cNvSpPr/>
          <p:nvPr/>
        </p:nvSpPr>
        <p:spPr>
          <a:xfrm>
            <a:off x="16004984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C112FE5-128E-72AB-608C-A08AEDC0CA07}"/>
              </a:ext>
            </a:extLst>
          </p:cNvPr>
          <p:cNvSpPr/>
          <p:nvPr/>
        </p:nvSpPr>
        <p:spPr>
          <a:xfrm>
            <a:off x="14880520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FF046FA-DDC6-E0ED-DEC9-6381CFC132D9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615B7E0-FAB0-D771-D3E4-E482A87DB0F6}"/>
              </a:ext>
            </a:extLst>
          </p:cNvPr>
          <p:cNvSpPr/>
          <p:nvPr/>
        </p:nvSpPr>
        <p:spPr>
          <a:xfrm>
            <a:off x="14936755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1AF957F-5324-3C58-6076-A9E6BA6640A6}"/>
              </a:ext>
            </a:extLst>
          </p:cNvPr>
          <p:cNvSpPr/>
          <p:nvPr/>
        </p:nvSpPr>
        <p:spPr>
          <a:xfrm>
            <a:off x="16977102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BD5EE8D-C466-DAFF-055B-14C472950E5D}"/>
              </a:ext>
            </a:extLst>
          </p:cNvPr>
          <p:cNvSpPr/>
          <p:nvPr/>
        </p:nvSpPr>
        <p:spPr>
          <a:xfrm>
            <a:off x="16971736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DFBFAEE-A0BB-9474-2809-9413331F3C23}"/>
              </a:ext>
            </a:extLst>
          </p:cNvPr>
          <p:cNvSpPr/>
          <p:nvPr/>
        </p:nvSpPr>
        <p:spPr>
          <a:xfrm>
            <a:off x="14880520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DF111E7-175F-0B6C-B7FA-695F23864406}"/>
              </a:ext>
            </a:extLst>
          </p:cNvPr>
          <p:cNvSpPr/>
          <p:nvPr/>
        </p:nvSpPr>
        <p:spPr>
          <a:xfrm>
            <a:off x="16971736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488AFAC-FBB4-1AF8-372F-DA0165914B12}"/>
              </a:ext>
            </a:extLst>
          </p:cNvPr>
          <p:cNvSpPr/>
          <p:nvPr/>
        </p:nvSpPr>
        <p:spPr>
          <a:xfrm>
            <a:off x="16977102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53F8FC6-BDD2-5EE1-677E-794A06175E3B}"/>
              </a:ext>
            </a:extLst>
          </p:cNvPr>
          <p:cNvSpPr/>
          <p:nvPr/>
        </p:nvSpPr>
        <p:spPr>
          <a:xfrm>
            <a:off x="16004984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02EE4DF-8F1C-2915-4BC5-973F2DF47471}"/>
              </a:ext>
            </a:extLst>
          </p:cNvPr>
          <p:cNvSpPr/>
          <p:nvPr/>
        </p:nvSpPr>
        <p:spPr>
          <a:xfrm>
            <a:off x="14880520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A805E0-9E01-EE20-01E3-F05536B19C5B}"/>
              </a:ext>
            </a:extLst>
          </p:cNvPr>
          <p:cNvSpPr/>
          <p:nvPr/>
        </p:nvSpPr>
        <p:spPr>
          <a:xfrm>
            <a:off x="11824140" y="2601028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1926BB7-A6F4-1A61-6703-67E2D9E7CBA0}"/>
              </a:ext>
            </a:extLst>
          </p:cNvPr>
          <p:cNvSpPr/>
          <p:nvPr/>
        </p:nvSpPr>
        <p:spPr>
          <a:xfrm>
            <a:off x="15554105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35A57B-9C60-7BE0-CC69-7A51090C4200}"/>
              </a:ext>
            </a:extLst>
          </p:cNvPr>
          <p:cNvSpPr/>
          <p:nvPr/>
        </p:nvSpPr>
        <p:spPr>
          <a:xfrm>
            <a:off x="16738394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616EC33-DE28-D74D-490E-46BB14C0D386}"/>
              </a:ext>
            </a:extLst>
          </p:cNvPr>
          <p:cNvSpPr/>
          <p:nvPr/>
        </p:nvSpPr>
        <p:spPr>
          <a:xfrm>
            <a:off x="17922683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88F77B-8BA9-D4DA-B16A-9399F3171CC9}"/>
              </a:ext>
            </a:extLst>
          </p:cNvPr>
          <p:cNvSpPr/>
          <p:nvPr/>
        </p:nvSpPr>
        <p:spPr>
          <a:xfrm>
            <a:off x="1910697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FE45B35-F9EA-72E3-4F36-D83D3A6ED8E6}"/>
              </a:ext>
            </a:extLst>
          </p:cNvPr>
          <p:cNvSpPr/>
          <p:nvPr/>
        </p:nvSpPr>
        <p:spPr>
          <a:xfrm>
            <a:off x="2029126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8592E2-8610-B72B-EE4B-340C6290A756}"/>
                  </a:ext>
                </a:extLst>
              </p:cNvPr>
              <p:cNvSpPr txBox="1"/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8592E2-8610-B72B-EE4B-340C6290A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4348" t="-6667" r="-8152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18A52E5-DBEE-8385-472F-953259521FF0}"/>
                  </a:ext>
                </a:extLst>
              </p:cNvPr>
              <p:cNvSpPr txBox="1"/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18A52E5-DBEE-8385-472F-953259521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176050-3148-3164-2AEE-82913ACAA03D}"/>
                  </a:ext>
                </a:extLst>
              </p:cNvPr>
              <p:cNvSpPr txBox="1"/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176050-3148-3164-2AEE-82913ACAA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3763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804D31F-A31F-7248-9DCC-09B7F9A58653}"/>
                  </a:ext>
                </a:extLst>
              </p:cNvPr>
              <p:cNvSpPr txBox="1"/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804D31F-A31F-7248-9DCC-09B7F9A58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blipFill>
                <a:blip r:embed="rId7"/>
                <a:stretch>
                  <a:fillRect l="-31250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2D836B-19FE-F279-3970-B9B169BCF6B7}"/>
                  </a:ext>
                </a:extLst>
              </p:cNvPr>
              <p:cNvSpPr txBox="1"/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2D836B-19FE-F279-3970-B9B169BCF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EBB32EC-3204-6B33-C5E3-5F75BFDAA711}"/>
                  </a:ext>
                </a:extLst>
              </p:cNvPr>
              <p:cNvSpPr txBox="1"/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EBB32EC-3204-6B33-C5E3-5F75BFDAA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DA6DF4-431B-A133-38A5-D07F4E9B031D}"/>
                  </a:ext>
                </a:extLst>
              </p:cNvPr>
              <p:cNvSpPr txBox="1"/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DA6DF4-431B-A133-38A5-D07F4E9B0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blipFill>
                <a:blip r:embed="rId9"/>
                <a:stretch>
                  <a:fillRect l="-5525" t="-6667" r="-994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561C5D7-DB4B-6549-C922-60F6313F1B33}"/>
                  </a:ext>
                </a:extLst>
              </p:cNvPr>
              <p:cNvSpPr txBox="1"/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561C5D7-DB4B-6549-C922-60F6313F1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blipFill>
                <a:blip r:embed="rId10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89F1FE-C02B-EBDE-7494-A3C5F53F1EDC}"/>
                  </a:ext>
                </a:extLst>
              </p:cNvPr>
              <p:cNvSpPr txBox="1"/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89F1FE-C02B-EBDE-7494-A3C5F53F1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923DD-1A8A-25EA-D767-D68F747F439D}"/>
                  </a:ext>
                </a:extLst>
              </p:cNvPr>
              <p:cNvSpPr txBox="1"/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923DD-1A8A-25EA-D767-D68F747F4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50F3CBD-3166-6872-51EC-EC89617BFD12}"/>
                  </a:ext>
                </a:extLst>
              </p:cNvPr>
              <p:cNvSpPr txBox="1"/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50F3CBD-3166-6872-51EC-EC89617BF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blipFill>
                <a:blip r:embed="rId12"/>
                <a:stretch>
                  <a:fillRect l="-2762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CDB76CE-0D29-EDE7-4774-D8F9EDF9B98D}"/>
                  </a:ext>
                </a:extLst>
              </p:cNvPr>
              <p:cNvSpPr txBox="1"/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CDB76CE-0D29-EDE7-4774-D8F9EDF9B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blipFill>
                <a:blip r:embed="rId13"/>
                <a:stretch>
                  <a:fillRect l="-33333" t="-8000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08530B85-AACF-44E2-3ABD-D51D53AD6885}"/>
                  </a:ext>
                </a:extLst>
              </p:cNvPr>
              <p:cNvSpPr/>
              <p:nvPr/>
            </p:nvSpPr>
            <p:spPr>
              <a:xfrm>
                <a:off x="763789" y="10745822"/>
                <a:ext cx="22835716" cy="25842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Step 2) Assume that an oracle solves the set cover problem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But what question will you ask the oracle?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set cover of size </a:t>
                </a:r>
                <a14:m>
                  <m:oMath xmlns:m="http://schemas.openxmlformats.org/officeDocument/2006/math">
                    <m:r>
                      <a:rPr lang="en-US" sz="54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</a:t>
                </a: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08530B85-AACF-44E2-3ABD-D51D53AD6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89" y="10745822"/>
                <a:ext cx="22835716" cy="258420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38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7EE37-1689-FA63-7B26-745C107C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93FCE5A-2575-E3CE-D589-61667D7CB7E4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93FCE5A-2575-E3CE-D589-61667D7CB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6545AFD5-0980-8CBF-A7D1-EFAA409CFF14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07317420-1D0D-1B3F-0044-E87D72284F01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B2738DA4-EF39-7642-1202-A361044E24D9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6F4EC58D-A9C8-827F-38F8-395E7DA00B6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3BF68E1E-D866-689D-91F3-CA1CA4C7B969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EF65E4AC-D2AD-6898-55BD-45B715103060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4DCC90CB-0BC4-5EFE-2E29-4417478D547C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4CC2C61-0229-D0F3-71E3-FE1A32E1810F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82E5A70D-4593-76F4-3518-6E85595EF528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409A6B20-A1D6-81D8-9C98-E146DB97D191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F558D335-5033-FB20-0FE9-6AE80A0A05F0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1D839F92-C4A0-9A0E-5CAE-180333C1A83F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EE982F-86F2-239A-9DD1-ECB0BE25CCBD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94ABAD8-1CFE-9FEC-2121-0F7F6516C82E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71C6A27-FD03-CCED-94D0-4A146E5B63A9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E2A80A8-540B-D047-C37A-DB47A817060C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CC18CDF-0A56-61A4-811F-F6D64B97CE71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4FBE29-07BC-7465-498D-2E551BC2BC6B}"/>
              </a:ext>
            </a:extLst>
          </p:cNvPr>
          <p:cNvSpPr/>
          <p:nvPr/>
        </p:nvSpPr>
        <p:spPr>
          <a:xfrm>
            <a:off x="16004984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1E813C6-0978-0BC8-0759-62ECF80470B9}"/>
              </a:ext>
            </a:extLst>
          </p:cNvPr>
          <p:cNvSpPr/>
          <p:nvPr/>
        </p:nvSpPr>
        <p:spPr>
          <a:xfrm>
            <a:off x="14880520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989EE2B-90B2-74BE-E4F7-60DAE2B46977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2ADB14C-8574-7094-660C-8F81110B27CC}"/>
              </a:ext>
            </a:extLst>
          </p:cNvPr>
          <p:cNvSpPr/>
          <p:nvPr/>
        </p:nvSpPr>
        <p:spPr>
          <a:xfrm>
            <a:off x="14936755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07711F9-9728-872A-7800-FF5B5D4BA9FE}"/>
              </a:ext>
            </a:extLst>
          </p:cNvPr>
          <p:cNvSpPr/>
          <p:nvPr/>
        </p:nvSpPr>
        <p:spPr>
          <a:xfrm>
            <a:off x="16977102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1F9CC6-C820-6A61-F3D9-0C0C429D1871}"/>
              </a:ext>
            </a:extLst>
          </p:cNvPr>
          <p:cNvSpPr/>
          <p:nvPr/>
        </p:nvSpPr>
        <p:spPr>
          <a:xfrm>
            <a:off x="16971736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3611D0-A4DD-D0E1-C68D-C211BFF59B33}"/>
              </a:ext>
            </a:extLst>
          </p:cNvPr>
          <p:cNvSpPr/>
          <p:nvPr/>
        </p:nvSpPr>
        <p:spPr>
          <a:xfrm>
            <a:off x="14880520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F495D62-247E-CC27-F9B6-E05D75A3B0BE}"/>
              </a:ext>
            </a:extLst>
          </p:cNvPr>
          <p:cNvSpPr/>
          <p:nvPr/>
        </p:nvSpPr>
        <p:spPr>
          <a:xfrm>
            <a:off x="16971736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769108D-C9CE-299E-E6C6-FF25497A3326}"/>
              </a:ext>
            </a:extLst>
          </p:cNvPr>
          <p:cNvSpPr/>
          <p:nvPr/>
        </p:nvSpPr>
        <p:spPr>
          <a:xfrm>
            <a:off x="16977102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7B758D2-2FC1-D8D1-B87C-3C094DE68548}"/>
              </a:ext>
            </a:extLst>
          </p:cNvPr>
          <p:cNvSpPr/>
          <p:nvPr/>
        </p:nvSpPr>
        <p:spPr>
          <a:xfrm>
            <a:off x="16004984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CCF7276-A7F2-012D-343C-54385252577E}"/>
              </a:ext>
            </a:extLst>
          </p:cNvPr>
          <p:cNvSpPr/>
          <p:nvPr/>
        </p:nvSpPr>
        <p:spPr>
          <a:xfrm>
            <a:off x="14880520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ECC557-66AD-D37D-5886-B4A80D2F59AE}"/>
              </a:ext>
            </a:extLst>
          </p:cNvPr>
          <p:cNvSpPr/>
          <p:nvPr/>
        </p:nvSpPr>
        <p:spPr>
          <a:xfrm>
            <a:off x="11824140" y="2601028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22E32F8-3D1D-5697-B049-B003F60DCE6F}"/>
              </a:ext>
            </a:extLst>
          </p:cNvPr>
          <p:cNvSpPr/>
          <p:nvPr/>
        </p:nvSpPr>
        <p:spPr>
          <a:xfrm>
            <a:off x="15554105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4C316A2-AA81-1389-3A4C-C474E7403872}"/>
              </a:ext>
            </a:extLst>
          </p:cNvPr>
          <p:cNvSpPr/>
          <p:nvPr/>
        </p:nvSpPr>
        <p:spPr>
          <a:xfrm>
            <a:off x="16738394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DA163BC-4B10-1AAB-7455-9C7B5CF0F9CC}"/>
              </a:ext>
            </a:extLst>
          </p:cNvPr>
          <p:cNvSpPr/>
          <p:nvPr/>
        </p:nvSpPr>
        <p:spPr>
          <a:xfrm>
            <a:off x="17922683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16B5850-8D95-BE59-10D5-E52D6737C534}"/>
              </a:ext>
            </a:extLst>
          </p:cNvPr>
          <p:cNvSpPr/>
          <p:nvPr/>
        </p:nvSpPr>
        <p:spPr>
          <a:xfrm>
            <a:off x="1910697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94A6F55-5AFD-5BD9-0FEF-288847275038}"/>
              </a:ext>
            </a:extLst>
          </p:cNvPr>
          <p:cNvSpPr/>
          <p:nvPr/>
        </p:nvSpPr>
        <p:spPr>
          <a:xfrm>
            <a:off x="2029126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4C518D-9C8C-A117-AF90-D19935CA934C}"/>
                  </a:ext>
                </a:extLst>
              </p:cNvPr>
              <p:cNvSpPr txBox="1"/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4C518D-9C8C-A117-AF90-D19935CA9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4348" t="-6667" r="-8152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82A230-333A-71CC-A64B-9B182C75E798}"/>
                  </a:ext>
                </a:extLst>
              </p:cNvPr>
              <p:cNvSpPr txBox="1"/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82A230-333A-71CC-A64B-9B182C75E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3983C5E-F976-7CC0-9A77-32BF88D6C7B0}"/>
                  </a:ext>
                </a:extLst>
              </p:cNvPr>
              <p:cNvSpPr txBox="1"/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3983C5E-F976-7CC0-9A77-32BF88D6C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3763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3A7927-F3D7-5012-1C43-BE6A3539E49B}"/>
                  </a:ext>
                </a:extLst>
              </p:cNvPr>
              <p:cNvSpPr txBox="1"/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3A7927-F3D7-5012-1C43-BE6A3539E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blipFill>
                <a:blip r:embed="rId7"/>
                <a:stretch>
                  <a:fillRect l="-31250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0B8F6C-E1D4-6175-06FA-9BB2F31D2DB2}"/>
                  </a:ext>
                </a:extLst>
              </p:cNvPr>
              <p:cNvSpPr txBox="1"/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0B8F6C-E1D4-6175-06FA-9BB2F31D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E96D9BD-3276-BE17-DE12-A57DEBD2098B}"/>
                  </a:ext>
                </a:extLst>
              </p:cNvPr>
              <p:cNvSpPr txBox="1"/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E96D9BD-3276-BE17-DE12-A57DEBD20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14C0B8-2F52-E65C-9E50-98FB45C9144C}"/>
                  </a:ext>
                </a:extLst>
              </p:cNvPr>
              <p:cNvSpPr txBox="1"/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14C0B8-2F52-E65C-9E50-98FB45C9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blipFill>
                <a:blip r:embed="rId9"/>
                <a:stretch>
                  <a:fillRect l="-5525" t="-6667" r="-994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3F20C9-98BE-3ADD-0ACF-39F9EBFD991A}"/>
                  </a:ext>
                </a:extLst>
              </p:cNvPr>
              <p:cNvSpPr txBox="1"/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3F20C9-98BE-3ADD-0ACF-39F9EBFD9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blipFill>
                <a:blip r:embed="rId10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E8EC68-183A-F386-97B7-621E345B5700}"/>
                  </a:ext>
                </a:extLst>
              </p:cNvPr>
              <p:cNvSpPr txBox="1"/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E8EC68-183A-F386-97B7-621E345B5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47BF9D-DEC1-6B4A-ACAB-E5A66FA100A8}"/>
                  </a:ext>
                </a:extLst>
              </p:cNvPr>
              <p:cNvSpPr txBox="1"/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47BF9D-DEC1-6B4A-ACAB-E5A66FA10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3D84A2-71A1-E7C5-BA4B-D5A05009F320}"/>
                  </a:ext>
                </a:extLst>
              </p:cNvPr>
              <p:cNvSpPr txBox="1"/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3D84A2-71A1-E7C5-BA4B-D5A05009F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blipFill>
                <a:blip r:embed="rId12"/>
                <a:stretch>
                  <a:fillRect l="-2762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FCD6D8-9958-02B8-0BCB-46D6B7328CB8}"/>
                  </a:ext>
                </a:extLst>
              </p:cNvPr>
              <p:cNvSpPr txBox="1"/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FCD6D8-9958-02B8-0BCB-46D6B7328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blipFill>
                <a:blip r:embed="rId13"/>
                <a:stretch>
                  <a:fillRect l="-33333" t="-8000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6F1D9B-E1FD-0CE3-5647-C56A47F94ACF}"/>
              </a:ext>
            </a:extLst>
          </p:cNvPr>
          <p:cNvSpPr/>
          <p:nvPr/>
        </p:nvSpPr>
        <p:spPr>
          <a:xfrm>
            <a:off x="684684" y="10764004"/>
            <a:ext cx="2301463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vertex cover answer using set cover answer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How to do that?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returns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, we also return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returns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No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, we also return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863396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85E0A2E-C163-92EB-BB9F-2AAC8D216FC7}"/>
              </a:ext>
            </a:extLst>
          </p:cNvPr>
          <p:cNvSpPr/>
          <p:nvPr/>
        </p:nvSpPr>
        <p:spPr>
          <a:xfrm>
            <a:off x="6388797" y="1906482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234A239-9472-68F6-E0B2-2D09F7F4F2BD}"/>
                  </a:ext>
                </a:extLst>
              </p:cNvPr>
              <p:cNvSpPr/>
              <p:nvPr/>
            </p:nvSpPr>
            <p:spPr>
              <a:xfrm>
                <a:off x="684684" y="5426206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</a:t>
                </a:r>
                <a:r>
                  <a:rPr lang="en-US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iff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234A239-9472-68F6-E0B2-2D09F7F4F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426206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420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3BE021D-4580-D4A1-B8B3-DA7B118E5C76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3BE021D-4580-D4A1-B8B3-DA7B118E5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5095AE8-9EFA-3D98-65E2-4AA754A52DC8}"/>
              </a:ext>
            </a:extLst>
          </p:cNvPr>
          <p:cNvSpPr/>
          <p:nvPr/>
        </p:nvSpPr>
        <p:spPr>
          <a:xfrm>
            <a:off x="4913829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329B7E-1368-0A07-CBC3-C143AC75FC0B}"/>
              </a:ext>
            </a:extLst>
          </p:cNvPr>
          <p:cNvSpPr/>
          <p:nvPr/>
        </p:nvSpPr>
        <p:spPr>
          <a:xfrm>
            <a:off x="3789365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8576425-7779-DC42-B4F1-A44304BDB12A}"/>
              </a:ext>
            </a:extLst>
          </p:cNvPr>
          <p:cNvSpPr/>
          <p:nvPr/>
        </p:nvSpPr>
        <p:spPr>
          <a:xfrm>
            <a:off x="3845600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7322F71-D167-C34C-CF5B-A980147B6DB3}"/>
              </a:ext>
            </a:extLst>
          </p:cNvPr>
          <p:cNvSpPr/>
          <p:nvPr/>
        </p:nvSpPr>
        <p:spPr>
          <a:xfrm>
            <a:off x="5885947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F22D9F7-2985-FFD2-AF43-4AB4B11387CF}"/>
              </a:ext>
            </a:extLst>
          </p:cNvPr>
          <p:cNvSpPr/>
          <p:nvPr/>
        </p:nvSpPr>
        <p:spPr>
          <a:xfrm>
            <a:off x="5880581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D1C54EB-8205-88F3-F2CB-55A9DBAB286B}"/>
              </a:ext>
            </a:extLst>
          </p:cNvPr>
          <p:cNvSpPr/>
          <p:nvPr/>
        </p:nvSpPr>
        <p:spPr>
          <a:xfrm>
            <a:off x="3789365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6D61131-8534-B3E5-A0EE-3F42D8E1F845}"/>
              </a:ext>
            </a:extLst>
          </p:cNvPr>
          <p:cNvSpPr/>
          <p:nvPr/>
        </p:nvSpPr>
        <p:spPr>
          <a:xfrm>
            <a:off x="5880581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0A0A213-CC6D-B938-28A8-3DFEB4BC6D18}"/>
              </a:ext>
            </a:extLst>
          </p:cNvPr>
          <p:cNvSpPr/>
          <p:nvPr/>
        </p:nvSpPr>
        <p:spPr>
          <a:xfrm>
            <a:off x="5885947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6866A6B-C01F-C36F-FCA6-43CDCDAC95C5}"/>
              </a:ext>
            </a:extLst>
          </p:cNvPr>
          <p:cNvSpPr/>
          <p:nvPr/>
        </p:nvSpPr>
        <p:spPr>
          <a:xfrm>
            <a:off x="4913829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D4C4AE4-7A58-790B-7357-C6EC3F292BA6}"/>
              </a:ext>
            </a:extLst>
          </p:cNvPr>
          <p:cNvSpPr/>
          <p:nvPr/>
        </p:nvSpPr>
        <p:spPr>
          <a:xfrm>
            <a:off x="3789365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03A2D50-9C9B-5AC7-0102-0E163F4FF8D5}"/>
              </a:ext>
            </a:extLst>
          </p:cNvPr>
          <p:cNvSpPr/>
          <p:nvPr/>
        </p:nvSpPr>
        <p:spPr>
          <a:xfrm>
            <a:off x="732985" y="2601028"/>
            <a:ext cx="82470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BF7E86C-2938-40A1-62B8-F1772B9539B6}"/>
              </a:ext>
            </a:extLst>
          </p:cNvPr>
          <p:cNvSpPr/>
          <p:nvPr/>
        </p:nvSpPr>
        <p:spPr>
          <a:xfrm>
            <a:off x="2843272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2C2AB02-3ED2-E5E2-6059-04D861AD9931}"/>
              </a:ext>
            </a:extLst>
          </p:cNvPr>
          <p:cNvSpPr/>
          <p:nvPr/>
        </p:nvSpPr>
        <p:spPr>
          <a:xfrm>
            <a:off x="4027561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8A11FF7-E55D-3DAE-8502-ADCF99BA5D87}"/>
              </a:ext>
            </a:extLst>
          </p:cNvPr>
          <p:cNvSpPr/>
          <p:nvPr/>
        </p:nvSpPr>
        <p:spPr>
          <a:xfrm>
            <a:off x="5211850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4214327-45C7-C65B-6941-6EAA6EA8D3C2}"/>
              </a:ext>
            </a:extLst>
          </p:cNvPr>
          <p:cNvSpPr/>
          <p:nvPr/>
        </p:nvSpPr>
        <p:spPr>
          <a:xfrm>
            <a:off x="639613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49203AA-9666-E3F2-ED2A-02181FCC21E0}"/>
              </a:ext>
            </a:extLst>
          </p:cNvPr>
          <p:cNvSpPr/>
          <p:nvPr/>
        </p:nvSpPr>
        <p:spPr>
          <a:xfrm>
            <a:off x="758042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F1720B-9282-C4DF-9DDC-9C30A3B69BBC}"/>
                  </a:ext>
                </a:extLst>
              </p:cNvPr>
              <p:cNvSpPr txBox="1"/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F1720B-9282-C4DF-9DDC-9C30A3B69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blipFill>
                <a:blip r:embed="rId3"/>
                <a:stretch>
                  <a:fillRect l="-4324" t="-6667" r="-8108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598C1D-E965-E2E0-DF94-30DB36EF370F}"/>
                  </a:ext>
                </a:extLst>
              </p:cNvPr>
              <p:cNvSpPr txBox="1"/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598C1D-E965-E2E0-DF94-30DB36EF3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BE4BD5-F6A4-DD10-40AC-FFE6A5F1212B}"/>
                  </a:ext>
                </a:extLst>
              </p:cNvPr>
              <p:cNvSpPr txBox="1"/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BE4BD5-F6A4-DD10-40AC-FFE6A5F12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blipFill>
                <a:blip r:embed="rId5"/>
                <a:stretch>
                  <a:fillRect l="-4301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3FCB72-666D-AECF-1184-C8B88108DAB5}"/>
                  </a:ext>
                </a:extLst>
              </p:cNvPr>
              <p:cNvSpPr txBox="1"/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3FCB72-666D-AECF-1184-C8B88108D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blipFill>
                <a:blip r:embed="rId6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A10B526-AFB4-8CAB-1A33-AA19BE7E993E}"/>
                  </a:ext>
                </a:extLst>
              </p:cNvPr>
              <p:cNvSpPr txBox="1"/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A10B526-AFB4-8CAB-1A33-AA19BE7E9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C030EE-EBB1-D9D7-BA64-63911377ADA3}"/>
                  </a:ext>
                </a:extLst>
              </p:cNvPr>
              <p:cNvSpPr txBox="1"/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C030EE-EBB1-D9D7-BA64-63911377A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F1D41A3-0BBA-50D4-2B18-D94962FF42C0}"/>
                  </a:ext>
                </a:extLst>
              </p:cNvPr>
              <p:cNvSpPr txBox="1"/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F1D41A3-0BBA-50D4-2B18-D94962FF4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6667" r="-9392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EB6872-84E9-A91B-5951-D82EF87C3E97}"/>
                  </a:ext>
                </a:extLst>
              </p:cNvPr>
              <p:cNvSpPr txBox="1"/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EB6872-84E9-A91B-5951-D82EF87C3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6667" r="-31250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36B5DD-29CC-10A2-B56E-C8E8E23596D1}"/>
                  </a:ext>
                </a:extLst>
              </p:cNvPr>
              <p:cNvSpPr txBox="1"/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36B5DD-29CC-10A2-B56E-C8E8E2359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96897E-B50D-605C-C374-333CD98F29DB}"/>
                  </a:ext>
                </a:extLst>
              </p:cNvPr>
              <p:cNvSpPr txBox="1"/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96897E-B50D-605C-C374-333CD98F2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D5603B-D539-4388-8DC2-29B7E7594C2A}"/>
                  </a:ext>
                </a:extLst>
              </p:cNvPr>
              <p:cNvSpPr txBox="1"/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D5603B-D539-4388-8DC2-29B7E7594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8D7C38-87CE-834A-2AA9-CB5512383B1C}"/>
                  </a:ext>
                </a:extLst>
              </p:cNvPr>
              <p:cNvSpPr txBox="1"/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8D7C38-87CE-834A-2AA9-CB551238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6170" t="-8000" r="-3617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AACA52F-F10E-DB47-2241-A7F48A543A91}"/>
                  </a:ext>
                </a:extLst>
              </p:cNvPr>
              <p:cNvSpPr/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example, there is a set cover of size 3 in this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AACA52F-F10E-DB47-2241-A7F48A543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43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0977-0121-A13A-52C7-8A6D1FFEB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3D45498-38DF-36CC-3EB0-9999F964435D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3D45498-38DF-36CC-3EB0-9999F96443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3DA6D3D-9023-F52E-ECAE-47F1E2D9A83B}"/>
              </a:ext>
            </a:extLst>
          </p:cNvPr>
          <p:cNvSpPr/>
          <p:nvPr/>
        </p:nvSpPr>
        <p:spPr>
          <a:xfrm>
            <a:off x="4913829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3B5106B-1E82-0C11-12A5-1618F1F76FF8}"/>
              </a:ext>
            </a:extLst>
          </p:cNvPr>
          <p:cNvSpPr/>
          <p:nvPr/>
        </p:nvSpPr>
        <p:spPr>
          <a:xfrm>
            <a:off x="3789365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A131BBF-4808-9C18-4E34-CFC3D5BB9154}"/>
              </a:ext>
            </a:extLst>
          </p:cNvPr>
          <p:cNvSpPr/>
          <p:nvPr/>
        </p:nvSpPr>
        <p:spPr>
          <a:xfrm>
            <a:off x="3845600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FE7A301-AE00-8F2E-52A6-65F69225E85D}"/>
              </a:ext>
            </a:extLst>
          </p:cNvPr>
          <p:cNvSpPr/>
          <p:nvPr/>
        </p:nvSpPr>
        <p:spPr>
          <a:xfrm>
            <a:off x="5885947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CFAA988-9697-CAAF-FD5A-8DC10A687ADF}"/>
              </a:ext>
            </a:extLst>
          </p:cNvPr>
          <p:cNvSpPr/>
          <p:nvPr/>
        </p:nvSpPr>
        <p:spPr>
          <a:xfrm>
            <a:off x="5880581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05C8B7C-3D4A-E425-B893-5C05549C8593}"/>
              </a:ext>
            </a:extLst>
          </p:cNvPr>
          <p:cNvSpPr/>
          <p:nvPr/>
        </p:nvSpPr>
        <p:spPr>
          <a:xfrm>
            <a:off x="3789365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07D744A-6D3A-5A24-215B-FE0D732B1BB0}"/>
              </a:ext>
            </a:extLst>
          </p:cNvPr>
          <p:cNvSpPr/>
          <p:nvPr/>
        </p:nvSpPr>
        <p:spPr>
          <a:xfrm>
            <a:off x="5880581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7D9D6F5-EA79-9984-4BA5-21DC6214C681}"/>
              </a:ext>
            </a:extLst>
          </p:cNvPr>
          <p:cNvSpPr/>
          <p:nvPr/>
        </p:nvSpPr>
        <p:spPr>
          <a:xfrm>
            <a:off x="5885947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0D86541-EA66-DADF-EBAE-11B6B36E4060}"/>
              </a:ext>
            </a:extLst>
          </p:cNvPr>
          <p:cNvSpPr/>
          <p:nvPr/>
        </p:nvSpPr>
        <p:spPr>
          <a:xfrm>
            <a:off x="4913829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E80240C-532A-1095-C1F8-C02D51403C8C}"/>
              </a:ext>
            </a:extLst>
          </p:cNvPr>
          <p:cNvSpPr/>
          <p:nvPr/>
        </p:nvSpPr>
        <p:spPr>
          <a:xfrm>
            <a:off x="3789365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0F1D97F-4865-6228-5311-5994477462CA}"/>
              </a:ext>
            </a:extLst>
          </p:cNvPr>
          <p:cNvSpPr/>
          <p:nvPr/>
        </p:nvSpPr>
        <p:spPr>
          <a:xfrm>
            <a:off x="732985" y="2601028"/>
            <a:ext cx="82470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7F63DF-972A-AC04-60BB-A5800D5BED10}"/>
              </a:ext>
            </a:extLst>
          </p:cNvPr>
          <p:cNvSpPr/>
          <p:nvPr/>
        </p:nvSpPr>
        <p:spPr>
          <a:xfrm>
            <a:off x="2843272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ABAB23E-6294-669B-35D5-437C43F5FA11}"/>
              </a:ext>
            </a:extLst>
          </p:cNvPr>
          <p:cNvSpPr/>
          <p:nvPr/>
        </p:nvSpPr>
        <p:spPr>
          <a:xfrm>
            <a:off x="4027561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27AD58E-E835-1082-CD19-1285B41FF0F4}"/>
              </a:ext>
            </a:extLst>
          </p:cNvPr>
          <p:cNvSpPr/>
          <p:nvPr/>
        </p:nvSpPr>
        <p:spPr>
          <a:xfrm>
            <a:off x="5211850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15F0679-609D-513C-DDEA-3363CE7F589F}"/>
              </a:ext>
            </a:extLst>
          </p:cNvPr>
          <p:cNvSpPr/>
          <p:nvPr/>
        </p:nvSpPr>
        <p:spPr>
          <a:xfrm>
            <a:off x="639613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4957503-A9AD-8ED2-CD48-EFE2B85917A5}"/>
              </a:ext>
            </a:extLst>
          </p:cNvPr>
          <p:cNvSpPr/>
          <p:nvPr/>
        </p:nvSpPr>
        <p:spPr>
          <a:xfrm>
            <a:off x="758042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AB2AE3-A5BC-841A-0FED-5D88DF21049C}"/>
                  </a:ext>
                </a:extLst>
              </p:cNvPr>
              <p:cNvSpPr txBox="1"/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AB2AE3-A5BC-841A-0FED-5D88DF210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blipFill>
                <a:blip r:embed="rId3"/>
                <a:stretch>
                  <a:fillRect l="-4324" t="-6667" r="-8108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DB0655F-5920-22A9-1CDE-3404FB9CE6F4}"/>
                  </a:ext>
                </a:extLst>
              </p:cNvPr>
              <p:cNvSpPr txBox="1"/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DB0655F-5920-22A9-1CDE-3404FB9CE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68AB26-F00E-91D9-AF50-914C2CA47234}"/>
                  </a:ext>
                </a:extLst>
              </p:cNvPr>
              <p:cNvSpPr txBox="1"/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68AB26-F00E-91D9-AF50-914C2CA4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blipFill>
                <a:blip r:embed="rId5"/>
                <a:stretch>
                  <a:fillRect l="-4301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38896C-4192-E574-D6A0-80198A7E23B7}"/>
                  </a:ext>
                </a:extLst>
              </p:cNvPr>
              <p:cNvSpPr txBox="1"/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38896C-4192-E574-D6A0-80198A7E2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blipFill>
                <a:blip r:embed="rId6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98C97D-586B-79CF-0A7B-532636E0BE4F}"/>
                  </a:ext>
                </a:extLst>
              </p:cNvPr>
              <p:cNvSpPr txBox="1"/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98C97D-586B-79CF-0A7B-532636E0B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7BBB683-78CC-4C5E-2602-3219CAD2E7D1}"/>
                  </a:ext>
                </a:extLst>
              </p:cNvPr>
              <p:cNvSpPr txBox="1"/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7BBB683-78CC-4C5E-2602-3219CAD2E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975181A-9910-FAA6-3696-43438231ECA0}"/>
                  </a:ext>
                </a:extLst>
              </p:cNvPr>
              <p:cNvSpPr txBox="1"/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975181A-9910-FAA6-3696-43438231E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6667" r="-9392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534E82-04FD-8E94-9A07-838418B7AA9A}"/>
                  </a:ext>
                </a:extLst>
              </p:cNvPr>
              <p:cNvSpPr txBox="1"/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534E82-04FD-8E94-9A07-838418B7A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6667" r="-31250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861F966-A6EC-7C9F-D92D-3C6E3B8C827F}"/>
                  </a:ext>
                </a:extLst>
              </p:cNvPr>
              <p:cNvSpPr txBox="1"/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861F966-A6EC-7C9F-D92D-3C6E3B8C8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0E17058-33DB-2747-05FB-F44A8993F5D9}"/>
                  </a:ext>
                </a:extLst>
              </p:cNvPr>
              <p:cNvSpPr txBox="1"/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0E17058-33DB-2747-05FB-F44A8993F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A1482F-2D77-469C-76BF-5837647BFB01}"/>
                  </a:ext>
                </a:extLst>
              </p:cNvPr>
              <p:cNvSpPr txBox="1"/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A1482F-2D77-469C-76BF-5837647BF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647B34E-E446-9270-4ADD-9A667E0D4DC8}"/>
                  </a:ext>
                </a:extLst>
              </p:cNvPr>
              <p:cNvSpPr txBox="1"/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647B34E-E446-9270-4ADD-9A667E0D4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6170" t="-8000" r="-3617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F77D536B-C49E-0B65-2637-09370D8E09CD}"/>
                  </a:ext>
                </a:extLst>
              </p:cNvPr>
              <p:cNvSpPr/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example, there is a set cover of size 3 in this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Can you see that there is a vertex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 in G?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Yes, for each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the set cover, add the vertex v in the vertex cover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F77D536B-C49E-0B65-2637-09370D8E09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BBBBE2-38A9-4571-0E20-115D30437D6D}"/>
              </a:ext>
            </a:extLst>
          </p:cNvPr>
          <p:cNvSpPr/>
          <p:nvPr/>
        </p:nvSpPr>
        <p:spPr>
          <a:xfrm>
            <a:off x="522513" y="4020883"/>
            <a:ext cx="7744620" cy="3452170"/>
          </a:xfrm>
          <a:prstGeom prst="roundRect">
            <a:avLst/>
          </a:prstGeom>
          <a:solidFill>
            <a:schemeClr val="accent3">
              <a:lumMod val="75000"/>
              <a:alpha val="3630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0614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1DA3-4B40-ED08-DF78-5992A58D8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34C5C84-431B-F4F8-C661-34E35BC5C4EC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34C5C84-431B-F4F8-C661-34E35BC5C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F7E9913-5B56-5408-210C-B935177ED8AB}"/>
                  </a:ext>
                </a:extLst>
              </p:cNvPr>
              <p:cNvSpPr/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example, there is a set cover of size 3 in this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Can you see that there is a vertex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 in G?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Yes, for each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the set cover, add the vertex v in the vertex cover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Try to prove that this is indeed a vertex cover and we are done</a:t>
                </a: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F7E9913-5B56-5408-210C-B935177ED8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!!source">
            <a:extLst>
              <a:ext uri="{FF2B5EF4-FFF2-40B4-BE49-F238E27FC236}">
                <a16:creationId xmlns:a16="http://schemas.microsoft.com/office/drawing/2014/main" id="{7071D1F6-9F9D-A64A-AF2B-3BA7B7CAAA04}"/>
              </a:ext>
            </a:extLst>
          </p:cNvPr>
          <p:cNvSpPr/>
          <p:nvPr/>
        </p:nvSpPr>
        <p:spPr>
          <a:xfrm>
            <a:off x="-3113" y="554598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2E933D7D-388E-CCE0-5FFF-FE3364022A2D}"/>
              </a:ext>
            </a:extLst>
          </p:cNvPr>
          <p:cNvSpPr/>
          <p:nvPr/>
        </p:nvSpPr>
        <p:spPr>
          <a:xfrm>
            <a:off x="3479086" y="249837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42E3578B-1F86-EA99-7C8C-DBBB8ACE7BFD}"/>
              </a:ext>
            </a:extLst>
          </p:cNvPr>
          <p:cNvSpPr/>
          <p:nvPr/>
        </p:nvSpPr>
        <p:spPr>
          <a:xfrm>
            <a:off x="4199086" y="4658761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C3B56FC2-D140-FAFF-7C99-9CEA1C7AF328}"/>
              </a:ext>
            </a:extLst>
          </p:cNvPr>
          <p:cNvSpPr/>
          <p:nvPr/>
        </p:nvSpPr>
        <p:spPr>
          <a:xfrm>
            <a:off x="2083586" y="762900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3C56C3F7-C742-E8F6-94FA-D6E99F8E6100}"/>
              </a:ext>
            </a:extLst>
          </p:cNvPr>
          <p:cNvSpPr/>
          <p:nvPr/>
        </p:nvSpPr>
        <p:spPr>
          <a:xfrm>
            <a:off x="7895755" y="372987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37811697-C4D4-6B6A-DF66-C1BA6A686A7C}"/>
              </a:ext>
            </a:extLst>
          </p:cNvPr>
          <p:cNvSpPr/>
          <p:nvPr/>
        </p:nvSpPr>
        <p:spPr>
          <a:xfrm>
            <a:off x="7249056" y="7629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0" name="!!e1">
            <a:extLst>
              <a:ext uri="{FF2B5EF4-FFF2-40B4-BE49-F238E27FC236}">
                <a16:creationId xmlns:a16="http://schemas.microsoft.com/office/drawing/2014/main" id="{BDD69BC8-3FFB-C758-4D45-A6EE809A87AC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436887" y="308985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FB7F9BF9-2425-B5A2-00C8-5C94F613E60B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1226004" y="655570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3">
            <a:extLst>
              <a:ext uri="{FF2B5EF4-FFF2-40B4-BE49-F238E27FC236}">
                <a16:creationId xmlns:a16="http://schemas.microsoft.com/office/drawing/2014/main" id="{CAD4F040-1F64-583D-BF32-E0E3812E46C5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5639086" y="432135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44CE6F5E-8F1D-8C79-C648-4748F1DC91AC}"/>
              </a:ext>
            </a:extLst>
          </p:cNvPr>
          <p:cNvCxnSpPr>
            <a:cxnSpLocks/>
            <a:stCxn id="9" idx="2"/>
            <a:endCxn id="6" idx="6"/>
          </p:cNvCxnSpPr>
          <p:nvPr/>
        </p:nvCxnSpPr>
        <p:spPr>
          <a:xfrm flipH="1" flipV="1">
            <a:off x="5639086" y="525024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56C6C473-FA18-9183-E19F-2D0795FE5078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3523586" y="822048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gg">
            <a:extLst>
              <a:ext uri="{FF2B5EF4-FFF2-40B4-BE49-F238E27FC236}">
                <a16:creationId xmlns:a16="http://schemas.microsoft.com/office/drawing/2014/main" id="{C0ADC010-A774-5E26-F03D-82BCFB01242C}"/>
              </a:ext>
            </a:extLst>
          </p:cNvPr>
          <p:cNvSpPr/>
          <p:nvPr/>
        </p:nvSpPr>
        <p:spPr>
          <a:xfrm>
            <a:off x="357149" y="856490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1491F-DEBB-1D44-BA30-A6238998E5A7}"/>
              </a:ext>
            </a:extLst>
          </p:cNvPr>
          <p:cNvSpPr/>
          <p:nvPr/>
        </p:nvSpPr>
        <p:spPr>
          <a:xfrm>
            <a:off x="2040696" y="445663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22967A0-A0AF-F751-BF47-38E6C88A3F06}"/>
              </a:ext>
            </a:extLst>
          </p:cNvPr>
          <p:cNvSpPr/>
          <p:nvPr/>
        </p:nvSpPr>
        <p:spPr>
          <a:xfrm>
            <a:off x="1436887" y="688159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C56C13-FCA9-25A0-381C-2647CE53AD7E}"/>
              </a:ext>
            </a:extLst>
          </p:cNvPr>
          <p:cNvSpPr/>
          <p:nvPr/>
        </p:nvSpPr>
        <p:spPr>
          <a:xfrm>
            <a:off x="4740680" y="789131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ADE4B36-A774-72F1-96CF-47C91FF0B479}"/>
              </a:ext>
            </a:extLst>
          </p:cNvPr>
          <p:cNvSpPr/>
          <p:nvPr/>
        </p:nvSpPr>
        <p:spPr>
          <a:xfrm>
            <a:off x="6153316" y="63727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F1DB651-008B-27D6-9475-59FFB4024DB1}"/>
              </a:ext>
            </a:extLst>
          </p:cNvPr>
          <p:cNvSpPr/>
          <p:nvPr/>
        </p:nvSpPr>
        <p:spPr>
          <a:xfrm>
            <a:off x="6457365" y="445800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BD8716A-9487-BAE6-7859-6B14F0356A34}"/>
              </a:ext>
            </a:extLst>
          </p:cNvPr>
          <p:cNvSpPr/>
          <p:nvPr/>
        </p:nvSpPr>
        <p:spPr>
          <a:xfrm>
            <a:off x="6153316" y="63727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79202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EA91-D04C-E780-8601-B05E01104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F06F097-CA56-F348-959C-958659FF3090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F06F097-CA56-F348-959C-958659FF3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80438A9-D158-D5A1-CBD5-C2D1A63A32CF}"/>
                  </a:ext>
                </a:extLst>
              </p:cNvPr>
              <p:cNvSpPr/>
              <p:nvPr/>
            </p:nvSpPr>
            <p:spPr>
              <a:xfrm>
                <a:off x="684683" y="3161978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If there is a vertex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G, then there is a set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our instance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80438A9-D158-D5A1-CBD5-C2D1A63A3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3161978"/>
                <a:ext cx="23014631" cy="166748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796449F-0A6D-96A3-30F3-F89D63FBE4C9}"/>
                  </a:ext>
                </a:extLst>
              </p:cNvPr>
              <p:cNvSpPr/>
              <p:nvPr/>
            </p:nvSpPr>
            <p:spPr>
              <a:xfrm>
                <a:off x="627959" y="6472589"/>
                <a:ext cx="23128081" cy="209077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There is a vertex cover of size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G,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iff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there is a set cover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our instance</a:t>
                </a: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796449F-0A6D-96A3-30F3-F89D63FBE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59" y="6472589"/>
                <a:ext cx="23128081" cy="20907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34755BA-50E5-CAD1-72BC-7E1553CB5F75}"/>
              </a:ext>
            </a:extLst>
          </p:cNvPr>
          <p:cNvSpPr/>
          <p:nvPr/>
        </p:nvSpPr>
        <p:spPr>
          <a:xfrm>
            <a:off x="5947260" y="9519458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p:pic>
        <p:nvPicPr>
          <p:cNvPr id="23" name="Graphic 22" descr="Tick with solid fill">
            <a:extLst>
              <a:ext uri="{FF2B5EF4-FFF2-40B4-BE49-F238E27FC236}">
                <a16:creationId xmlns:a16="http://schemas.microsoft.com/office/drawing/2014/main" id="{CBEFDD02-B30A-BC0B-52A4-FCC5E5F6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090" y="11880273"/>
            <a:ext cx="1835727" cy="18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8757-A2E0-D989-9F7E-E97AE658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2E13505-CBB2-7BF4-A22C-ED5A47105417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8A40A9-ECCD-129D-D68F-951052BFDA6A}"/>
              </a:ext>
            </a:extLst>
          </p:cNvPr>
          <p:cNvSpPr>
            <a:spLocks/>
          </p:cNvSpPr>
          <p:nvPr/>
        </p:nvSpPr>
        <p:spPr>
          <a:xfrm>
            <a:off x="5791199" y="738000"/>
            <a:ext cx="12344402" cy="1224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9E3D34-3C93-BC25-F314-A8437A1EEFAF}"/>
              </a:ext>
            </a:extLst>
          </p:cNvPr>
          <p:cNvSpPr/>
          <p:nvPr/>
        </p:nvSpPr>
        <p:spPr>
          <a:xfrm>
            <a:off x="0" y="3871667"/>
            <a:ext cx="5298444" cy="59726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Are there any problems outside the class P?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C0B2FE-DF52-1310-0C5E-FF350CA5D5CF}"/>
              </a:ext>
            </a:extLst>
          </p:cNvPr>
          <p:cNvSpPr/>
          <p:nvPr/>
        </p:nvSpPr>
        <p:spPr>
          <a:xfrm>
            <a:off x="9586583" y="1734039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889819-F150-C380-729C-92407CE98F64}"/>
              </a:ext>
            </a:extLst>
          </p:cNvPr>
          <p:cNvSpPr/>
          <p:nvPr/>
        </p:nvSpPr>
        <p:spPr>
          <a:xfrm>
            <a:off x="13089898" y="4485786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4BEA80-555B-29D4-AD9B-86A81ED1F43F}"/>
              </a:ext>
            </a:extLst>
          </p:cNvPr>
          <p:cNvSpPr/>
          <p:nvPr/>
        </p:nvSpPr>
        <p:spPr>
          <a:xfrm>
            <a:off x="12807358" y="7930815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8E64F4-D326-7E54-3036-6C46E80B2591}"/>
              </a:ext>
            </a:extLst>
          </p:cNvPr>
          <p:cNvSpPr/>
          <p:nvPr/>
        </p:nvSpPr>
        <p:spPr>
          <a:xfrm>
            <a:off x="9777413" y="101626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849F36-373F-CB0F-071F-0E895D0656E5}"/>
              </a:ext>
            </a:extLst>
          </p:cNvPr>
          <p:cNvSpPr/>
          <p:nvPr/>
        </p:nvSpPr>
        <p:spPr>
          <a:xfrm>
            <a:off x="6922129" y="8024022"/>
            <a:ext cx="4371974" cy="13725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CB5691-B4DE-73DE-8382-78503D82B3F4}"/>
              </a:ext>
            </a:extLst>
          </p:cNvPr>
          <p:cNvSpPr/>
          <p:nvPr/>
        </p:nvSpPr>
        <p:spPr>
          <a:xfrm>
            <a:off x="6922130" y="41428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Closest Pair</a:t>
            </a:r>
          </a:p>
        </p:txBody>
      </p:sp>
    </p:spTree>
    <p:extLst>
      <p:ext uri="{BB962C8B-B14F-4D97-AF65-F5344CB8AC3E}">
        <p14:creationId xmlns:p14="http://schemas.microsoft.com/office/powerpoint/2010/main" val="40518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</TotalTime>
  <Words>4511</Words>
  <Application>Microsoft Macintosh PowerPoint</Application>
  <PresentationFormat>Custom</PresentationFormat>
  <Paragraphs>959</Paragraphs>
  <Slides>86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999</cp:revision>
  <dcterms:modified xsi:type="dcterms:W3CDTF">2024-11-18T16:08:44Z</dcterms:modified>
</cp:coreProperties>
</file>