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353" r:id="rId2"/>
    <p:sldId id="466" r:id="rId3"/>
    <p:sldId id="467" r:id="rId4"/>
    <p:sldId id="468" r:id="rId5"/>
    <p:sldId id="469" r:id="rId6"/>
    <p:sldId id="470" r:id="rId7"/>
    <p:sldId id="471" r:id="rId8"/>
    <p:sldId id="503" r:id="rId9"/>
    <p:sldId id="502" r:id="rId10"/>
    <p:sldId id="504" r:id="rId11"/>
    <p:sldId id="505" r:id="rId12"/>
    <p:sldId id="506" r:id="rId13"/>
    <p:sldId id="507" r:id="rId14"/>
    <p:sldId id="508" r:id="rId15"/>
    <p:sldId id="509" r:id="rId16"/>
    <p:sldId id="510" r:id="rId17"/>
    <p:sldId id="511" r:id="rId18"/>
    <p:sldId id="512" r:id="rId19"/>
    <p:sldId id="513" r:id="rId20"/>
    <p:sldId id="514" r:id="rId21"/>
    <p:sldId id="515" r:id="rId22"/>
    <p:sldId id="516" r:id="rId2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1"/>
    <p:restoredTop sz="94753"/>
  </p:normalViewPr>
  <p:slideViewPr>
    <p:cSldViewPr snapToGrid="0">
      <p:cViewPr varScale="1">
        <p:scale>
          <a:sx n="62" d="100"/>
          <a:sy n="62" d="100"/>
        </p:scale>
        <p:origin x="296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0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10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11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owl of salad with fried rice, boiled eggs and chopstick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Bowl with salmon cakes, salad and houmo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Bowl of pappardelle pasta with parsley butter, roasted hazelnuts and shaved parmesan chees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owl of salad with fried rice, boiled eggs and chopstick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oumo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Bowl of pappardelle pasta with parsley butter, roasted hazelnuts and shaved parmesan cheese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7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dy: A problem on leetcode">
            <a:extLst>
              <a:ext uri="{FF2B5EF4-FFF2-40B4-BE49-F238E27FC236}">
                <a16:creationId xmlns:a16="http://schemas.microsoft.com/office/drawing/2014/main" id="{FCE5CF3B-DB22-E801-25A8-F3914DD7C7E7}"/>
              </a:ext>
            </a:extLst>
          </p:cNvPr>
          <p:cNvSpPr/>
          <p:nvPr/>
        </p:nvSpPr>
        <p:spPr>
          <a:xfrm>
            <a:off x="664063" y="340242"/>
            <a:ext cx="22731560" cy="12992986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15000" dirty="0"/>
              <a:t>NP-Completeness</a:t>
            </a:r>
            <a:endParaRPr sz="15000" dirty="0"/>
          </a:p>
        </p:txBody>
      </p:sp>
    </p:spTree>
    <p:extLst>
      <p:ext uri="{BB962C8B-B14F-4D97-AF65-F5344CB8AC3E}">
        <p14:creationId xmlns:p14="http://schemas.microsoft.com/office/powerpoint/2010/main" val="16623778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0607C9-8ED6-A76B-579D-67EFE7C99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5FE5B0B-C072-AEF7-6A44-C052509EC793}"/>
              </a:ext>
            </a:extLst>
          </p:cNvPr>
          <p:cNvSpPr/>
          <p:nvPr/>
        </p:nvSpPr>
        <p:spPr>
          <a:xfrm>
            <a:off x="-2428875" y="-214313"/>
            <a:ext cx="28775025" cy="14144625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D109A47-7696-ABDF-1D23-282FCB14209A}"/>
              </a:ext>
            </a:extLst>
          </p:cNvPr>
          <p:cNvSpPr>
            <a:spLocks/>
          </p:cNvSpPr>
          <p:nvPr/>
        </p:nvSpPr>
        <p:spPr>
          <a:xfrm>
            <a:off x="8734424" y="6377092"/>
            <a:ext cx="5838826" cy="144264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Class P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C82E374-4ABD-599C-48C7-85697661415A}"/>
              </a:ext>
            </a:extLst>
          </p:cNvPr>
          <p:cNvSpPr/>
          <p:nvPr/>
        </p:nvSpPr>
        <p:spPr>
          <a:xfrm>
            <a:off x="9286317" y="745014"/>
            <a:ext cx="5344640" cy="1557584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Vertex Cover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F5CA0BF-AF65-A88A-0817-29C2F7041BBD}"/>
              </a:ext>
            </a:extLst>
          </p:cNvPr>
          <p:cNvSpPr/>
          <p:nvPr/>
        </p:nvSpPr>
        <p:spPr>
          <a:xfrm>
            <a:off x="17258185" y="2716242"/>
            <a:ext cx="5344640" cy="1557584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Independent Set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673051B-1E76-0B99-0E6F-ADB86950F0C9}"/>
              </a:ext>
            </a:extLst>
          </p:cNvPr>
          <p:cNvSpPr/>
          <p:nvPr/>
        </p:nvSpPr>
        <p:spPr>
          <a:xfrm>
            <a:off x="1144561" y="2716242"/>
            <a:ext cx="5344640" cy="1557584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Satisfiability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6FCDE19-48F0-E202-B69E-49E110A2B93C}"/>
              </a:ext>
            </a:extLst>
          </p:cNvPr>
          <p:cNvSpPr/>
          <p:nvPr/>
        </p:nvSpPr>
        <p:spPr>
          <a:xfrm>
            <a:off x="1052597" y="8598525"/>
            <a:ext cx="5344640" cy="1557584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Clique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06BB728-4A71-1893-53D2-0306886289D4}"/>
              </a:ext>
            </a:extLst>
          </p:cNvPr>
          <p:cNvSpPr/>
          <p:nvPr/>
        </p:nvSpPr>
        <p:spPr>
          <a:xfrm>
            <a:off x="17258185" y="8663383"/>
            <a:ext cx="5344640" cy="1557584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Coloring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19178A9-5B97-2C27-32AB-73B712000EC7}"/>
              </a:ext>
            </a:extLst>
          </p:cNvPr>
          <p:cNvSpPr/>
          <p:nvPr/>
        </p:nvSpPr>
        <p:spPr>
          <a:xfrm>
            <a:off x="8905317" y="11325225"/>
            <a:ext cx="5344640" cy="1557584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NP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6C61408-CEFB-ED6E-58F3-4FDDC2592C90}"/>
              </a:ext>
            </a:extLst>
          </p:cNvPr>
          <p:cNvCxnSpPr>
            <a:stCxn id="8" idx="3"/>
            <a:endCxn id="6" idx="1"/>
          </p:cNvCxnSpPr>
          <p:nvPr/>
        </p:nvCxnSpPr>
        <p:spPr>
          <a:xfrm flipV="1">
            <a:off x="6489201" y="1523806"/>
            <a:ext cx="2797116" cy="1971228"/>
          </a:xfrm>
          <a:prstGeom prst="straightConnector1">
            <a:avLst/>
          </a:prstGeom>
          <a:noFill/>
          <a:ln w="127000" cap="flat">
            <a:solidFill>
              <a:schemeClr val="accent2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7F62AC8-163A-1689-F875-FF3D27910E83}"/>
                  </a:ext>
                </a:extLst>
              </p:cNvPr>
              <p:cNvSpPr txBox="1"/>
              <p:nvPr/>
            </p:nvSpPr>
            <p:spPr>
              <a:xfrm>
                <a:off x="6999580" y="1742030"/>
                <a:ext cx="735779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≤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7F62AC8-163A-1689-F875-FF3D27910E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9580" y="1742030"/>
                <a:ext cx="735779" cy="767390"/>
              </a:xfrm>
              <a:prstGeom prst="rect">
                <a:avLst/>
              </a:prstGeom>
              <a:blipFill>
                <a:blip r:embed="rId2"/>
                <a:stretch>
                  <a:fillRect l="-10169" r="-8475" b="-819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A7CE8C2-FFC7-BDC3-854B-E8F78C876B8F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>
            <a:off x="14630957" y="1523806"/>
            <a:ext cx="2627228" cy="1971228"/>
          </a:xfrm>
          <a:prstGeom prst="straightConnector1">
            <a:avLst/>
          </a:prstGeom>
          <a:noFill/>
          <a:ln w="127000" cap="flat">
            <a:solidFill>
              <a:schemeClr val="accent2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9AF9A1C-B2F3-67FE-8F5E-DCF1130F11E3}"/>
                  </a:ext>
                </a:extLst>
              </p:cNvPr>
              <p:cNvSpPr txBox="1"/>
              <p:nvPr/>
            </p:nvSpPr>
            <p:spPr>
              <a:xfrm>
                <a:off x="16082694" y="1140111"/>
                <a:ext cx="735779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≤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9AF9A1C-B2F3-67FE-8F5E-DCF1130F11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2694" y="1140111"/>
                <a:ext cx="735779" cy="767390"/>
              </a:xfrm>
              <a:prstGeom prst="rect">
                <a:avLst/>
              </a:prstGeom>
              <a:blipFill>
                <a:blip r:embed="rId3"/>
                <a:stretch>
                  <a:fillRect l="-10169" r="-10169" b="-806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508B13C-B750-3E7A-CA6E-1461931B15C5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11866418" y="2302598"/>
            <a:ext cx="8064087" cy="6360785"/>
          </a:xfrm>
          <a:prstGeom prst="straightConnector1">
            <a:avLst/>
          </a:prstGeom>
          <a:noFill/>
          <a:ln w="127000" cap="flat">
            <a:solidFill>
              <a:schemeClr val="accent2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B918355-277F-5DE3-BF73-81705797CF3E}"/>
                  </a:ext>
                </a:extLst>
              </p:cNvPr>
              <p:cNvSpPr txBox="1"/>
              <p:nvPr/>
            </p:nvSpPr>
            <p:spPr>
              <a:xfrm>
                <a:off x="16450583" y="5099295"/>
                <a:ext cx="735779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≤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B918355-277F-5DE3-BF73-81705797CF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0583" y="5099295"/>
                <a:ext cx="735779" cy="767390"/>
              </a:xfrm>
              <a:prstGeom prst="rect">
                <a:avLst/>
              </a:prstGeom>
              <a:blipFill>
                <a:blip r:embed="rId2"/>
                <a:stretch>
                  <a:fillRect l="-10169" r="-8475" b="-819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BB4159C-0A45-57BC-4BB5-54FE6A299622}"/>
              </a:ext>
            </a:extLst>
          </p:cNvPr>
          <p:cNvCxnSpPr>
            <a:cxnSpLocks/>
            <a:stCxn id="9" idx="0"/>
            <a:endCxn id="6" idx="2"/>
          </p:cNvCxnSpPr>
          <p:nvPr/>
        </p:nvCxnSpPr>
        <p:spPr>
          <a:xfrm flipV="1">
            <a:off x="3724917" y="2302598"/>
            <a:ext cx="8233720" cy="6295927"/>
          </a:xfrm>
          <a:prstGeom prst="straightConnector1">
            <a:avLst/>
          </a:prstGeom>
          <a:noFill/>
          <a:ln w="127000" cap="flat">
            <a:solidFill>
              <a:schemeClr val="accent2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ED4A8D9-9D4B-A18B-A943-8ED3DA3317FE}"/>
                  </a:ext>
                </a:extLst>
              </p:cNvPr>
              <p:cNvSpPr txBox="1"/>
              <p:nvPr/>
            </p:nvSpPr>
            <p:spPr>
              <a:xfrm>
                <a:off x="5831091" y="5482990"/>
                <a:ext cx="735779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≤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ED4A8D9-9D4B-A18B-A943-8ED3DA3317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1091" y="5482990"/>
                <a:ext cx="735779" cy="767390"/>
              </a:xfrm>
              <a:prstGeom prst="rect">
                <a:avLst/>
              </a:prstGeom>
              <a:blipFill>
                <a:blip r:embed="rId4"/>
                <a:stretch>
                  <a:fillRect l="-10345" r="-10345" b="-645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47474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ndy: A problem on leetcode">
            <a:extLst>
              <a:ext uri="{FF2B5EF4-FFF2-40B4-BE49-F238E27FC236}">
                <a16:creationId xmlns:a16="http://schemas.microsoft.com/office/drawing/2014/main" id="{BBB562DF-7F65-F088-F552-28C5AA32AA4F}"/>
              </a:ext>
            </a:extLst>
          </p:cNvPr>
          <p:cNvSpPr/>
          <p:nvPr/>
        </p:nvSpPr>
        <p:spPr>
          <a:xfrm>
            <a:off x="667922" y="1135097"/>
            <a:ext cx="23048155" cy="2169213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800" dirty="0"/>
              <a:t>Is there a problem in NP such that all other problems in NP can be reduced to it?</a:t>
            </a:r>
            <a:endParaRPr sz="4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60C13AD4-B6DB-DB6E-F5CD-5AAF237405FB}"/>
                  </a:ext>
                </a:extLst>
              </p:cNvPr>
              <p:cNvSpPr/>
              <p:nvPr/>
            </p:nvSpPr>
            <p:spPr>
              <a:xfrm>
                <a:off x="701446" y="4010891"/>
                <a:ext cx="23014631" cy="2992582"/>
              </a:xfrm>
              <a:prstGeom prst="round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Formally, does there exists an X in NP such that for all Y in NP,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≤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X</a:t>
                </a:r>
              </a:p>
            </p:txBody>
          </p:sp>
        </mc:Choice>
        <mc:Fallback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60C13AD4-B6DB-DB6E-F5CD-5AAF237405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446" y="4010891"/>
                <a:ext cx="23014631" cy="299258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AFC38D0-1AEE-6569-B1AF-168E1587D97D}"/>
              </a:ext>
            </a:extLst>
          </p:cNvPr>
          <p:cNvSpPr/>
          <p:nvPr/>
        </p:nvSpPr>
        <p:spPr>
          <a:xfrm>
            <a:off x="667922" y="8007926"/>
            <a:ext cx="23014631" cy="4793673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My intuition would be that such a problem does not exists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There may be crores of problems in NP each with different degree of difficulty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How can all of them reduce to one single problem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But surprisingly, such a problem exists</a:t>
            </a:r>
          </a:p>
        </p:txBody>
      </p:sp>
    </p:spTree>
    <p:extLst>
      <p:ext uri="{BB962C8B-B14F-4D97-AF65-F5344CB8AC3E}">
        <p14:creationId xmlns:p14="http://schemas.microsoft.com/office/powerpoint/2010/main" val="38593850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58768A-59BC-3F57-C251-66073F8F99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ndy: A problem on leetcode">
            <a:extLst>
              <a:ext uri="{FF2B5EF4-FFF2-40B4-BE49-F238E27FC236}">
                <a16:creationId xmlns:a16="http://schemas.microsoft.com/office/drawing/2014/main" id="{7E220966-B2F0-C883-DD17-137A665889E6}"/>
              </a:ext>
            </a:extLst>
          </p:cNvPr>
          <p:cNvSpPr/>
          <p:nvPr/>
        </p:nvSpPr>
        <p:spPr>
          <a:xfrm>
            <a:off x="667922" y="1135097"/>
            <a:ext cx="23048155" cy="2169213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800" dirty="0"/>
              <a:t>Is there a problem in NP such that all other problems in NP can be reduced to it?</a:t>
            </a:r>
            <a:endParaRPr sz="4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D49C7A33-13B4-4E5C-F983-84FF79D230DC}"/>
                  </a:ext>
                </a:extLst>
              </p:cNvPr>
              <p:cNvSpPr/>
              <p:nvPr/>
            </p:nvSpPr>
            <p:spPr>
              <a:xfrm>
                <a:off x="701446" y="4010891"/>
                <a:ext cx="23014631" cy="2992582"/>
              </a:xfrm>
              <a:prstGeom prst="round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Formally, does there exists an X in NP such that for all Y in NP,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≤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X</a:t>
                </a:r>
              </a:p>
            </p:txBody>
          </p:sp>
        </mc:Choice>
        <mc:Fallback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D49C7A33-13B4-4E5C-F983-84FF79D230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446" y="4010891"/>
                <a:ext cx="23014631" cy="299258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BB8D066-0D1C-13CD-7F14-FFBA707CA06B}"/>
              </a:ext>
            </a:extLst>
          </p:cNvPr>
          <p:cNvSpPr/>
          <p:nvPr/>
        </p:nvSpPr>
        <p:spPr>
          <a:xfrm>
            <a:off x="667922" y="8007926"/>
            <a:ext cx="23014631" cy="5084619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Circuit Satisfiability 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 remarkable result proved by Cook and Levin (1971)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We will not prove this result as it is out of scope of this course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Let us see the problem</a:t>
            </a:r>
          </a:p>
        </p:txBody>
      </p:sp>
    </p:spTree>
    <p:extLst>
      <p:ext uri="{BB962C8B-B14F-4D97-AF65-F5344CB8AC3E}">
        <p14:creationId xmlns:p14="http://schemas.microsoft.com/office/powerpoint/2010/main" val="8330069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!!p1">
                <a:extLst>
                  <a:ext uri="{FF2B5EF4-FFF2-40B4-BE49-F238E27FC236}">
                    <a16:creationId xmlns:a16="http://schemas.microsoft.com/office/drawing/2014/main" id="{7DB28D68-E33F-1F0B-4F57-24AB853C46CA}"/>
                  </a:ext>
                </a:extLst>
              </p:cNvPr>
              <p:cNvSpPr/>
              <p:nvPr/>
            </p:nvSpPr>
            <p:spPr>
              <a:xfrm>
                <a:off x="1032857" y="981762"/>
                <a:ext cx="1440000" cy="1182965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>
          <p:sp>
            <p:nvSpPr>
              <p:cNvPr id="2" name="!!p1">
                <a:extLst>
                  <a:ext uri="{FF2B5EF4-FFF2-40B4-BE49-F238E27FC236}">
                    <a16:creationId xmlns:a16="http://schemas.microsoft.com/office/drawing/2014/main" id="{7DB28D68-E33F-1F0B-4F57-24AB853C46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857" y="981762"/>
                <a:ext cx="1440000" cy="1182965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!!p1">
                <a:extLst>
                  <a:ext uri="{FF2B5EF4-FFF2-40B4-BE49-F238E27FC236}">
                    <a16:creationId xmlns:a16="http://schemas.microsoft.com/office/drawing/2014/main" id="{2FEFFB91-7F6B-191F-2B46-8623FBAA5544}"/>
                  </a:ext>
                </a:extLst>
              </p:cNvPr>
              <p:cNvSpPr/>
              <p:nvPr/>
            </p:nvSpPr>
            <p:spPr>
              <a:xfrm>
                <a:off x="3284221" y="981763"/>
                <a:ext cx="1440000" cy="1182965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>
          <p:sp>
            <p:nvSpPr>
              <p:cNvPr id="3" name="!!p1">
                <a:extLst>
                  <a:ext uri="{FF2B5EF4-FFF2-40B4-BE49-F238E27FC236}">
                    <a16:creationId xmlns:a16="http://schemas.microsoft.com/office/drawing/2014/main" id="{2FEFFB91-7F6B-191F-2B46-8623FBAA55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4221" y="981763"/>
                <a:ext cx="1440000" cy="1182965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!!p1">
                <a:extLst>
                  <a:ext uri="{FF2B5EF4-FFF2-40B4-BE49-F238E27FC236}">
                    <a16:creationId xmlns:a16="http://schemas.microsoft.com/office/drawing/2014/main" id="{67429988-2EAE-EADF-9198-A07684B78331}"/>
                  </a:ext>
                </a:extLst>
              </p:cNvPr>
              <p:cNvSpPr/>
              <p:nvPr/>
            </p:nvSpPr>
            <p:spPr>
              <a:xfrm>
                <a:off x="5535585" y="981762"/>
                <a:ext cx="1440000" cy="1182965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>
          <p:sp>
            <p:nvSpPr>
              <p:cNvPr id="4" name="!!p1">
                <a:extLst>
                  <a:ext uri="{FF2B5EF4-FFF2-40B4-BE49-F238E27FC236}">
                    <a16:creationId xmlns:a16="http://schemas.microsoft.com/office/drawing/2014/main" id="{67429988-2EAE-EADF-9198-A07684B783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5585" y="981762"/>
                <a:ext cx="1440000" cy="1182965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!!p1">
                <a:extLst>
                  <a:ext uri="{FF2B5EF4-FFF2-40B4-BE49-F238E27FC236}">
                    <a16:creationId xmlns:a16="http://schemas.microsoft.com/office/drawing/2014/main" id="{66587DC8-2046-8847-05B6-A58B15CA5AA6}"/>
                  </a:ext>
                </a:extLst>
              </p:cNvPr>
              <p:cNvSpPr/>
              <p:nvPr/>
            </p:nvSpPr>
            <p:spPr>
              <a:xfrm>
                <a:off x="7759061" y="981761"/>
                <a:ext cx="1440000" cy="1182965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>
          <p:sp>
            <p:nvSpPr>
              <p:cNvPr id="5" name="!!p1">
                <a:extLst>
                  <a:ext uri="{FF2B5EF4-FFF2-40B4-BE49-F238E27FC236}">
                    <a16:creationId xmlns:a16="http://schemas.microsoft.com/office/drawing/2014/main" id="{66587DC8-2046-8847-05B6-A58B15CA5A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9061" y="981761"/>
                <a:ext cx="1440000" cy="1182965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23C1DFA-FC3A-0BE9-32C3-0912F7298750}"/>
              </a:ext>
            </a:extLst>
          </p:cNvPr>
          <p:cNvSpPr/>
          <p:nvPr/>
        </p:nvSpPr>
        <p:spPr>
          <a:xfrm>
            <a:off x="12192000" y="408137"/>
            <a:ext cx="11507315" cy="5992664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You have k Boolean variables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6000" dirty="0">
              <a:solidFill>
                <a:srgbClr val="7030A0"/>
              </a:solidFill>
              <a:latin typeface="Bradley Hand" pitchFamily="2" charset="77"/>
              <a:sym typeface="Helvetica Neue Medium"/>
            </a:endParaRP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6000" dirty="0">
              <a:solidFill>
                <a:srgbClr val="7030A0"/>
              </a:solidFill>
              <a:latin typeface="Bradley Hand" pitchFamily="2" charset="77"/>
              <a:sym typeface="Helvetica Neue Medium"/>
            </a:endParaRP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6000" dirty="0">
              <a:solidFill>
                <a:srgbClr val="7030A0"/>
              </a:solidFill>
              <a:latin typeface="Bradley Hand" pitchFamily="2" charset="77"/>
              <a:sym typeface="Helvetica Neue Medium"/>
            </a:endParaRP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6000" dirty="0">
              <a:solidFill>
                <a:srgbClr val="7030A0"/>
              </a:solidFill>
              <a:latin typeface="Bradley Hand" pitchFamily="2" charset="77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2841913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B2B89E-768A-015D-14EA-F9AA35CBC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!!p1">
                <a:extLst>
                  <a:ext uri="{FF2B5EF4-FFF2-40B4-BE49-F238E27FC236}">
                    <a16:creationId xmlns:a16="http://schemas.microsoft.com/office/drawing/2014/main" id="{D46604E0-D5FD-42C5-8697-C4C04ED4CA45}"/>
                  </a:ext>
                </a:extLst>
              </p:cNvPr>
              <p:cNvSpPr/>
              <p:nvPr/>
            </p:nvSpPr>
            <p:spPr>
              <a:xfrm>
                <a:off x="1032857" y="981762"/>
                <a:ext cx="1440000" cy="1182965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>
          <p:sp>
            <p:nvSpPr>
              <p:cNvPr id="2" name="!!p1">
                <a:extLst>
                  <a:ext uri="{FF2B5EF4-FFF2-40B4-BE49-F238E27FC236}">
                    <a16:creationId xmlns:a16="http://schemas.microsoft.com/office/drawing/2014/main" id="{D46604E0-D5FD-42C5-8697-C4C04ED4CA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857" y="981762"/>
                <a:ext cx="1440000" cy="1182965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!!p1">
                <a:extLst>
                  <a:ext uri="{FF2B5EF4-FFF2-40B4-BE49-F238E27FC236}">
                    <a16:creationId xmlns:a16="http://schemas.microsoft.com/office/drawing/2014/main" id="{7FDC955B-8FFE-60EF-F8BC-8E2C73707D83}"/>
                  </a:ext>
                </a:extLst>
              </p:cNvPr>
              <p:cNvSpPr/>
              <p:nvPr/>
            </p:nvSpPr>
            <p:spPr>
              <a:xfrm>
                <a:off x="3284221" y="981763"/>
                <a:ext cx="1440000" cy="1182965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>
          <p:sp>
            <p:nvSpPr>
              <p:cNvPr id="3" name="!!p1">
                <a:extLst>
                  <a:ext uri="{FF2B5EF4-FFF2-40B4-BE49-F238E27FC236}">
                    <a16:creationId xmlns:a16="http://schemas.microsoft.com/office/drawing/2014/main" id="{7FDC955B-8FFE-60EF-F8BC-8E2C73707D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4221" y="981763"/>
                <a:ext cx="1440000" cy="1182965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!!p1">
                <a:extLst>
                  <a:ext uri="{FF2B5EF4-FFF2-40B4-BE49-F238E27FC236}">
                    <a16:creationId xmlns:a16="http://schemas.microsoft.com/office/drawing/2014/main" id="{F022A1F8-5328-1AF6-8ED3-3274D4FA82D4}"/>
                  </a:ext>
                </a:extLst>
              </p:cNvPr>
              <p:cNvSpPr/>
              <p:nvPr/>
            </p:nvSpPr>
            <p:spPr>
              <a:xfrm>
                <a:off x="5535585" y="981762"/>
                <a:ext cx="1440000" cy="1182965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>
          <p:sp>
            <p:nvSpPr>
              <p:cNvPr id="4" name="!!p1">
                <a:extLst>
                  <a:ext uri="{FF2B5EF4-FFF2-40B4-BE49-F238E27FC236}">
                    <a16:creationId xmlns:a16="http://schemas.microsoft.com/office/drawing/2014/main" id="{F022A1F8-5328-1AF6-8ED3-3274D4FA82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5585" y="981762"/>
                <a:ext cx="1440000" cy="1182965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!!p1">
                <a:extLst>
                  <a:ext uri="{FF2B5EF4-FFF2-40B4-BE49-F238E27FC236}">
                    <a16:creationId xmlns:a16="http://schemas.microsoft.com/office/drawing/2014/main" id="{1C941BF1-9362-AA5C-0500-4B9420F67D35}"/>
                  </a:ext>
                </a:extLst>
              </p:cNvPr>
              <p:cNvSpPr/>
              <p:nvPr/>
            </p:nvSpPr>
            <p:spPr>
              <a:xfrm>
                <a:off x="7759061" y="981761"/>
                <a:ext cx="1440000" cy="1182965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>
          <p:sp>
            <p:nvSpPr>
              <p:cNvPr id="5" name="!!p1">
                <a:extLst>
                  <a:ext uri="{FF2B5EF4-FFF2-40B4-BE49-F238E27FC236}">
                    <a16:creationId xmlns:a16="http://schemas.microsoft.com/office/drawing/2014/main" id="{1C941BF1-9362-AA5C-0500-4B9420F67D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9061" y="981761"/>
                <a:ext cx="1440000" cy="1182965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!!p1">
                <a:extLst>
                  <a:ext uri="{FF2B5EF4-FFF2-40B4-BE49-F238E27FC236}">
                    <a16:creationId xmlns:a16="http://schemas.microsoft.com/office/drawing/2014/main" id="{0A6342E3-5552-2EB4-0DDC-29F6D417666B}"/>
                  </a:ext>
                </a:extLst>
              </p:cNvPr>
              <p:cNvSpPr/>
              <p:nvPr/>
            </p:nvSpPr>
            <p:spPr>
              <a:xfrm>
                <a:off x="2916540" y="6266519"/>
                <a:ext cx="1440000" cy="1182965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0" cap="flat" cmpd="sng">
                <a:solidFill>
                  <a:schemeClr val="accent4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sym typeface="Helvetica Neue Medium"/>
                        </a:rPr>
                        <m:t>∧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>
          <p:sp>
            <p:nvSpPr>
              <p:cNvPr id="9" name="!!p1">
                <a:extLst>
                  <a:ext uri="{FF2B5EF4-FFF2-40B4-BE49-F238E27FC236}">
                    <a16:creationId xmlns:a16="http://schemas.microsoft.com/office/drawing/2014/main" id="{0A6342E3-5552-2EB4-0DDC-29F6D41766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540" y="6266519"/>
                <a:ext cx="1440000" cy="1182965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sng">
                <a:solidFill>
                  <a:schemeClr val="accent4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!!p1">
                <a:extLst>
                  <a:ext uri="{FF2B5EF4-FFF2-40B4-BE49-F238E27FC236}">
                    <a16:creationId xmlns:a16="http://schemas.microsoft.com/office/drawing/2014/main" id="{10A12E84-FD75-3272-E0F1-095A943A8D59}"/>
                  </a:ext>
                </a:extLst>
              </p:cNvPr>
              <p:cNvSpPr/>
              <p:nvPr/>
            </p:nvSpPr>
            <p:spPr>
              <a:xfrm>
                <a:off x="4987636" y="6266518"/>
                <a:ext cx="1440000" cy="1182965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0" cap="flat" cmpd="sng">
                <a:solidFill>
                  <a:schemeClr val="accent4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sym typeface="Helvetica Neue Medium"/>
                        </a:rPr>
                        <m:t>∨</m:t>
                      </m:r>
                    </m:oMath>
                  </m:oMathPara>
                </a14:m>
                <a:endParaRPr lang="en-US" i="1" dirty="0">
                  <a:solidFill>
                    <a:srgbClr val="7030A0"/>
                  </a:solidFill>
                  <a:latin typeface="Cambria Math" panose="02040503050406030204" pitchFamily="18" charset="0"/>
                  <a:sym typeface="Helvetica Neue Medium"/>
                </a:endParaRPr>
              </a:p>
            </p:txBody>
          </p:sp>
        </mc:Choice>
        <mc:Fallback>
          <p:sp>
            <p:nvSpPr>
              <p:cNvPr id="10" name="!!p1">
                <a:extLst>
                  <a:ext uri="{FF2B5EF4-FFF2-40B4-BE49-F238E27FC236}">
                    <a16:creationId xmlns:a16="http://schemas.microsoft.com/office/drawing/2014/main" id="{10A12E84-FD75-3272-E0F1-095A943A8D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636" y="6266518"/>
                <a:ext cx="1440000" cy="1182965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sng">
                <a:solidFill>
                  <a:schemeClr val="accent4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!!p1">
                <a:extLst>
                  <a:ext uri="{FF2B5EF4-FFF2-40B4-BE49-F238E27FC236}">
                    <a16:creationId xmlns:a16="http://schemas.microsoft.com/office/drawing/2014/main" id="{CED588B5-084D-553D-470B-911C1281ABE5}"/>
                  </a:ext>
                </a:extLst>
              </p:cNvPr>
              <p:cNvSpPr/>
              <p:nvPr/>
            </p:nvSpPr>
            <p:spPr>
              <a:xfrm>
                <a:off x="7249906" y="6266517"/>
                <a:ext cx="1440000" cy="1182965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0" cap="flat" cmpd="sng">
                <a:solidFill>
                  <a:schemeClr val="accent4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sym typeface="Helvetica Neue Medium"/>
                        </a:rPr>
                        <m:t>¬</m:t>
                      </m:r>
                    </m:oMath>
                  </m:oMathPara>
                </a14:m>
                <a:endParaRPr lang="en-US" i="1" dirty="0">
                  <a:solidFill>
                    <a:srgbClr val="7030A0"/>
                  </a:solidFill>
                  <a:latin typeface="Cambria Math" panose="02040503050406030204" pitchFamily="18" charset="0"/>
                  <a:sym typeface="Helvetica Neue Medium"/>
                </a:endParaRPr>
              </a:p>
            </p:txBody>
          </p:sp>
        </mc:Choice>
        <mc:Fallback>
          <p:sp>
            <p:nvSpPr>
              <p:cNvPr id="11" name="!!p1">
                <a:extLst>
                  <a:ext uri="{FF2B5EF4-FFF2-40B4-BE49-F238E27FC236}">
                    <a16:creationId xmlns:a16="http://schemas.microsoft.com/office/drawing/2014/main" id="{CED588B5-084D-553D-470B-911C1281AB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9906" y="6266517"/>
                <a:ext cx="1440000" cy="1182965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127000" cap="flat" cmpd="sng">
                <a:solidFill>
                  <a:schemeClr val="accent4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6746F3D-0B9B-A345-5DE5-3C217A7B2C8D}"/>
              </a:ext>
            </a:extLst>
          </p:cNvPr>
          <p:cNvSpPr/>
          <p:nvPr/>
        </p:nvSpPr>
        <p:spPr>
          <a:xfrm>
            <a:off x="12192000" y="408137"/>
            <a:ext cx="11507315" cy="5992664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You have k Boolean variables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And three gates, AND, OR and NOT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6000" dirty="0">
              <a:solidFill>
                <a:srgbClr val="7030A0"/>
              </a:solidFill>
              <a:latin typeface="Bradley Hand" pitchFamily="2" charset="77"/>
              <a:sym typeface="Helvetica Neue Medium"/>
            </a:endParaRP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6000" dirty="0">
              <a:solidFill>
                <a:srgbClr val="7030A0"/>
              </a:solidFill>
              <a:latin typeface="Bradley Hand" pitchFamily="2" charset="77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9905224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E32D8-45F7-8ABA-5AE2-0D2B6251A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!!p1">
                <a:extLst>
                  <a:ext uri="{FF2B5EF4-FFF2-40B4-BE49-F238E27FC236}">
                    <a16:creationId xmlns:a16="http://schemas.microsoft.com/office/drawing/2014/main" id="{518E97A7-B468-E37D-DF4C-45869A3A510F}"/>
                  </a:ext>
                </a:extLst>
              </p:cNvPr>
              <p:cNvSpPr/>
              <p:nvPr/>
            </p:nvSpPr>
            <p:spPr>
              <a:xfrm>
                <a:off x="1032857" y="981762"/>
                <a:ext cx="1440000" cy="1182965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>
          <p:sp>
            <p:nvSpPr>
              <p:cNvPr id="2" name="!!p1">
                <a:extLst>
                  <a:ext uri="{FF2B5EF4-FFF2-40B4-BE49-F238E27FC236}">
                    <a16:creationId xmlns:a16="http://schemas.microsoft.com/office/drawing/2014/main" id="{518E97A7-B468-E37D-DF4C-45869A3A51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857" y="981762"/>
                <a:ext cx="1440000" cy="1182965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!!p1">
                <a:extLst>
                  <a:ext uri="{FF2B5EF4-FFF2-40B4-BE49-F238E27FC236}">
                    <a16:creationId xmlns:a16="http://schemas.microsoft.com/office/drawing/2014/main" id="{DB12F14D-86D7-190C-C5B9-1959882BC6FE}"/>
                  </a:ext>
                </a:extLst>
              </p:cNvPr>
              <p:cNvSpPr/>
              <p:nvPr/>
            </p:nvSpPr>
            <p:spPr>
              <a:xfrm>
                <a:off x="3284221" y="981763"/>
                <a:ext cx="1440000" cy="1182965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>
          <p:sp>
            <p:nvSpPr>
              <p:cNvPr id="3" name="!!p1">
                <a:extLst>
                  <a:ext uri="{FF2B5EF4-FFF2-40B4-BE49-F238E27FC236}">
                    <a16:creationId xmlns:a16="http://schemas.microsoft.com/office/drawing/2014/main" id="{DB12F14D-86D7-190C-C5B9-1959882BC6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4221" y="981763"/>
                <a:ext cx="1440000" cy="1182965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!!p1">
                <a:extLst>
                  <a:ext uri="{FF2B5EF4-FFF2-40B4-BE49-F238E27FC236}">
                    <a16:creationId xmlns:a16="http://schemas.microsoft.com/office/drawing/2014/main" id="{F42CB7CB-EE1E-9E7D-054C-9D88BFADE895}"/>
                  </a:ext>
                </a:extLst>
              </p:cNvPr>
              <p:cNvSpPr/>
              <p:nvPr/>
            </p:nvSpPr>
            <p:spPr>
              <a:xfrm>
                <a:off x="5535585" y="981762"/>
                <a:ext cx="1440000" cy="1182965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>
          <p:sp>
            <p:nvSpPr>
              <p:cNvPr id="4" name="!!p1">
                <a:extLst>
                  <a:ext uri="{FF2B5EF4-FFF2-40B4-BE49-F238E27FC236}">
                    <a16:creationId xmlns:a16="http://schemas.microsoft.com/office/drawing/2014/main" id="{F42CB7CB-EE1E-9E7D-054C-9D88BFADE8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5585" y="981762"/>
                <a:ext cx="1440000" cy="1182965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!!p1">
                <a:extLst>
                  <a:ext uri="{FF2B5EF4-FFF2-40B4-BE49-F238E27FC236}">
                    <a16:creationId xmlns:a16="http://schemas.microsoft.com/office/drawing/2014/main" id="{EF9B78A8-389A-D3FE-CDE0-87502C9C02E2}"/>
                  </a:ext>
                </a:extLst>
              </p:cNvPr>
              <p:cNvSpPr/>
              <p:nvPr/>
            </p:nvSpPr>
            <p:spPr>
              <a:xfrm>
                <a:off x="7759061" y="981761"/>
                <a:ext cx="1440000" cy="1182965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>
          <p:sp>
            <p:nvSpPr>
              <p:cNvPr id="5" name="!!p1">
                <a:extLst>
                  <a:ext uri="{FF2B5EF4-FFF2-40B4-BE49-F238E27FC236}">
                    <a16:creationId xmlns:a16="http://schemas.microsoft.com/office/drawing/2014/main" id="{EF9B78A8-389A-D3FE-CDE0-87502C9C02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9061" y="981761"/>
                <a:ext cx="1440000" cy="1182965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F3DB88B-3782-B66C-B31B-0A11E174452C}"/>
              </a:ext>
            </a:extLst>
          </p:cNvPr>
          <p:cNvSpPr/>
          <p:nvPr/>
        </p:nvSpPr>
        <p:spPr>
          <a:xfrm>
            <a:off x="12192000" y="408137"/>
            <a:ext cx="11507315" cy="5992664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You have k Boolean variables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And three gates, AND, OR and NOT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The variables and gates form a circuit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!!p1">
                <a:extLst>
                  <a:ext uri="{FF2B5EF4-FFF2-40B4-BE49-F238E27FC236}">
                    <a16:creationId xmlns:a16="http://schemas.microsoft.com/office/drawing/2014/main" id="{6D7B557B-8C08-29A1-0CFF-D7D1E04749D0}"/>
                  </a:ext>
                </a:extLst>
              </p:cNvPr>
              <p:cNvSpPr/>
              <p:nvPr/>
            </p:nvSpPr>
            <p:spPr>
              <a:xfrm>
                <a:off x="2158540" y="3492945"/>
                <a:ext cx="1440000" cy="1182965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0" cap="flat" cmpd="sng">
                <a:solidFill>
                  <a:schemeClr val="accent4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sym typeface="Helvetica Neue Medium"/>
                        </a:rPr>
                        <m:t>∧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>
          <p:sp>
            <p:nvSpPr>
              <p:cNvPr id="9" name="!!p1">
                <a:extLst>
                  <a:ext uri="{FF2B5EF4-FFF2-40B4-BE49-F238E27FC236}">
                    <a16:creationId xmlns:a16="http://schemas.microsoft.com/office/drawing/2014/main" id="{6D7B557B-8C08-29A1-0CFF-D7D1E04749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540" y="3492945"/>
                <a:ext cx="1440000" cy="1182965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sng">
                <a:solidFill>
                  <a:schemeClr val="accent4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!!p1">
                <a:extLst>
                  <a:ext uri="{FF2B5EF4-FFF2-40B4-BE49-F238E27FC236}">
                    <a16:creationId xmlns:a16="http://schemas.microsoft.com/office/drawing/2014/main" id="{4BDFA7C7-49BF-8C4D-9D94-3A30DD352DD2}"/>
                  </a:ext>
                </a:extLst>
              </p:cNvPr>
              <p:cNvSpPr/>
              <p:nvPr/>
            </p:nvSpPr>
            <p:spPr>
              <a:xfrm>
                <a:off x="6612429" y="3492945"/>
                <a:ext cx="1440000" cy="1182965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0" cap="flat" cmpd="sng">
                <a:solidFill>
                  <a:schemeClr val="accent4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sym typeface="Helvetica Neue Medium"/>
                        </a:rPr>
                        <m:t>∨</m:t>
                      </m:r>
                    </m:oMath>
                  </m:oMathPara>
                </a14:m>
                <a:endParaRPr lang="en-US" i="1" dirty="0">
                  <a:solidFill>
                    <a:srgbClr val="7030A0"/>
                  </a:solidFill>
                  <a:latin typeface="Cambria Math" panose="02040503050406030204" pitchFamily="18" charset="0"/>
                  <a:sym typeface="Helvetica Neue Medium"/>
                </a:endParaRPr>
              </a:p>
            </p:txBody>
          </p:sp>
        </mc:Choice>
        <mc:Fallback>
          <p:sp>
            <p:nvSpPr>
              <p:cNvPr id="10" name="!!p1">
                <a:extLst>
                  <a:ext uri="{FF2B5EF4-FFF2-40B4-BE49-F238E27FC236}">
                    <a16:creationId xmlns:a16="http://schemas.microsoft.com/office/drawing/2014/main" id="{4BDFA7C7-49BF-8C4D-9D94-3A30DD352D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2429" y="3492945"/>
                <a:ext cx="1440000" cy="1182965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sng">
                <a:solidFill>
                  <a:schemeClr val="accent4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!!p1">
                <a:extLst>
                  <a:ext uri="{FF2B5EF4-FFF2-40B4-BE49-F238E27FC236}">
                    <a16:creationId xmlns:a16="http://schemas.microsoft.com/office/drawing/2014/main" id="{914F1579-C58B-08B9-A2E9-A455958B9C7D}"/>
                  </a:ext>
                </a:extLst>
              </p:cNvPr>
              <p:cNvSpPr/>
              <p:nvPr/>
            </p:nvSpPr>
            <p:spPr>
              <a:xfrm>
                <a:off x="4290487" y="8093768"/>
                <a:ext cx="1440000" cy="1182965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0" cap="flat" cmpd="sng">
                <a:solidFill>
                  <a:schemeClr val="accent4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sym typeface="Helvetica Neue Medium"/>
                        </a:rPr>
                        <m:t>¬</m:t>
                      </m:r>
                    </m:oMath>
                  </m:oMathPara>
                </a14:m>
                <a:endParaRPr lang="en-US" i="1" dirty="0">
                  <a:solidFill>
                    <a:srgbClr val="7030A0"/>
                  </a:solidFill>
                  <a:latin typeface="Cambria Math" panose="02040503050406030204" pitchFamily="18" charset="0"/>
                  <a:sym typeface="Helvetica Neue Medium"/>
                </a:endParaRPr>
              </a:p>
            </p:txBody>
          </p:sp>
        </mc:Choice>
        <mc:Fallback>
          <p:sp>
            <p:nvSpPr>
              <p:cNvPr id="11" name="!!p1">
                <a:extLst>
                  <a:ext uri="{FF2B5EF4-FFF2-40B4-BE49-F238E27FC236}">
                    <a16:creationId xmlns:a16="http://schemas.microsoft.com/office/drawing/2014/main" id="{914F1579-C58B-08B9-A2E9-A455958B9C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0487" y="8093768"/>
                <a:ext cx="1440000" cy="1182965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127000" cap="flat" cmpd="sng">
                <a:solidFill>
                  <a:schemeClr val="accent4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4C5A2C5-08C3-2316-9601-A2F3E9C8F108}"/>
              </a:ext>
            </a:extLst>
          </p:cNvPr>
          <p:cNvCxnSpPr>
            <a:cxnSpLocks/>
            <a:stCxn id="2" idx="4"/>
            <a:endCxn id="9" idx="0"/>
          </p:cNvCxnSpPr>
          <p:nvPr/>
        </p:nvCxnSpPr>
        <p:spPr>
          <a:xfrm>
            <a:off x="1752857" y="2164727"/>
            <a:ext cx="1125683" cy="1328218"/>
          </a:xfrm>
          <a:prstGeom prst="straightConnector1">
            <a:avLst/>
          </a:prstGeom>
          <a:noFill/>
          <a:ln w="127000" cap="flat">
            <a:solidFill>
              <a:schemeClr val="accent2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651F69C-B749-9BCB-BCFA-4CB276068A5F}"/>
              </a:ext>
            </a:extLst>
          </p:cNvPr>
          <p:cNvCxnSpPr>
            <a:cxnSpLocks/>
            <a:stCxn id="3" idx="4"/>
            <a:endCxn id="9" idx="0"/>
          </p:cNvCxnSpPr>
          <p:nvPr/>
        </p:nvCxnSpPr>
        <p:spPr>
          <a:xfrm flipH="1">
            <a:off x="2878540" y="2164728"/>
            <a:ext cx="1125681" cy="1328217"/>
          </a:xfrm>
          <a:prstGeom prst="straightConnector1">
            <a:avLst/>
          </a:prstGeom>
          <a:noFill/>
          <a:ln w="127000" cap="flat">
            <a:solidFill>
              <a:schemeClr val="accent2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6957606-1F2D-0F8B-1851-8B33B4EA4C0A}"/>
              </a:ext>
            </a:extLst>
          </p:cNvPr>
          <p:cNvCxnSpPr>
            <a:cxnSpLocks/>
            <a:stCxn id="4" idx="4"/>
            <a:endCxn id="10" idx="0"/>
          </p:cNvCxnSpPr>
          <p:nvPr/>
        </p:nvCxnSpPr>
        <p:spPr>
          <a:xfrm>
            <a:off x="6255585" y="2164727"/>
            <a:ext cx="1076844" cy="1328218"/>
          </a:xfrm>
          <a:prstGeom prst="straightConnector1">
            <a:avLst/>
          </a:prstGeom>
          <a:noFill/>
          <a:ln w="127000" cap="flat">
            <a:solidFill>
              <a:schemeClr val="accent2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B4233F5-B313-2979-BFFF-3C286D30629F}"/>
              </a:ext>
            </a:extLst>
          </p:cNvPr>
          <p:cNvCxnSpPr>
            <a:cxnSpLocks/>
            <a:stCxn id="5" idx="4"/>
            <a:endCxn id="10" idx="0"/>
          </p:cNvCxnSpPr>
          <p:nvPr/>
        </p:nvCxnSpPr>
        <p:spPr>
          <a:xfrm flipH="1">
            <a:off x="7332429" y="2164726"/>
            <a:ext cx="1146632" cy="1328219"/>
          </a:xfrm>
          <a:prstGeom prst="straightConnector1">
            <a:avLst/>
          </a:prstGeom>
          <a:noFill/>
          <a:ln w="127000" cap="flat">
            <a:solidFill>
              <a:schemeClr val="accent2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!!p1">
                <a:extLst>
                  <a:ext uri="{FF2B5EF4-FFF2-40B4-BE49-F238E27FC236}">
                    <a16:creationId xmlns:a16="http://schemas.microsoft.com/office/drawing/2014/main" id="{8D3E6772-E0F4-58B8-4268-D7DB5DDA0FA2}"/>
                  </a:ext>
                </a:extLst>
              </p:cNvPr>
              <p:cNvSpPr/>
              <p:nvPr/>
            </p:nvSpPr>
            <p:spPr>
              <a:xfrm>
                <a:off x="4290487" y="5671284"/>
                <a:ext cx="1440000" cy="1182965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0" cap="flat" cmpd="sng">
                <a:solidFill>
                  <a:schemeClr val="accent4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sym typeface="Helvetica Neue Medium"/>
                        </a:rPr>
                        <m:t>∧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>
          <p:sp>
            <p:nvSpPr>
              <p:cNvPr id="23" name="!!p1">
                <a:extLst>
                  <a:ext uri="{FF2B5EF4-FFF2-40B4-BE49-F238E27FC236}">
                    <a16:creationId xmlns:a16="http://schemas.microsoft.com/office/drawing/2014/main" id="{8D3E6772-E0F4-58B8-4268-D7DB5DDA0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0487" y="5671284"/>
                <a:ext cx="1440000" cy="1182965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127000" cap="flat" cmpd="sng">
                <a:solidFill>
                  <a:schemeClr val="accent4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B7A0471-1B0B-2215-76A1-D2E5307A52E8}"/>
              </a:ext>
            </a:extLst>
          </p:cNvPr>
          <p:cNvCxnSpPr>
            <a:cxnSpLocks/>
            <a:stCxn id="9" idx="4"/>
            <a:endCxn id="23" idx="0"/>
          </p:cNvCxnSpPr>
          <p:nvPr/>
        </p:nvCxnSpPr>
        <p:spPr>
          <a:xfrm>
            <a:off x="2878540" y="4675910"/>
            <a:ext cx="2131947" cy="995374"/>
          </a:xfrm>
          <a:prstGeom prst="straightConnector1">
            <a:avLst/>
          </a:prstGeom>
          <a:noFill/>
          <a:ln w="127000" cap="flat">
            <a:solidFill>
              <a:schemeClr val="accent2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9B044AC-33C2-0E6A-FFCC-3804E5BCF27E}"/>
              </a:ext>
            </a:extLst>
          </p:cNvPr>
          <p:cNvCxnSpPr>
            <a:cxnSpLocks/>
            <a:stCxn id="10" idx="4"/>
            <a:endCxn id="23" idx="0"/>
          </p:cNvCxnSpPr>
          <p:nvPr/>
        </p:nvCxnSpPr>
        <p:spPr>
          <a:xfrm flipH="1">
            <a:off x="5010487" y="4675910"/>
            <a:ext cx="2321942" cy="995374"/>
          </a:xfrm>
          <a:prstGeom prst="straightConnector1">
            <a:avLst/>
          </a:prstGeom>
          <a:noFill/>
          <a:ln w="127000" cap="flat">
            <a:solidFill>
              <a:schemeClr val="accent2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F4A14AC-ABAF-98DC-8FE5-3B91123C4017}"/>
              </a:ext>
            </a:extLst>
          </p:cNvPr>
          <p:cNvCxnSpPr>
            <a:cxnSpLocks/>
            <a:stCxn id="23" idx="4"/>
            <a:endCxn id="11" idx="0"/>
          </p:cNvCxnSpPr>
          <p:nvPr/>
        </p:nvCxnSpPr>
        <p:spPr>
          <a:xfrm>
            <a:off x="5010487" y="6854249"/>
            <a:ext cx="0" cy="1239519"/>
          </a:xfrm>
          <a:prstGeom prst="straightConnector1">
            <a:avLst/>
          </a:prstGeom>
          <a:noFill/>
          <a:ln w="127000" cap="flat">
            <a:solidFill>
              <a:schemeClr val="accent2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839D84A-64E1-D1CC-594B-C8A0FBC7CC51}"/>
              </a:ext>
            </a:extLst>
          </p:cNvPr>
          <p:cNvCxnSpPr>
            <a:cxnSpLocks/>
            <a:stCxn id="11" idx="4"/>
          </p:cNvCxnSpPr>
          <p:nvPr/>
        </p:nvCxnSpPr>
        <p:spPr>
          <a:xfrm>
            <a:off x="5010487" y="9276733"/>
            <a:ext cx="0" cy="1301212"/>
          </a:xfrm>
          <a:prstGeom prst="straightConnector1">
            <a:avLst/>
          </a:prstGeom>
          <a:noFill/>
          <a:ln w="127000" cap="flat">
            <a:solidFill>
              <a:schemeClr val="accent2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CC06E495-EE3A-7039-C772-C32A08BE1642}"/>
              </a:ext>
            </a:extLst>
          </p:cNvPr>
          <p:cNvSpPr/>
          <p:nvPr/>
        </p:nvSpPr>
        <p:spPr>
          <a:xfrm>
            <a:off x="3561940" y="10806545"/>
            <a:ext cx="2897093" cy="1182965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Output</a:t>
            </a:r>
          </a:p>
        </p:txBody>
      </p:sp>
      <p:sp>
        <p:nvSpPr>
          <p:cNvPr id="38" name="Candy: A problem on leetcode">
            <a:extLst>
              <a:ext uri="{FF2B5EF4-FFF2-40B4-BE49-F238E27FC236}">
                <a16:creationId xmlns:a16="http://schemas.microsoft.com/office/drawing/2014/main" id="{F864C003-F138-534E-6ECC-4FAD03470677}"/>
              </a:ext>
            </a:extLst>
          </p:cNvPr>
          <p:cNvSpPr/>
          <p:nvPr/>
        </p:nvSpPr>
        <p:spPr>
          <a:xfrm>
            <a:off x="12175238" y="8408732"/>
            <a:ext cx="11524077" cy="2169213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800" dirty="0"/>
              <a:t>Does there exists an input for which the output=1?</a:t>
            </a:r>
            <a:endParaRPr sz="4800" dirty="0"/>
          </a:p>
        </p:txBody>
      </p:sp>
    </p:spTree>
    <p:extLst>
      <p:ext uri="{BB962C8B-B14F-4D97-AF65-F5344CB8AC3E}">
        <p14:creationId xmlns:p14="http://schemas.microsoft.com/office/powerpoint/2010/main" val="19505883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415AAB7-7651-FF06-371A-4376AED56136}"/>
              </a:ext>
            </a:extLst>
          </p:cNvPr>
          <p:cNvSpPr/>
          <p:nvPr/>
        </p:nvSpPr>
        <p:spPr>
          <a:xfrm>
            <a:off x="684684" y="339436"/>
            <a:ext cx="23014631" cy="2985656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Circuit Satisfiability is the most important problem in NP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But we use a CS jargon for it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It is NP-complete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90F6E898-0C85-14B7-F645-2086B84191DE}"/>
                  </a:ext>
                </a:extLst>
              </p:cNvPr>
              <p:cNvSpPr/>
              <p:nvPr/>
            </p:nvSpPr>
            <p:spPr>
              <a:xfrm>
                <a:off x="684683" y="4024745"/>
                <a:ext cx="23014631" cy="2985656"/>
              </a:xfrm>
              <a:prstGeom prst="round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Def: A problem X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∈</m:t>
                    </m:r>
                  </m:oMath>
                </a14:m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NP is called NP-complete if for all Y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∈</m:t>
                    </m:r>
                  </m:oMath>
                </a14:m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NP, Y</a:t>
                </a:r>
                <a14:m>
                  <m:oMath xmlns:m="http://schemas.openxmlformats.org/officeDocument/2006/math">
                    <m:r>
                      <a:rPr lang="en-US" sz="60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 </m:t>
                    </m:r>
                    <m:sSub>
                      <m:sSubPr>
                        <m:ctrlP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≤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X</a:t>
                </a:r>
              </a:p>
            </p:txBody>
          </p:sp>
        </mc:Choice>
        <mc:Fallback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90F6E898-0C85-14B7-F645-2086B84191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83" y="4024745"/>
                <a:ext cx="23014631" cy="298565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09075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367BDD-166B-86FA-02C1-2847BDCAD2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4D95550-7E45-4A36-648A-89BFAD03C3D5}"/>
              </a:ext>
            </a:extLst>
          </p:cNvPr>
          <p:cNvSpPr/>
          <p:nvPr/>
        </p:nvSpPr>
        <p:spPr>
          <a:xfrm>
            <a:off x="684684" y="339436"/>
            <a:ext cx="23014631" cy="2985656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Circuit Satisfiability is NP-Complete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But we use a CS jargon for it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It is NP-complete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7644DCEA-82B6-318D-3966-1B1C3BF07AC6}"/>
                  </a:ext>
                </a:extLst>
              </p:cNvPr>
              <p:cNvSpPr/>
              <p:nvPr/>
            </p:nvSpPr>
            <p:spPr>
              <a:xfrm>
                <a:off x="684683" y="4024745"/>
                <a:ext cx="23014631" cy="2985656"/>
              </a:xfrm>
              <a:prstGeom prst="round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Def: A problem X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∈</m:t>
                    </m:r>
                  </m:oMath>
                </a14:m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NP is called NP-complete if for all Y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∈</m:t>
                    </m:r>
                  </m:oMath>
                </a14:m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NP, Y</a:t>
                </a:r>
                <a14:m>
                  <m:oMath xmlns:m="http://schemas.openxmlformats.org/officeDocument/2006/math">
                    <m:r>
                      <a:rPr lang="en-US" sz="60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 </m:t>
                    </m:r>
                    <m:sSub>
                      <m:sSubPr>
                        <m:ctrlP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≤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X</a:t>
                </a:r>
              </a:p>
            </p:txBody>
          </p:sp>
        </mc:Choice>
        <mc:Fallback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7644DCEA-82B6-318D-3966-1B1C3BF07A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83" y="4024745"/>
                <a:ext cx="23014631" cy="298565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17417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A368E1-AF89-1713-B393-12FEFFE36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22AE196-A6E3-5B9C-5CBB-318FBC4498FC}"/>
              </a:ext>
            </a:extLst>
          </p:cNvPr>
          <p:cNvSpPr/>
          <p:nvPr/>
        </p:nvSpPr>
        <p:spPr>
          <a:xfrm>
            <a:off x="684684" y="339436"/>
            <a:ext cx="23014631" cy="2985656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Circuit Satisfiability is NP-Complete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But we use a CS jargon for it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It is NP-complete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6065745B-B8C0-E23C-9916-49D4912267AE}"/>
                  </a:ext>
                </a:extLst>
              </p:cNvPr>
              <p:cNvSpPr/>
              <p:nvPr/>
            </p:nvSpPr>
            <p:spPr>
              <a:xfrm>
                <a:off x="684683" y="4024745"/>
                <a:ext cx="23014631" cy="2985656"/>
              </a:xfrm>
              <a:prstGeom prst="round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Def: A problem X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∈</m:t>
                    </m:r>
                  </m:oMath>
                </a14:m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NP is called NP-complete if for all Y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∈</m:t>
                    </m:r>
                  </m:oMath>
                </a14:m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NP, Y</a:t>
                </a:r>
                <a14:m>
                  <m:oMath xmlns:m="http://schemas.openxmlformats.org/officeDocument/2006/math">
                    <m:r>
                      <a:rPr lang="en-US" sz="60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 </m:t>
                    </m:r>
                    <m:sSub>
                      <m:sSubPr>
                        <m:ctrlP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≤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X</a:t>
                </a:r>
              </a:p>
            </p:txBody>
          </p:sp>
        </mc:Choice>
        <mc:Fallback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6065745B-B8C0-E23C-9916-49D4912267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83" y="4024745"/>
                <a:ext cx="23014631" cy="298565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8816A49B-5F45-C52F-F15B-BE00ABE096AE}"/>
                  </a:ext>
                </a:extLst>
              </p:cNvPr>
              <p:cNvSpPr/>
              <p:nvPr/>
            </p:nvSpPr>
            <p:spPr>
              <a:xfrm>
                <a:off x="684683" y="7502236"/>
                <a:ext cx="23014631" cy="2985656"/>
              </a:xfrm>
              <a:prstGeom prst="round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Suppose, I am able to show that Circuit Satisfiability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≤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SAT, then</a:t>
                </a:r>
              </a:p>
            </p:txBody>
          </p:sp>
        </mc:Choice>
        <mc:Fallback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8816A49B-5F45-C52F-F15B-BE00ABE096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83" y="7502236"/>
                <a:ext cx="23014631" cy="298565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43851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14F401-7E48-6CBF-7E3E-48224209A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BD5555C-48D0-1DF4-64FA-DED3F62E6965}"/>
              </a:ext>
            </a:extLst>
          </p:cNvPr>
          <p:cNvSpPr/>
          <p:nvPr/>
        </p:nvSpPr>
        <p:spPr>
          <a:xfrm>
            <a:off x="684684" y="339436"/>
            <a:ext cx="23014631" cy="2985656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Circuit Satisfiability is NP-Complete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But we use a CS jargon for it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It is NP-complete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F3BB3A75-AE73-69A9-69AE-C7A2021E3DCF}"/>
                  </a:ext>
                </a:extLst>
              </p:cNvPr>
              <p:cNvSpPr/>
              <p:nvPr/>
            </p:nvSpPr>
            <p:spPr>
              <a:xfrm>
                <a:off x="684683" y="4024745"/>
                <a:ext cx="23014631" cy="2985656"/>
              </a:xfrm>
              <a:prstGeom prst="round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Def: A problem X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∈</m:t>
                    </m:r>
                  </m:oMath>
                </a14:m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NP is called NP-complete if for all Y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∈</m:t>
                    </m:r>
                  </m:oMath>
                </a14:m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NP, Y</a:t>
                </a:r>
                <a14:m>
                  <m:oMath xmlns:m="http://schemas.openxmlformats.org/officeDocument/2006/math">
                    <m:r>
                      <a:rPr lang="en-US" sz="60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 </m:t>
                    </m:r>
                    <m:sSub>
                      <m:sSubPr>
                        <m:ctrlP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≤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X</a:t>
                </a:r>
              </a:p>
            </p:txBody>
          </p:sp>
        </mc:Choice>
        <mc:Fallback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F3BB3A75-AE73-69A9-69AE-C7A2021E3D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83" y="4024745"/>
                <a:ext cx="23014631" cy="298565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3BB87003-A706-4DEA-63FF-218E274BBD8D}"/>
                  </a:ext>
                </a:extLst>
              </p:cNvPr>
              <p:cNvSpPr/>
              <p:nvPr/>
            </p:nvSpPr>
            <p:spPr>
              <a:xfrm>
                <a:off x="684683" y="7502235"/>
                <a:ext cx="23014631" cy="4966855"/>
              </a:xfrm>
              <a:prstGeom prst="round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Suppose, I am able to show that Circuit Satisfiability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≤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SAT, then SAT is also NP-Complete</a:t>
                </a:r>
              </a:p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 err="1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Infact</a:t>
                </a:r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, the above statement is true. We will not see the reduction in the class</a:t>
                </a:r>
              </a:p>
            </p:txBody>
          </p:sp>
        </mc:Choice>
        <mc:Fallback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3BB87003-A706-4DEA-63FF-218E274BBD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83" y="7502235"/>
                <a:ext cx="23014631" cy="4966855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29640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947F84-9763-51F4-6F11-FFC5293D9B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7FE7005-BA1F-FADB-13B2-494A2C2BD26E}"/>
              </a:ext>
            </a:extLst>
          </p:cNvPr>
          <p:cNvSpPr/>
          <p:nvPr/>
        </p:nvSpPr>
        <p:spPr>
          <a:xfrm>
            <a:off x="684684" y="529696"/>
            <a:ext cx="23014631" cy="4180411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 problem A is </a:t>
            </a:r>
            <a:r>
              <a:rPr lang="en-US" sz="6000" dirty="0" err="1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polynomially</a:t>
            </a: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 time reducible to another problem B if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an instance of A can be solved in:</a:t>
            </a:r>
          </a:p>
          <a:p>
            <a:pPr marL="1143000" indent="-1143000" defTabSz="825500">
              <a:lnSpc>
                <a:spcPct val="100000"/>
              </a:lnSpc>
              <a:spcBef>
                <a:spcPts val="0"/>
              </a:spcBef>
              <a:buAutoNum type="arabicParenR"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polynomial time and </a:t>
            </a:r>
          </a:p>
          <a:p>
            <a:pPr marL="1143000" indent="-1143000" defTabSz="825500">
              <a:lnSpc>
                <a:spcPct val="100000"/>
              </a:lnSpc>
              <a:spcBef>
                <a:spcPts val="0"/>
              </a:spcBef>
              <a:buAutoNum type="arabicParenR"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using  polynomial call to instances of B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6BE325D6-D4FA-C2E6-3F26-3ABA8CE3BC22}"/>
                  </a:ext>
                </a:extLst>
              </p:cNvPr>
              <p:cNvSpPr/>
              <p:nvPr/>
            </p:nvSpPr>
            <p:spPr>
              <a:xfrm>
                <a:off x="684684" y="5187189"/>
                <a:ext cx="23014631" cy="1336275"/>
              </a:xfrm>
              <a:prstGeom prst="round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In short, we write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𝐴</m:t>
                    </m:r>
                    <m:sSub>
                      <m:sSubPr>
                        <m:ctrlP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≤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𝑝</m:t>
                        </m:r>
                      </m:sub>
                    </m:sSub>
                    <m:r>
                      <a:rPr lang="en-US" sz="6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𝐵</m:t>
                    </m:r>
                  </m:oMath>
                </a14:m>
                <a:endParaRPr lang="en-US" sz="60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6BE325D6-D4FA-C2E6-3F26-3ABA8CE3BC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84" y="5187189"/>
                <a:ext cx="23014631" cy="1336275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A6C7124-5EFE-F754-59B2-429B9206B133}"/>
              </a:ext>
            </a:extLst>
          </p:cNvPr>
          <p:cNvSpPr/>
          <p:nvPr/>
        </p:nvSpPr>
        <p:spPr>
          <a:xfrm>
            <a:off x="684683" y="7077908"/>
            <a:ext cx="23014631" cy="1980038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Very Important Observation: If B is solvable in polynomial time, then</a:t>
            </a:r>
          </a:p>
        </p:txBody>
      </p:sp>
    </p:spTree>
    <p:extLst>
      <p:ext uri="{BB962C8B-B14F-4D97-AF65-F5344CB8AC3E}">
        <p14:creationId xmlns:p14="http://schemas.microsoft.com/office/powerpoint/2010/main" val="10657338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B43A23B-34B7-DAEA-B4D5-93FBB48F0F67}"/>
              </a:ext>
            </a:extLst>
          </p:cNvPr>
          <p:cNvSpPr/>
          <p:nvPr/>
        </p:nvSpPr>
        <p:spPr>
          <a:xfrm>
            <a:off x="684684" y="374073"/>
            <a:ext cx="7939772" cy="147551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NP-complete Problems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9B187C4-32C7-747F-86E7-F8B630E47BD6}"/>
              </a:ext>
            </a:extLst>
          </p:cNvPr>
          <p:cNvSpPr/>
          <p:nvPr/>
        </p:nvSpPr>
        <p:spPr>
          <a:xfrm>
            <a:off x="684684" y="2209800"/>
            <a:ext cx="7939772" cy="147551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Circuit Satisfiability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0EA5BCA-A667-EFAE-12F0-48086CC68DCF}"/>
              </a:ext>
            </a:extLst>
          </p:cNvPr>
          <p:cNvSpPr/>
          <p:nvPr/>
        </p:nvSpPr>
        <p:spPr>
          <a:xfrm>
            <a:off x="684684" y="4045527"/>
            <a:ext cx="7939772" cy="147551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SAT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BF9B565-6DFF-EA78-2718-CCB773950E0D}"/>
              </a:ext>
            </a:extLst>
          </p:cNvPr>
          <p:cNvSpPr/>
          <p:nvPr/>
        </p:nvSpPr>
        <p:spPr>
          <a:xfrm>
            <a:off x="10272030" y="4045527"/>
            <a:ext cx="7939772" cy="147551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Vertex Cover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87F26D1-A83C-D782-0FC5-3A38435CCC09}"/>
                  </a:ext>
                </a:extLst>
              </p:cNvPr>
              <p:cNvSpPr txBox="1"/>
              <p:nvPr/>
            </p:nvSpPr>
            <p:spPr>
              <a:xfrm>
                <a:off x="8923804" y="4373971"/>
                <a:ext cx="1048877" cy="8186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≤</m:t>
                          </m:r>
                        </m:e>
                        <m:sub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87F26D1-A83C-D782-0FC5-3A38435CCC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3804" y="4373971"/>
                <a:ext cx="1048877" cy="818622"/>
              </a:xfrm>
              <a:prstGeom prst="rect">
                <a:avLst/>
              </a:prstGeom>
              <a:blipFill>
                <a:blip r:embed="rId2"/>
                <a:stretch>
                  <a:fillRect l="-7143" b="-1538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95561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D4CE03-B84F-9410-4740-C832DC4FF4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FB7D115-857D-4EAA-9245-E6A19C388DF3}"/>
              </a:ext>
            </a:extLst>
          </p:cNvPr>
          <p:cNvSpPr/>
          <p:nvPr/>
        </p:nvSpPr>
        <p:spPr>
          <a:xfrm>
            <a:off x="684684" y="374073"/>
            <a:ext cx="7939772" cy="147551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NP-complete Problems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C6FF38D-04BF-3DA9-DB08-5C1CB7B6D56D}"/>
              </a:ext>
            </a:extLst>
          </p:cNvPr>
          <p:cNvSpPr/>
          <p:nvPr/>
        </p:nvSpPr>
        <p:spPr>
          <a:xfrm>
            <a:off x="684684" y="2209800"/>
            <a:ext cx="7939772" cy="147551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Circuit Satisfiability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A6B00B2-0707-440D-B88E-48902F82C588}"/>
              </a:ext>
            </a:extLst>
          </p:cNvPr>
          <p:cNvSpPr/>
          <p:nvPr/>
        </p:nvSpPr>
        <p:spPr>
          <a:xfrm>
            <a:off x="684684" y="4045527"/>
            <a:ext cx="7939772" cy="147551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SAT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2292F7C-3B8E-B713-FB4C-B542A92052DA}"/>
              </a:ext>
            </a:extLst>
          </p:cNvPr>
          <p:cNvSpPr/>
          <p:nvPr/>
        </p:nvSpPr>
        <p:spPr>
          <a:xfrm>
            <a:off x="677757" y="6120245"/>
            <a:ext cx="7939772" cy="147551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Vertex Cover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28F7852-BB28-DB42-00BC-17B86A94BCE4}"/>
                  </a:ext>
                </a:extLst>
              </p:cNvPr>
              <p:cNvSpPr txBox="1"/>
              <p:nvPr/>
            </p:nvSpPr>
            <p:spPr>
              <a:xfrm>
                <a:off x="9069276" y="6448689"/>
                <a:ext cx="1048877" cy="8186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≤</m:t>
                          </m:r>
                        </m:e>
                        <m:sub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28F7852-BB28-DB42-00BC-17B86A94BC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9276" y="6448689"/>
                <a:ext cx="1048877" cy="818622"/>
              </a:xfrm>
              <a:prstGeom prst="rect">
                <a:avLst/>
              </a:prstGeom>
              <a:blipFill>
                <a:blip r:embed="rId2"/>
                <a:stretch>
                  <a:fillRect l="-7229" b="-1515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4C73019-3C2F-95D9-E30C-6FA5C65E0629}"/>
              </a:ext>
            </a:extLst>
          </p:cNvPr>
          <p:cNvSpPr/>
          <p:nvPr/>
        </p:nvSpPr>
        <p:spPr>
          <a:xfrm>
            <a:off x="10569900" y="6120245"/>
            <a:ext cx="7939772" cy="147551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Independent Set</a:t>
            </a:r>
          </a:p>
        </p:txBody>
      </p:sp>
    </p:spTree>
    <p:extLst>
      <p:ext uri="{BB962C8B-B14F-4D97-AF65-F5344CB8AC3E}">
        <p14:creationId xmlns:p14="http://schemas.microsoft.com/office/powerpoint/2010/main" val="13978476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161AC0-4FAC-20B1-11E3-027596DCB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E9702C8-4011-9C61-DAD0-DCC4E6F09D5F}"/>
              </a:ext>
            </a:extLst>
          </p:cNvPr>
          <p:cNvSpPr/>
          <p:nvPr/>
        </p:nvSpPr>
        <p:spPr>
          <a:xfrm>
            <a:off x="684684" y="374073"/>
            <a:ext cx="7939772" cy="147551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NP-complete Problems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E9D3496-969F-B8E9-E3CF-6F458FF2EE91}"/>
              </a:ext>
            </a:extLst>
          </p:cNvPr>
          <p:cNvSpPr/>
          <p:nvPr/>
        </p:nvSpPr>
        <p:spPr>
          <a:xfrm>
            <a:off x="684684" y="2209800"/>
            <a:ext cx="7939772" cy="147551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Circuit Satisfiability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244ACC6-2FB7-51E1-FE04-3661997071A6}"/>
              </a:ext>
            </a:extLst>
          </p:cNvPr>
          <p:cNvSpPr/>
          <p:nvPr/>
        </p:nvSpPr>
        <p:spPr>
          <a:xfrm>
            <a:off x="684684" y="4045527"/>
            <a:ext cx="7939772" cy="147551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SAT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44A85AA-84FE-5194-3F4B-CEC20410D987}"/>
              </a:ext>
            </a:extLst>
          </p:cNvPr>
          <p:cNvSpPr/>
          <p:nvPr/>
        </p:nvSpPr>
        <p:spPr>
          <a:xfrm>
            <a:off x="677757" y="6120245"/>
            <a:ext cx="7939772" cy="147551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Vertex Cover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F1DC5C9-F92C-6837-30CA-FFFF7C44E6B7}"/>
              </a:ext>
            </a:extLst>
          </p:cNvPr>
          <p:cNvSpPr/>
          <p:nvPr/>
        </p:nvSpPr>
        <p:spPr>
          <a:xfrm>
            <a:off x="684684" y="8101444"/>
            <a:ext cx="7939772" cy="147551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Independent Set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1E3A521-C75F-E82D-36F1-06952F8EB3D8}"/>
              </a:ext>
            </a:extLst>
          </p:cNvPr>
          <p:cNvSpPr/>
          <p:nvPr/>
        </p:nvSpPr>
        <p:spPr>
          <a:xfrm>
            <a:off x="9289475" y="374073"/>
            <a:ext cx="14409841" cy="4966855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In fact, there are thousands of problems that are NP-Complete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We have seen few of them in the class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</a:pPr>
            <a:endParaRPr lang="en-US" sz="6000" dirty="0">
              <a:solidFill>
                <a:srgbClr val="7030A0"/>
              </a:solidFill>
              <a:latin typeface="Bradley Hand" pitchFamily="2" charset="77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1250301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1D70F8-453A-2FB9-2EB0-E4447A2B1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9686D82-9D55-0AB5-8D95-7AF5B03CA3A9}"/>
              </a:ext>
            </a:extLst>
          </p:cNvPr>
          <p:cNvSpPr/>
          <p:nvPr/>
        </p:nvSpPr>
        <p:spPr>
          <a:xfrm>
            <a:off x="684684" y="529696"/>
            <a:ext cx="23014631" cy="4180411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 problem A is </a:t>
            </a:r>
            <a:r>
              <a:rPr lang="en-US" sz="6000" dirty="0" err="1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polynomially</a:t>
            </a: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 time reducible to another problem B if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an instance of A can be solved in:</a:t>
            </a:r>
          </a:p>
          <a:p>
            <a:pPr marL="1143000" indent="-1143000" defTabSz="825500">
              <a:lnSpc>
                <a:spcPct val="100000"/>
              </a:lnSpc>
              <a:spcBef>
                <a:spcPts val="0"/>
              </a:spcBef>
              <a:buAutoNum type="arabicParenR"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polynomial time and </a:t>
            </a:r>
          </a:p>
          <a:p>
            <a:pPr marL="1143000" indent="-1143000" defTabSz="825500">
              <a:lnSpc>
                <a:spcPct val="100000"/>
              </a:lnSpc>
              <a:spcBef>
                <a:spcPts val="0"/>
              </a:spcBef>
              <a:buAutoNum type="arabicParenR"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using  polynomial call to instances of B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828B35E9-3C83-1089-0FC9-B3BFC7A46B9E}"/>
                  </a:ext>
                </a:extLst>
              </p:cNvPr>
              <p:cNvSpPr/>
              <p:nvPr/>
            </p:nvSpPr>
            <p:spPr>
              <a:xfrm>
                <a:off x="684684" y="5187189"/>
                <a:ext cx="23014631" cy="1336275"/>
              </a:xfrm>
              <a:prstGeom prst="round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In short, we write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𝐴</m:t>
                    </m:r>
                    <m:sSub>
                      <m:sSubPr>
                        <m:ctrlP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≤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𝑝</m:t>
                        </m:r>
                      </m:sub>
                    </m:sSub>
                    <m:r>
                      <a:rPr lang="en-US" sz="6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𝐵</m:t>
                    </m:r>
                  </m:oMath>
                </a14:m>
                <a:endParaRPr lang="en-US" sz="60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828B35E9-3C83-1089-0FC9-B3BFC7A46B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84" y="5187189"/>
                <a:ext cx="23014631" cy="1336275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19115D1-6D3F-4B18-FB45-2BC4DF8206B3}"/>
              </a:ext>
            </a:extLst>
          </p:cNvPr>
          <p:cNvSpPr/>
          <p:nvPr/>
        </p:nvSpPr>
        <p:spPr>
          <a:xfrm>
            <a:off x="684683" y="7077908"/>
            <a:ext cx="23014631" cy="1980038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Very Important Observation: If B is solvable in polynomial time, then A is solvable in polynomial time 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641BAE9-DEE1-3C5A-FB6B-A80C991BD739}"/>
              </a:ext>
            </a:extLst>
          </p:cNvPr>
          <p:cNvSpPr/>
          <p:nvPr/>
        </p:nvSpPr>
        <p:spPr>
          <a:xfrm>
            <a:off x="684682" y="9612390"/>
            <a:ext cx="23014631" cy="1813357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Very Important Observation: If A is not solvable in polynomial time, then</a:t>
            </a:r>
          </a:p>
        </p:txBody>
      </p:sp>
    </p:spTree>
    <p:extLst>
      <p:ext uri="{BB962C8B-B14F-4D97-AF65-F5344CB8AC3E}">
        <p14:creationId xmlns:p14="http://schemas.microsoft.com/office/powerpoint/2010/main" val="37049903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BD43EC-B29E-ECAE-22E6-8D1F360123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CA8321F-979A-5B84-6075-35953F0AD4E4}"/>
              </a:ext>
            </a:extLst>
          </p:cNvPr>
          <p:cNvSpPr/>
          <p:nvPr/>
        </p:nvSpPr>
        <p:spPr>
          <a:xfrm>
            <a:off x="684684" y="529696"/>
            <a:ext cx="23014631" cy="4180411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 problem A is </a:t>
            </a:r>
            <a:r>
              <a:rPr lang="en-US" sz="6000" dirty="0" err="1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polynomially</a:t>
            </a: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 time reducible to another problem B if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an instance of A can be solved in:</a:t>
            </a:r>
          </a:p>
          <a:p>
            <a:pPr marL="1143000" indent="-1143000" defTabSz="825500">
              <a:lnSpc>
                <a:spcPct val="100000"/>
              </a:lnSpc>
              <a:spcBef>
                <a:spcPts val="0"/>
              </a:spcBef>
              <a:buAutoNum type="arabicParenR"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polynomial time and </a:t>
            </a:r>
          </a:p>
          <a:p>
            <a:pPr marL="1143000" indent="-1143000" defTabSz="825500">
              <a:lnSpc>
                <a:spcPct val="100000"/>
              </a:lnSpc>
              <a:spcBef>
                <a:spcPts val="0"/>
              </a:spcBef>
              <a:buAutoNum type="arabicParenR"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using  polynomial call to instances of B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D5E1FCC5-A3FA-2D4B-24E9-4B5DCAE071CE}"/>
                  </a:ext>
                </a:extLst>
              </p:cNvPr>
              <p:cNvSpPr/>
              <p:nvPr/>
            </p:nvSpPr>
            <p:spPr>
              <a:xfrm>
                <a:off x="684684" y="5187189"/>
                <a:ext cx="23014631" cy="1336275"/>
              </a:xfrm>
              <a:prstGeom prst="round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In short, we write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𝐴</m:t>
                    </m:r>
                    <m:sSub>
                      <m:sSubPr>
                        <m:ctrlP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≤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𝑝</m:t>
                        </m:r>
                      </m:sub>
                    </m:sSub>
                    <m:r>
                      <a:rPr lang="en-US" sz="6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𝐵</m:t>
                    </m:r>
                  </m:oMath>
                </a14:m>
                <a:endParaRPr lang="en-US" sz="60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D5E1FCC5-A3FA-2D4B-24E9-4B5DCAE071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84" y="5187189"/>
                <a:ext cx="23014631" cy="1336275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552E22D-B1EC-1DA9-FA79-00891B8BC6F6}"/>
              </a:ext>
            </a:extLst>
          </p:cNvPr>
          <p:cNvSpPr/>
          <p:nvPr/>
        </p:nvSpPr>
        <p:spPr>
          <a:xfrm>
            <a:off x="684683" y="7077908"/>
            <a:ext cx="23014631" cy="1980038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Very Important Observation: If B is solvable in polynomial time, then A is solvable in polynomial time 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3407A19-998C-0028-12A8-67C3378421BA}"/>
              </a:ext>
            </a:extLst>
          </p:cNvPr>
          <p:cNvSpPr/>
          <p:nvPr/>
        </p:nvSpPr>
        <p:spPr>
          <a:xfrm>
            <a:off x="684682" y="9612390"/>
            <a:ext cx="23014631" cy="1813357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Very Important Observation: If A is not solvable in polynomial time, then B is not solvable in polynomial time </a:t>
            </a:r>
          </a:p>
        </p:txBody>
      </p:sp>
    </p:spTree>
    <p:extLst>
      <p:ext uri="{BB962C8B-B14F-4D97-AF65-F5344CB8AC3E}">
        <p14:creationId xmlns:p14="http://schemas.microsoft.com/office/powerpoint/2010/main" val="7159428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65A41-FDE4-58CD-CA11-C14F2B5D2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4E78B61-0CF4-3287-5272-B8B2D5396ADC}"/>
              </a:ext>
            </a:extLst>
          </p:cNvPr>
          <p:cNvSpPr/>
          <p:nvPr/>
        </p:nvSpPr>
        <p:spPr>
          <a:xfrm>
            <a:off x="684682" y="3082608"/>
            <a:ext cx="23014631" cy="1813357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Very Important Observation: If A is not solvable in polynomial time, then B is not solvable in polynomial time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52F4720-BD3E-C3A9-ACA1-1CF4AD4B48B4}"/>
              </a:ext>
            </a:extLst>
          </p:cNvPr>
          <p:cNvSpPr/>
          <p:nvPr/>
        </p:nvSpPr>
        <p:spPr>
          <a:xfrm>
            <a:off x="684683" y="7212974"/>
            <a:ext cx="23014631" cy="597333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Proof (Sketch): 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Assume for contradiction that B is solvable in polynomial time. But then using the first observation A is also solvable in polynomial time.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</a:pPr>
            <a:endParaRPr lang="en-US" sz="6000" dirty="0">
              <a:solidFill>
                <a:srgbClr val="7030A0"/>
              </a:solidFill>
              <a:latin typeface="Bradley Hand" pitchFamily="2" charset="77"/>
              <a:sym typeface="Helvetica Neue Medium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The above two statements are logically equivalent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AF9B294-DD80-8ADC-9BFE-1466A61E4186}"/>
              </a:ext>
            </a:extLst>
          </p:cNvPr>
          <p:cNvSpPr/>
          <p:nvPr/>
        </p:nvSpPr>
        <p:spPr>
          <a:xfrm>
            <a:off x="684682" y="598920"/>
            <a:ext cx="23014631" cy="1980038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Very Important Observation: If B is solvable in polynomial time, then A is solvable in polynomial time </a:t>
            </a:r>
          </a:p>
        </p:txBody>
      </p:sp>
    </p:spTree>
    <p:extLst>
      <p:ext uri="{BB962C8B-B14F-4D97-AF65-F5344CB8AC3E}">
        <p14:creationId xmlns:p14="http://schemas.microsoft.com/office/powerpoint/2010/main" val="28957114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F8B16A0-BCB8-926C-54AA-B2FC902D98F2}"/>
              </a:ext>
            </a:extLst>
          </p:cNvPr>
          <p:cNvSpPr/>
          <p:nvPr/>
        </p:nvSpPr>
        <p:spPr>
          <a:xfrm>
            <a:off x="684684" y="408137"/>
            <a:ext cx="23014631" cy="597333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You are working in a company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Your boss gives you a new problem X and asks you to find an efficient solution to this problem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You think about it for a month but are unable to solve it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But one day, you come to know why you are not able to solve the problem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63650E34-680D-BE25-0BEF-F1D151E51B50}"/>
                  </a:ext>
                </a:extLst>
              </p:cNvPr>
              <p:cNvSpPr/>
              <p:nvPr/>
            </p:nvSpPr>
            <p:spPr>
              <a:xfrm>
                <a:off x="684684" y="6858000"/>
                <a:ext cx="23014631" cy="1456660"/>
              </a:xfrm>
              <a:prstGeom prst="round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You show that Vertex Cover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≤</m:t>
                    </m:r>
                  </m:oMath>
                </a14:m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X</a:t>
                </a:r>
              </a:p>
            </p:txBody>
          </p:sp>
        </mc:Choice>
        <mc:Fallback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63650E34-680D-BE25-0BEF-F1D151E51B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84" y="6858000"/>
                <a:ext cx="23014631" cy="145666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52849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5AB570-5676-3033-8F41-7D639CFEF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20A43C35-87E9-6A3B-F03A-46171BDF5BAC}"/>
                  </a:ext>
                </a:extLst>
              </p:cNvPr>
              <p:cNvSpPr/>
              <p:nvPr/>
            </p:nvSpPr>
            <p:spPr>
              <a:xfrm>
                <a:off x="684684" y="457200"/>
                <a:ext cx="23014631" cy="1456660"/>
              </a:xfrm>
              <a:prstGeom prst="round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You show that Vertex Cover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≤</m:t>
                    </m:r>
                  </m:oMath>
                </a14:m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X</a:t>
                </a:r>
              </a:p>
            </p:txBody>
          </p:sp>
        </mc:Choice>
        <mc:Fallback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20A43C35-87E9-6A3B-F03A-46171BDF5B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84" y="457200"/>
                <a:ext cx="23014631" cy="145666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8245909-673A-347D-5202-AF839BF49262}"/>
              </a:ext>
            </a:extLst>
          </p:cNvPr>
          <p:cNvSpPr/>
          <p:nvPr/>
        </p:nvSpPr>
        <p:spPr>
          <a:xfrm>
            <a:off x="684683" y="7335632"/>
            <a:ext cx="23014631" cy="1813357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Very Important Observation: If A is not solvable in polynomial time, then B is not solvable in polynomial time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7BEBAA8-A945-D053-BE5D-1DA39C67BDB6}"/>
              </a:ext>
            </a:extLst>
          </p:cNvPr>
          <p:cNvSpPr/>
          <p:nvPr/>
        </p:nvSpPr>
        <p:spPr>
          <a:xfrm>
            <a:off x="684683" y="4851944"/>
            <a:ext cx="23014631" cy="1980038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Very Important Observation: If B is solvable in polynomial time, then A is solvable in polynomial time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28C23B45-4A37-9754-21A9-7D8EFCD7832D}"/>
                  </a:ext>
                </a:extLst>
              </p:cNvPr>
              <p:cNvSpPr/>
              <p:nvPr/>
            </p:nvSpPr>
            <p:spPr>
              <a:xfrm>
                <a:off x="684683" y="2848026"/>
                <a:ext cx="23014631" cy="1336275"/>
              </a:xfrm>
              <a:prstGeom prst="round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sym typeface="Helvetica Neue Medium"/>
                        </a:rPr>
                        <m:t>𝐴</m:t>
                      </m:r>
                      <m:sSub>
                        <m:sSubPr>
                          <m:ctrlPr>
                            <a:rPr lang="en-US" sz="6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sz="6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  <m:t>≤</m:t>
                          </m:r>
                        </m:e>
                        <m:sub>
                          <m:r>
                            <a:rPr lang="en-US" sz="6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  <m:t>𝑝</m:t>
                          </m:r>
                        </m:sub>
                      </m:sSub>
                      <m:r>
                        <a:rPr lang="en-US" sz="6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sym typeface="Helvetica Neue Medium"/>
                        </a:rPr>
                        <m:t>𝐵</m:t>
                      </m:r>
                    </m:oMath>
                  </m:oMathPara>
                </a14:m>
                <a:endParaRPr lang="en-US" sz="60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28C23B45-4A37-9754-21A9-7D8EFCD783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83" y="2848026"/>
                <a:ext cx="23014631" cy="1336275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31B44BE-6064-2C36-5248-858524773728}"/>
              </a:ext>
            </a:extLst>
          </p:cNvPr>
          <p:cNvSpPr/>
          <p:nvPr/>
        </p:nvSpPr>
        <p:spPr>
          <a:xfrm>
            <a:off x="684683" y="10597069"/>
            <a:ext cx="23014631" cy="1980038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You go back to your boss and say that it is highly unlikely that X is solvable efficiently</a:t>
            </a:r>
          </a:p>
        </p:txBody>
      </p:sp>
    </p:spTree>
    <p:extLst>
      <p:ext uri="{BB962C8B-B14F-4D97-AF65-F5344CB8AC3E}">
        <p14:creationId xmlns:p14="http://schemas.microsoft.com/office/powerpoint/2010/main" val="34418289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942353-04E8-C2C7-804D-D467E0002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dy: A problem on leetcode">
            <a:extLst>
              <a:ext uri="{FF2B5EF4-FFF2-40B4-BE49-F238E27FC236}">
                <a16:creationId xmlns:a16="http://schemas.microsoft.com/office/drawing/2014/main" id="{A8C58788-C854-9658-BC3E-B5652BE025AD}"/>
              </a:ext>
            </a:extLst>
          </p:cNvPr>
          <p:cNvSpPr/>
          <p:nvPr/>
        </p:nvSpPr>
        <p:spPr>
          <a:xfrm>
            <a:off x="664063" y="340242"/>
            <a:ext cx="22731560" cy="12992986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15000" dirty="0"/>
              <a:t>The most important problem in NP</a:t>
            </a:r>
            <a:endParaRPr sz="15000" dirty="0"/>
          </a:p>
        </p:txBody>
      </p:sp>
    </p:spTree>
    <p:extLst>
      <p:ext uri="{BB962C8B-B14F-4D97-AF65-F5344CB8AC3E}">
        <p14:creationId xmlns:p14="http://schemas.microsoft.com/office/powerpoint/2010/main" val="7996651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0E015F-71BB-9A30-27B1-996D1BE39A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6694727-6ED5-66C0-E37E-CAB209B774F5}"/>
              </a:ext>
            </a:extLst>
          </p:cNvPr>
          <p:cNvSpPr/>
          <p:nvPr/>
        </p:nvSpPr>
        <p:spPr>
          <a:xfrm>
            <a:off x="-2119125" y="0"/>
            <a:ext cx="28775025" cy="14144625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2FF8405-F2FE-4151-07A4-A2A0097B0717}"/>
              </a:ext>
            </a:extLst>
          </p:cNvPr>
          <p:cNvSpPr>
            <a:spLocks/>
          </p:cNvSpPr>
          <p:nvPr/>
        </p:nvSpPr>
        <p:spPr>
          <a:xfrm>
            <a:off x="8734424" y="6377092"/>
            <a:ext cx="5838826" cy="144264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Class P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856BD55-188E-373C-ABEC-DA933F10A781}"/>
              </a:ext>
            </a:extLst>
          </p:cNvPr>
          <p:cNvSpPr/>
          <p:nvPr/>
        </p:nvSpPr>
        <p:spPr>
          <a:xfrm>
            <a:off x="9286317" y="745014"/>
            <a:ext cx="5344640" cy="1557584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Vertex Cover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CDA9BEB-B1C7-E5BB-E774-569322E8BDDA}"/>
              </a:ext>
            </a:extLst>
          </p:cNvPr>
          <p:cNvSpPr/>
          <p:nvPr/>
        </p:nvSpPr>
        <p:spPr>
          <a:xfrm>
            <a:off x="17258185" y="2716242"/>
            <a:ext cx="5344640" cy="1557584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Independent Set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5E5C150-7018-31EE-20AB-374ECB8F520D}"/>
              </a:ext>
            </a:extLst>
          </p:cNvPr>
          <p:cNvSpPr/>
          <p:nvPr/>
        </p:nvSpPr>
        <p:spPr>
          <a:xfrm>
            <a:off x="1144561" y="2716242"/>
            <a:ext cx="5344640" cy="1557584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Satisfiability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59721C5-3688-A9CF-A0DE-948B67F091C7}"/>
              </a:ext>
            </a:extLst>
          </p:cNvPr>
          <p:cNvSpPr/>
          <p:nvPr/>
        </p:nvSpPr>
        <p:spPr>
          <a:xfrm>
            <a:off x="1052597" y="8598525"/>
            <a:ext cx="5344640" cy="1557584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Clique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73D98D1-72A8-390C-4C4E-F7FBF531F290}"/>
              </a:ext>
            </a:extLst>
          </p:cNvPr>
          <p:cNvSpPr/>
          <p:nvPr/>
        </p:nvSpPr>
        <p:spPr>
          <a:xfrm>
            <a:off x="17258185" y="8663383"/>
            <a:ext cx="5344640" cy="1557584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Coloring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85BFFDC-2DED-FAC8-00C1-AEAC9F6ACCA5}"/>
              </a:ext>
            </a:extLst>
          </p:cNvPr>
          <p:cNvSpPr/>
          <p:nvPr/>
        </p:nvSpPr>
        <p:spPr>
          <a:xfrm>
            <a:off x="8905317" y="11325225"/>
            <a:ext cx="5344640" cy="1557584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NP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7545272-0361-5660-40D1-7447F194DEC8}"/>
              </a:ext>
            </a:extLst>
          </p:cNvPr>
          <p:cNvCxnSpPr>
            <a:stCxn id="8" idx="3"/>
            <a:endCxn id="6" idx="1"/>
          </p:cNvCxnSpPr>
          <p:nvPr/>
        </p:nvCxnSpPr>
        <p:spPr>
          <a:xfrm flipV="1">
            <a:off x="6489201" y="1523806"/>
            <a:ext cx="2797116" cy="1971228"/>
          </a:xfrm>
          <a:prstGeom prst="straightConnector1">
            <a:avLst/>
          </a:prstGeom>
          <a:noFill/>
          <a:ln w="127000" cap="flat">
            <a:solidFill>
              <a:schemeClr val="accent2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3884377-85B8-6F5F-016D-60DF650F70EE}"/>
                  </a:ext>
                </a:extLst>
              </p:cNvPr>
              <p:cNvSpPr txBox="1"/>
              <p:nvPr/>
            </p:nvSpPr>
            <p:spPr>
              <a:xfrm>
                <a:off x="6999580" y="1742030"/>
                <a:ext cx="735779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≤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3884377-85B8-6F5F-016D-60DF650F70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9580" y="1742030"/>
                <a:ext cx="735779" cy="767390"/>
              </a:xfrm>
              <a:prstGeom prst="rect">
                <a:avLst/>
              </a:prstGeom>
              <a:blipFill>
                <a:blip r:embed="rId2"/>
                <a:stretch>
                  <a:fillRect l="-10169" r="-8475" b="-819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6311B55-E8B4-B2A4-23D4-37D8B3185B90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>
            <a:off x="14630957" y="1523806"/>
            <a:ext cx="2627228" cy="1971228"/>
          </a:xfrm>
          <a:prstGeom prst="straightConnector1">
            <a:avLst/>
          </a:prstGeom>
          <a:noFill/>
          <a:ln w="127000" cap="flat">
            <a:solidFill>
              <a:schemeClr val="accent2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ABE1244-2D0B-1A95-1308-748551A0B8FA}"/>
                  </a:ext>
                </a:extLst>
              </p:cNvPr>
              <p:cNvSpPr txBox="1"/>
              <p:nvPr/>
            </p:nvSpPr>
            <p:spPr>
              <a:xfrm>
                <a:off x="16082694" y="1140111"/>
                <a:ext cx="735779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≤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ABE1244-2D0B-1A95-1308-748551A0B8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2694" y="1140111"/>
                <a:ext cx="735779" cy="767390"/>
              </a:xfrm>
              <a:prstGeom prst="rect">
                <a:avLst/>
              </a:prstGeom>
              <a:blipFill>
                <a:blip r:embed="rId3"/>
                <a:stretch>
                  <a:fillRect l="-10169" r="-10169" b="-806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F83AD66-E7B9-700E-5547-06A327422C4C}"/>
              </a:ext>
            </a:extLst>
          </p:cNvPr>
          <p:cNvCxnSpPr>
            <a:cxnSpLocks/>
            <a:stCxn id="7" idx="2"/>
            <a:endCxn id="10" idx="0"/>
          </p:cNvCxnSpPr>
          <p:nvPr/>
        </p:nvCxnSpPr>
        <p:spPr>
          <a:xfrm>
            <a:off x="19930505" y="4273826"/>
            <a:ext cx="0" cy="4389557"/>
          </a:xfrm>
          <a:prstGeom prst="straightConnector1">
            <a:avLst/>
          </a:prstGeom>
          <a:noFill/>
          <a:ln w="127000" cap="flat">
            <a:solidFill>
              <a:schemeClr val="accent2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8E5AD7A-3E3F-AF81-EF79-83C6C2532C56}"/>
                  </a:ext>
                </a:extLst>
              </p:cNvPr>
              <p:cNvSpPr txBox="1"/>
              <p:nvPr/>
            </p:nvSpPr>
            <p:spPr>
              <a:xfrm>
                <a:off x="19076017" y="5744803"/>
                <a:ext cx="735779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≤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8E5AD7A-3E3F-AF81-EF79-83C6C2532C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6017" y="5744803"/>
                <a:ext cx="735779" cy="767390"/>
              </a:xfrm>
              <a:prstGeom prst="rect">
                <a:avLst/>
              </a:prstGeom>
              <a:blipFill>
                <a:blip r:embed="rId2"/>
                <a:stretch>
                  <a:fillRect l="-8475" r="-10169" b="-819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CB9E92F-BBC8-F96C-577A-867EDF74F646}"/>
              </a:ext>
            </a:extLst>
          </p:cNvPr>
          <p:cNvCxnSpPr>
            <a:cxnSpLocks/>
            <a:stCxn id="10" idx="1"/>
            <a:endCxn id="9" idx="3"/>
          </p:cNvCxnSpPr>
          <p:nvPr/>
        </p:nvCxnSpPr>
        <p:spPr>
          <a:xfrm flipH="1" flipV="1">
            <a:off x="6397237" y="9377317"/>
            <a:ext cx="10860948" cy="64858"/>
          </a:xfrm>
          <a:prstGeom prst="straightConnector1">
            <a:avLst/>
          </a:prstGeom>
          <a:noFill/>
          <a:ln w="127000" cap="flat">
            <a:solidFill>
              <a:schemeClr val="accent2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720DD56-C75E-BABB-7C52-F153BAEBF8B2}"/>
                  </a:ext>
                </a:extLst>
              </p:cNvPr>
              <p:cNvSpPr txBox="1"/>
              <p:nvPr/>
            </p:nvSpPr>
            <p:spPr>
              <a:xfrm>
                <a:off x="11532609" y="8598525"/>
                <a:ext cx="735779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≤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720DD56-C75E-BABB-7C52-F153BAEBF8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2609" y="8598525"/>
                <a:ext cx="735779" cy="767390"/>
              </a:xfrm>
              <a:prstGeom prst="rect">
                <a:avLst/>
              </a:prstGeom>
              <a:blipFill>
                <a:blip r:embed="rId4"/>
                <a:stretch>
                  <a:fillRect l="-10169" r="-8475" b="-819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7001C11-1172-2254-781E-C7BDC6272018}"/>
              </a:ext>
            </a:extLst>
          </p:cNvPr>
          <p:cNvCxnSpPr>
            <a:cxnSpLocks/>
            <a:stCxn id="9" idx="0"/>
            <a:endCxn id="8" idx="2"/>
          </p:cNvCxnSpPr>
          <p:nvPr/>
        </p:nvCxnSpPr>
        <p:spPr>
          <a:xfrm flipV="1">
            <a:off x="3724917" y="4273826"/>
            <a:ext cx="91964" cy="4324699"/>
          </a:xfrm>
          <a:prstGeom prst="straightConnector1">
            <a:avLst/>
          </a:prstGeom>
          <a:noFill/>
          <a:ln w="127000" cap="flat">
            <a:solidFill>
              <a:schemeClr val="accent2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18EEAE8-E5E0-DCFD-D1CB-CE0F145FBBB6}"/>
                  </a:ext>
                </a:extLst>
              </p:cNvPr>
              <p:cNvSpPr txBox="1"/>
              <p:nvPr/>
            </p:nvSpPr>
            <p:spPr>
              <a:xfrm>
                <a:off x="2870429" y="5993397"/>
                <a:ext cx="735779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≤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18EEAE8-E5E0-DCFD-D1CB-CE0F145FB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429" y="5993397"/>
                <a:ext cx="735779" cy="767390"/>
              </a:xfrm>
              <a:prstGeom prst="rect">
                <a:avLst/>
              </a:prstGeom>
              <a:blipFill>
                <a:blip r:embed="rId5"/>
                <a:stretch>
                  <a:fillRect l="-10169" r="-8475" b="-806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42452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4387</TotalTime>
  <Words>913</Words>
  <Application>Microsoft Macintosh PowerPoint</Application>
  <PresentationFormat>Custom</PresentationFormat>
  <Paragraphs>141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Bradley Hand</vt:lpstr>
      <vt:lpstr>Cambria Math</vt:lpstr>
      <vt:lpstr>Helvetica Neue</vt:lpstr>
      <vt:lpstr>Helvetica Neue Medium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Manoj Gupta</cp:lastModifiedBy>
  <cp:revision>956</cp:revision>
  <dcterms:modified xsi:type="dcterms:W3CDTF">2024-11-18T15:55:44Z</dcterms:modified>
</cp:coreProperties>
</file>