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94"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5" r:id="rId37"/>
    <p:sldId id="296" r:id="rId38"/>
    <p:sldId id="297" r:id="rId39"/>
    <p:sldId id="298" r:id="rId40"/>
    <p:sldId id="300" r:id="rId41"/>
    <p:sldId id="299" r:id="rId42"/>
    <p:sldId id="301" r:id="rId43"/>
    <p:sldId id="302" r:id="rId44"/>
    <p:sldId id="303" r:id="rId45"/>
    <p:sldId id="304" r:id="rId46"/>
    <p:sldId id="306" r:id="rId47"/>
    <p:sldId id="305" r:id="rId48"/>
    <p:sldId id="307" r:id="rId49"/>
    <p:sldId id="308" r:id="rId5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6"/>
    <p:restoredTop sz="94711"/>
  </p:normalViewPr>
  <p:slideViewPr>
    <p:cSldViewPr snapToGrid="0">
      <p:cViewPr varScale="1">
        <p:scale>
          <a:sx n="62" d="100"/>
          <a:sy n="62" d="100"/>
        </p:scale>
        <p:origin x="288"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51.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andy: A problem on leetcode"/>
          <p:cNvSpPr/>
          <p:nvPr/>
        </p:nvSpPr>
        <p:spPr>
          <a:xfrm>
            <a:off x="645013" y="1189806"/>
            <a:ext cx="22731560" cy="1147084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15000"/>
              <a:t>Maximum Overlap</a:t>
            </a:r>
            <a:endParaRPr sz="15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084981CC-5198-DA6F-626B-DCF4BCD0FA34}"/>
              </a:ext>
            </a:extLst>
          </p:cNvPr>
          <p:cNvCxnSpPr>
            <a:cxnSpLocks/>
          </p:cNvCxnSpPr>
          <p:nvPr/>
        </p:nvCxnSpPr>
        <p:spPr>
          <a:xfrm>
            <a:off x="10048514" y="9080211"/>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9144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Rounded Rectangle 12">
            <a:extLst>
              <a:ext uri="{FF2B5EF4-FFF2-40B4-BE49-F238E27FC236}">
                <a16:creationId xmlns:a16="http://schemas.microsoft.com/office/drawing/2014/main" id="{FB433FB6-6E00-0589-11D9-71C359703E2D}"/>
              </a:ext>
            </a:extLst>
          </p:cNvPr>
          <p:cNvSpPr/>
          <p:nvPr/>
        </p:nvSpPr>
        <p:spPr>
          <a:xfrm>
            <a:off x="3601453" y="11489929"/>
            <a:ext cx="3267180" cy="794544"/>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Left Half</a:t>
            </a:r>
          </a:p>
        </p:txBody>
      </p:sp>
      <p:sp>
        <p:nvSpPr>
          <p:cNvPr id="15" name="Rounded Rectangle 14">
            <a:extLst>
              <a:ext uri="{FF2B5EF4-FFF2-40B4-BE49-F238E27FC236}">
                <a16:creationId xmlns:a16="http://schemas.microsoft.com/office/drawing/2014/main" id="{43A33E88-FAE4-FFDC-1D6D-ABC64797CB43}"/>
              </a:ext>
            </a:extLst>
          </p:cNvPr>
          <p:cNvSpPr/>
          <p:nvPr/>
        </p:nvSpPr>
        <p:spPr>
          <a:xfrm>
            <a:off x="14442993" y="11489929"/>
            <a:ext cx="3267180" cy="794544"/>
          </a:xfrm>
          <a:prstGeom prst="roundRect">
            <a:avLst/>
          </a:prstGeom>
          <a:solidFill>
            <a:schemeClr val="accent5">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Right Half</a:t>
            </a:r>
          </a:p>
        </p:txBody>
      </p:sp>
    </p:spTree>
    <p:extLst>
      <p:ext uri="{BB962C8B-B14F-4D97-AF65-F5344CB8AC3E}">
        <p14:creationId xmlns:p14="http://schemas.microsoft.com/office/powerpoint/2010/main" val="217882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left half.</a:t>
            </a:r>
          </a:p>
        </p:txBody>
      </p:sp>
      <p:cxnSp>
        <p:nvCxnSpPr>
          <p:cNvPr id="13" name="!!i2">
            <a:extLst>
              <a:ext uri="{FF2B5EF4-FFF2-40B4-BE49-F238E27FC236}">
                <a16:creationId xmlns:a16="http://schemas.microsoft.com/office/drawing/2014/main" id="{6BD70E88-E9F0-62FF-AED4-C52815621AE4}"/>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41393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left half.</a:t>
            </a:r>
          </a:p>
        </p:txBody>
      </p:sp>
    </p:spTree>
    <p:extLst>
      <p:ext uri="{BB962C8B-B14F-4D97-AF65-F5344CB8AC3E}">
        <p14:creationId xmlns:p14="http://schemas.microsoft.com/office/powerpoint/2010/main" val="3355678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right half.</a:t>
            </a:r>
          </a:p>
        </p:txBody>
      </p:sp>
    </p:spTree>
    <p:extLst>
      <p:ext uri="{BB962C8B-B14F-4D97-AF65-F5344CB8AC3E}">
        <p14:creationId xmlns:p14="http://schemas.microsoft.com/office/powerpoint/2010/main" val="195488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right half.</a:t>
            </a:r>
          </a:p>
        </p:txBody>
      </p:sp>
    </p:spTree>
    <p:extLst>
      <p:ext uri="{BB962C8B-B14F-4D97-AF65-F5344CB8AC3E}">
        <p14:creationId xmlns:p14="http://schemas.microsoft.com/office/powerpoint/2010/main" val="1821640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Candy: A problem on leetcode">
            <a:extLst>
              <a:ext uri="{FF2B5EF4-FFF2-40B4-BE49-F238E27FC236}">
                <a16:creationId xmlns:a16="http://schemas.microsoft.com/office/drawing/2014/main" id="{9711980A-29B4-BA17-5430-FC1DDD17F411}"/>
              </a:ext>
            </a:extLst>
          </p:cNvPr>
          <p:cNvSpPr/>
          <p:nvPr/>
        </p:nvSpPr>
        <p:spPr>
          <a:xfrm>
            <a:off x="467833" y="10973967"/>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Are we done?</a:t>
            </a:r>
            <a:endParaRPr sz="4000" dirty="0"/>
          </a:p>
        </p:txBody>
      </p:sp>
      <p:sp>
        <p:nvSpPr>
          <p:cNvPr id="15" name="There are   children standing in a line. Each child has a rating associated with him/her.">
            <a:extLst>
              <a:ext uri="{FF2B5EF4-FFF2-40B4-BE49-F238E27FC236}">
                <a16:creationId xmlns:a16="http://schemas.microsoft.com/office/drawing/2014/main" id="{3B8D2850-E13B-C8DB-5B07-7E85ABA85380}"/>
              </a:ext>
            </a:extLst>
          </p:cNvPr>
          <p:cNvSpPr/>
          <p:nvPr/>
        </p:nvSpPr>
        <p:spPr>
          <a:xfrm>
            <a:off x="467833" y="12287398"/>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No, because the overlap can be between a left half and a right half interval.</a:t>
            </a:r>
          </a:p>
        </p:txBody>
      </p:sp>
    </p:spTree>
    <p:extLst>
      <p:ext uri="{BB962C8B-B14F-4D97-AF65-F5344CB8AC3E}">
        <p14:creationId xmlns:p14="http://schemas.microsoft.com/office/powerpoint/2010/main" val="387273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Candy: A problem on leetcode">
            <a:extLst>
              <a:ext uri="{FF2B5EF4-FFF2-40B4-BE49-F238E27FC236}">
                <a16:creationId xmlns:a16="http://schemas.microsoft.com/office/drawing/2014/main" id="{9711980A-29B4-BA17-5430-FC1DDD17F411}"/>
              </a:ext>
            </a:extLst>
          </p:cNvPr>
          <p:cNvSpPr/>
          <p:nvPr/>
        </p:nvSpPr>
        <p:spPr>
          <a:xfrm>
            <a:off x="676939" y="11633328"/>
            <a:ext cx="23030121" cy="173646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How to find the maximum overlap if the first interval is in the left half and the second interval is in the right half?</a:t>
            </a:r>
            <a:endParaRPr sz="4000" dirty="0"/>
          </a:p>
        </p:txBody>
      </p:sp>
    </p:spTree>
    <p:extLst>
      <p:ext uri="{BB962C8B-B14F-4D97-AF65-F5344CB8AC3E}">
        <p14:creationId xmlns:p14="http://schemas.microsoft.com/office/powerpoint/2010/main" val="98878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2" name="There are   children standing in a line. Each child has a rating associated with him/her.">
            <a:extLst>
              <a:ext uri="{FF2B5EF4-FFF2-40B4-BE49-F238E27FC236}">
                <a16:creationId xmlns:a16="http://schemas.microsoft.com/office/drawing/2014/main" id="{1D640E54-07D0-019E-FD3F-AB1E44D1067A}"/>
              </a:ext>
            </a:extLst>
          </p:cNvPr>
          <p:cNvSpPr/>
          <p:nvPr/>
        </p:nvSpPr>
        <p:spPr>
          <a:xfrm>
            <a:off x="676939" y="7194223"/>
            <a:ext cx="23030121"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is an interval in the first half that we can choose with our eyes closed as the first interval.</a:t>
            </a:r>
          </a:p>
        </p:txBody>
      </p:sp>
      <p:sp>
        <p:nvSpPr>
          <p:cNvPr id="33" name="Candy: A problem on leetcode">
            <a:extLst>
              <a:ext uri="{FF2B5EF4-FFF2-40B4-BE49-F238E27FC236}">
                <a16:creationId xmlns:a16="http://schemas.microsoft.com/office/drawing/2014/main" id="{2DA3D81E-3008-351F-0413-D80317501205}"/>
              </a:ext>
            </a:extLst>
          </p:cNvPr>
          <p:cNvSpPr/>
          <p:nvPr/>
        </p:nvSpPr>
        <p:spPr>
          <a:xfrm>
            <a:off x="676938" y="8614318"/>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Which is that interval?</a:t>
            </a:r>
            <a:endParaRPr sz="4000" dirty="0"/>
          </a:p>
        </p:txBody>
      </p:sp>
    </p:spTree>
    <p:extLst>
      <p:ext uri="{BB962C8B-B14F-4D97-AF65-F5344CB8AC3E}">
        <p14:creationId xmlns:p14="http://schemas.microsoft.com/office/powerpoint/2010/main" val="66494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2" name="There are   children standing in a line. Each child has a rating associated with him/her.">
            <a:extLst>
              <a:ext uri="{FF2B5EF4-FFF2-40B4-BE49-F238E27FC236}">
                <a16:creationId xmlns:a16="http://schemas.microsoft.com/office/drawing/2014/main" id="{1D640E54-07D0-019E-FD3F-AB1E44D1067A}"/>
              </a:ext>
            </a:extLst>
          </p:cNvPr>
          <p:cNvSpPr/>
          <p:nvPr/>
        </p:nvSpPr>
        <p:spPr>
          <a:xfrm>
            <a:off x="676939" y="7194223"/>
            <a:ext cx="23030121"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is an interval in the first half that we can choose with our eyes closed as the first interval.</a:t>
            </a:r>
          </a:p>
        </p:txBody>
      </p:sp>
      <p:sp>
        <p:nvSpPr>
          <p:cNvPr id="33" name="Candy: A problem on leetcode">
            <a:extLst>
              <a:ext uri="{FF2B5EF4-FFF2-40B4-BE49-F238E27FC236}">
                <a16:creationId xmlns:a16="http://schemas.microsoft.com/office/drawing/2014/main" id="{2DA3D81E-3008-351F-0413-D80317501205}"/>
              </a:ext>
            </a:extLst>
          </p:cNvPr>
          <p:cNvSpPr/>
          <p:nvPr/>
        </p:nvSpPr>
        <p:spPr>
          <a:xfrm>
            <a:off x="676938" y="8614318"/>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Which is that interval?</a:t>
            </a:r>
            <a:endParaRPr sz="4000" dirty="0"/>
          </a:p>
        </p:txBody>
      </p:sp>
      <p:sp>
        <p:nvSpPr>
          <p:cNvPr id="13" name="There are   children standing in a line. Each child has a rating associated with him/her.">
            <a:extLst>
              <a:ext uri="{FF2B5EF4-FFF2-40B4-BE49-F238E27FC236}">
                <a16:creationId xmlns:a16="http://schemas.microsoft.com/office/drawing/2014/main" id="{94E769B7-17B4-8DF1-E22F-17FD4BB7FE45}"/>
              </a:ext>
            </a:extLst>
          </p:cNvPr>
          <p:cNvSpPr/>
          <p:nvPr/>
        </p:nvSpPr>
        <p:spPr>
          <a:xfrm>
            <a:off x="676938" y="9902242"/>
            <a:ext cx="23030121" cy="208779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 interval that has the largest ending time.</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This interval will have the largest overlap with any interval in the right half.</a:t>
            </a:r>
          </a:p>
        </p:txBody>
      </p:sp>
      <p:cxnSp>
        <p:nvCxnSpPr>
          <p:cNvPr id="15" name="!!i2">
            <a:extLst>
              <a:ext uri="{FF2B5EF4-FFF2-40B4-BE49-F238E27FC236}">
                <a16:creationId xmlns:a16="http://schemas.microsoft.com/office/drawing/2014/main" id="{C84535A3-4B5E-8353-C4EC-5695F62226B7}"/>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4720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822671"/>
            <a:ext cx="22889831" cy="5263803"/>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You are given n intervals with their start and end times.</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The start and end times are integers.</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 Find two intervals whose overlap is the maximum.</a:t>
            </a:r>
          </a:p>
        </p:txBody>
      </p:sp>
    </p:spTree>
    <p:extLst>
      <p:ext uri="{BB962C8B-B14F-4D97-AF65-F5344CB8AC3E}">
        <p14:creationId xmlns:p14="http://schemas.microsoft.com/office/powerpoint/2010/main" val="191348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3" name="Candy: A problem on leetcode">
            <a:extLst>
              <a:ext uri="{FF2B5EF4-FFF2-40B4-BE49-F238E27FC236}">
                <a16:creationId xmlns:a16="http://schemas.microsoft.com/office/drawing/2014/main" id="{2DA3D81E-3008-351F-0413-D80317501205}"/>
              </a:ext>
            </a:extLst>
          </p:cNvPr>
          <p:cNvSpPr/>
          <p:nvPr/>
        </p:nvSpPr>
        <p:spPr>
          <a:xfrm>
            <a:off x="676937" y="6898133"/>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How do you find the second interval in the right half?</a:t>
            </a:r>
            <a:endParaRPr sz="4000" dirty="0"/>
          </a:p>
        </p:txBody>
      </p:sp>
      <p:sp>
        <p:nvSpPr>
          <p:cNvPr id="13" name="There are   children standing in a line. Each child has a rating associated with him/her.">
            <a:extLst>
              <a:ext uri="{FF2B5EF4-FFF2-40B4-BE49-F238E27FC236}">
                <a16:creationId xmlns:a16="http://schemas.microsoft.com/office/drawing/2014/main" id="{94E769B7-17B4-8DF1-E22F-17FD4BB7FE45}"/>
              </a:ext>
            </a:extLst>
          </p:cNvPr>
          <p:cNvSpPr/>
          <p:nvPr/>
        </p:nvSpPr>
        <p:spPr>
          <a:xfrm>
            <a:off x="676937" y="8418485"/>
            <a:ext cx="23030121" cy="1291678"/>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Brute force. Try every other interval in the second half.</a:t>
            </a:r>
          </a:p>
        </p:txBody>
      </p:sp>
      <p:sp>
        <p:nvSpPr>
          <p:cNvPr id="15" name="There are   children standing in a line. Each child has a rating associated with him/her.">
            <a:extLst>
              <a:ext uri="{FF2B5EF4-FFF2-40B4-BE49-F238E27FC236}">
                <a16:creationId xmlns:a16="http://schemas.microsoft.com/office/drawing/2014/main" id="{0B8E3128-E74A-E472-D0B0-FCD9256E8DF8}"/>
              </a:ext>
            </a:extLst>
          </p:cNvPr>
          <p:cNvSpPr/>
          <p:nvPr/>
        </p:nvSpPr>
        <p:spPr>
          <a:xfrm>
            <a:off x="676937" y="10914629"/>
            <a:ext cx="23030121" cy="13955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Visualize this algorithm before encoding it.</a:t>
            </a:r>
          </a:p>
        </p:txBody>
      </p:sp>
    </p:spTree>
    <p:extLst>
      <p:ext uri="{BB962C8B-B14F-4D97-AF65-F5344CB8AC3E}">
        <p14:creationId xmlns:p14="http://schemas.microsoft.com/office/powerpoint/2010/main" val="3327592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4E073495-A56A-3680-2470-1FA9D02D1525}"/>
              </a:ext>
            </a:extLst>
          </p:cNvPr>
          <p:cNvSpPr/>
          <p:nvPr/>
        </p:nvSpPr>
        <p:spPr>
          <a:xfrm>
            <a:off x="676937" y="4095750"/>
            <a:ext cx="23030121" cy="3876271"/>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5400" dirty="0"/>
              <a:t>Implementation</a:t>
            </a:r>
          </a:p>
        </p:txBody>
      </p:sp>
    </p:spTree>
    <p:extLst>
      <p:ext uri="{BB962C8B-B14F-4D97-AF65-F5344CB8AC3E}">
        <p14:creationId xmlns:p14="http://schemas.microsoft.com/office/powerpoint/2010/main" val="1314140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28989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43312"/>
                <a:ext cx="8832015" cy="828595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43312"/>
                <a:ext cx="8832015" cy="8285956"/>
              </a:xfrm>
              <a:prstGeom prst="round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73200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56854"/>
                <a:ext cx="8832015" cy="8178693"/>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56854"/>
                <a:ext cx="8832015" cy="8178693"/>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7158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left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7ACEE867-C944-0FD2-FB6B-BB85AC94AF30}"/>
                  </a:ext>
                </a:extLst>
              </p:cNvPr>
              <p:cNvSpPr/>
              <p:nvPr/>
            </p:nvSpPr>
            <p:spPr>
              <a:xfrm>
                <a:off x="15325156" y="2552781"/>
                <a:ext cx="8832015" cy="8178693"/>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defTabSz="825500">
                  <a:lnSpc>
                    <a:spcPct val="100000"/>
                  </a:lnSpc>
                  <a:spcBef>
                    <a:spcPts val="0"/>
                  </a:spcBef>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7ACEE867-C944-0FD2-FB6B-BB85AC94AF30}"/>
                  </a:ext>
                </a:extLst>
              </p:cNvPr>
              <p:cNvSpPr>
                <a:spLocks noRot="1" noChangeAspect="1" noMove="1" noResize="1" noEditPoints="1" noAdjustHandles="1" noChangeArrowheads="1" noChangeShapeType="1" noTextEdit="1"/>
              </p:cNvSpPr>
              <p:nvPr/>
            </p:nvSpPr>
            <p:spPr>
              <a:xfrm>
                <a:off x="15325156" y="2552781"/>
                <a:ext cx="8832015" cy="8178693"/>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39072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left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2C5D1AAE-DED8-06BC-D732-14B1FCED9F35}"/>
                  </a:ext>
                </a:extLst>
              </p:cNvPr>
              <p:cNvSpPr/>
              <p:nvPr/>
            </p:nvSpPr>
            <p:spPr>
              <a:xfrm>
                <a:off x="15325156" y="2572764"/>
                <a:ext cx="8832015" cy="8397476"/>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2C5D1AAE-DED8-06BC-D732-14B1FCED9F35}"/>
                  </a:ext>
                </a:extLst>
              </p:cNvPr>
              <p:cNvSpPr>
                <a:spLocks noRot="1" noChangeAspect="1" noMove="1" noResize="1" noEditPoints="1" noAdjustHandles="1" noChangeArrowheads="1" noChangeShapeType="1" noTextEdit="1"/>
              </p:cNvSpPr>
              <p:nvPr/>
            </p:nvSpPr>
            <p:spPr>
              <a:xfrm>
                <a:off x="15325156" y="2572764"/>
                <a:ext cx="8832015" cy="8397476"/>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510960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right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000E299C-7AA4-4439-9E86-0FD5C7C80CFC}"/>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000E299C-7AA4-4439-9E86-0FD5C7C80CFC}"/>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62280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when the first interval is in the left half and the second interval is in the right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09691AE1-1894-B158-0D90-782B68BEC1D1}"/>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09691AE1-1894-B158-0D90-782B68BEC1D1}"/>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5431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when the first interval is in the left half and the second interval is in the right half.</a:t>
            </a:r>
          </a:p>
        </p:txBody>
      </p:sp>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box2">
                <a:extLst>
                  <a:ext uri="{FF2B5EF4-FFF2-40B4-BE49-F238E27FC236}">
                    <a16:creationId xmlns:a16="http://schemas.microsoft.com/office/drawing/2014/main" id="{ED181EAE-8991-18F3-7231-361D3B235ED5}"/>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8" name="!!box2">
                <a:extLst>
                  <a:ext uri="{FF2B5EF4-FFF2-40B4-BE49-F238E27FC236}">
                    <a16:creationId xmlns:a16="http://schemas.microsoft.com/office/drawing/2014/main" id="{ED181EAE-8991-18F3-7231-361D3B235ED5}"/>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559315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8930C21-172E-1483-583B-78D87DE6BAED}"/>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1677E3B3-CFBB-8396-68D6-DC3AF6FEEE0D}"/>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A58FB4BB-2C94-A61F-40E4-07AF01ED1D56}"/>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EBE35241-A317-8ADF-F7DA-36577C8CA198}"/>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i1">
            <a:extLst>
              <a:ext uri="{FF2B5EF4-FFF2-40B4-BE49-F238E27FC236}">
                <a16:creationId xmlns:a16="http://schemas.microsoft.com/office/drawing/2014/main" id="{B2BD145F-1440-5164-7B15-8738C3EA59A3}"/>
              </a:ext>
            </a:extLst>
          </p:cNvPr>
          <p:cNvCxnSpPr>
            <a:cxnSpLocks/>
          </p:cNvCxnSpPr>
          <p:nvPr/>
        </p:nvCxnSpPr>
        <p:spPr>
          <a:xfrm>
            <a:off x="8637928" y="6814164"/>
            <a:ext cx="1003284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3" name="!!i2">
            <a:extLst>
              <a:ext uri="{FF2B5EF4-FFF2-40B4-BE49-F238E27FC236}">
                <a16:creationId xmlns:a16="http://schemas.microsoft.com/office/drawing/2014/main" id="{FDA6EB29-45C1-18DC-B2FC-D7C244AF9F5D}"/>
              </a:ext>
            </a:extLst>
          </p:cNvPr>
          <p:cNvCxnSpPr>
            <a:cxnSpLocks/>
          </p:cNvCxnSpPr>
          <p:nvPr/>
        </p:nvCxnSpPr>
        <p:spPr>
          <a:xfrm>
            <a:off x="12921916" y="4652211"/>
            <a:ext cx="8002958"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59FA64DA-38E0-0580-38C1-5CA00260CBF3}"/>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D8B5317A-E507-3987-12AA-9CE72ACB64A4}"/>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272424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63DE4AA2-48DD-1AF0-F6A3-A38A08A986EB}"/>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3" name="!!box2">
                <a:extLst>
                  <a:ext uri="{FF2B5EF4-FFF2-40B4-BE49-F238E27FC236}">
                    <a16:creationId xmlns:a16="http://schemas.microsoft.com/office/drawing/2014/main" id="{63DE4AA2-48DD-1AF0-F6A3-A38A08A986EB}"/>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602019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03714B08-157F-62C6-2062-20A5C53672BC}"/>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3" name="!!box2">
                <a:extLst>
                  <a:ext uri="{FF2B5EF4-FFF2-40B4-BE49-F238E27FC236}">
                    <a16:creationId xmlns:a16="http://schemas.microsoft.com/office/drawing/2014/main" id="{03714B08-157F-62C6-2062-20A5C53672BC}"/>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74954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C8E23733-DBC2-1B67-254E-4A46C1AFA0C2}"/>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13" name="!!box2">
                <a:extLst>
                  <a:ext uri="{FF2B5EF4-FFF2-40B4-BE49-F238E27FC236}">
                    <a16:creationId xmlns:a16="http://schemas.microsoft.com/office/drawing/2014/main" id="{C8E23733-DBC2-1B67-254E-4A46C1AFA0C2}"/>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30860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Just need to write the base case.</a:t>
            </a:r>
            <a:endParaRPr lang="en-IN" sz="4000" dirty="0">
              <a:solidFill>
                <a:srgbClr val="7030A0"/>
              </a:solidFill>
              <a:latin typeface="Bradley Hand" pitchFamily="2" charset="77"/>
            </a:endParaRPr>
          </a:p>
        </p:txBody>
      </p:sp>
    </p:spTree>
    <p:extLst>
      <p:ext uri="{BB962C8B-B14F-4D97-AF65-F5344CB8AC3E}">
        <p14:creationId xmlns:p14="http://schemas.microsoft.com/office/powerpoint/2010/main" val="3717832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3" name="Candy: A problem on leetcode">
            <a:extLst>
              <a:ext uri="{FF2B5EF4-FFF2-40B4-BE49-F238E27FC236}">
                <a16:creationId xmlns:a16="http://schemas.microsoft.com/office/drawing/2014/main" id="{98015B37-14A3-69F4-A51E-DFFDF8FF8D14}"/>
              </a:ext>
            </a:extLst>
          </p:cNvPr>
          <p:cNvSpPr/>
          <p:nvPr/>
        </p:nvSpPr>
        <p:spPr>
          <a:xfrm>
            <a:off x="10083116" y="4004417"/>
            <a:ext cx="13563598"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What is the running time of this algorithm?</a:t>
            </a:r>
            <a:endParaRPr sz="4000" dirty="0"/>
          </a:p>
        </p:txBody>
      </p:sp>
    </p:spTree>
    <p:extLst>
      <p:ext uri="{BB962C8B-B14F-4D97-AF65-F5344CB8AC3E}">
        <p14:creationId xmlns:p14="http://schemas.microsoft.com/office/powerpoint/2010/main" val="303050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7" y="3262283"/>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7" y="3262283"/>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5788213" y="3507753"/>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5788213" y="3507753"/>
                <a:ext cx="1627910" cy="794544"/>
              </a:xfrm>
              <a:prstGeom prst="roundRect">
                <a:avLst/>
              </a:prstGeom>
              <a:blipFill>
                <a:blip r:embed="rId5"/>
                <a:stretch>
                  <a:fillRect l="-1439" b="-14865"/>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5810677" y="6821626"/>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5810677" y="6821626"/>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5788213" y="7570413"/>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5788213" y="7570413"/>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6" name="Right Brace 5">
            <a:extLst>
              <a:ext uri="{FF2B5EF4-FFF2-40B4-BE49-F238E27FC236}">
                <a16:creationId xmlns:a16="http://schemas.microsoft.com/office/drawing/2014/main" id="{1D1DF3E9-5B0D-9079-5FB7-66E576FE3E4D}"/>
              </a:ext>
            </a:extLst>
          </p:cNvPr>
          <p:cNvSpPr/>
          <p:nvPr/>
        </p:nvSpPr>
        <p:spPr>
          <a:xfrm>
            <a:off x="7678216" y="9917086"/>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7" name="Rounded Rectangle 6">
            <a:extLst>
              <a:ext uri="{FF2B5EF4-FFF2-40B4-BE49-F238E27FC236}">
                <a16:creationId xmlns:a16="http://schemas.microsoft.com/office/drawing/2014/main" id="{F6917CDF-AD1A-BABC-A5B4-E2ADD9C7D5F0}"/>
              </a:ext>
            </a:extLst>
          </p:cNvPr>
          <p:cNvSpPr/>
          <p:nvPr/>
        </p:nvSpPr>
        <p:spPr>
          <a:xfrm>
            <a:off x="8523308" y="10063633"/>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chemeClr val="tx1"/>
                </a:solidFill>
                <a:effectLst/>
                <a:uFillTx/>
                <a:latin typeface="Chalkduster" panose="03050602040202020205" pitchFamily="66" charset="77"/>
                <a:ea typeface="Helvetica Neue Medium"/>
                <a:cs typeface="Helvetica Neue Medium"/>
                <a:sym typeface="Helvetica Neue Medium"/>
              </a:rPr>
              <a:t>cn</a:t>
            </a:r>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2" name="Right Brace 11">
            <a:extLst>
              <a:ext uri="{FF2B5EF4-FFF2-40B4-BE49-F238E27FC236}">
                <a16:creationId xmlns:a16="http://schemas.microsoft.com/office/drawing/2014/main" id="{1E28A61B-FE92-88C4-46BE-749588ED0439}"/>
              </a:ext>
            </a:extLst>
          </p:cNvPr>
          <p:cNvSpPr/>
          <p:nvPr/>
        </p:nvSpPr>
        <p:spPr>
          <a:xfrm>
            <a:off x="8366376" y="8444353"/>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3" name="!!box3">
            <a:extLst>
              <a:ext uri="{FF2B5EF4-FFF2-40B4-BE49-F238E27FC236}">
                <a16:creationId xmlns:a16="http://schemas.microsoft.com/office/drawing/2014/main" id="{C8EDBA63-EECF-0F0A-884A-664DABA4402C}"/>
              </a:ext>
            </a:extLst>
          </p:cNvPr>
          <p:cNvSpPr/>
          <p:nvPr/>
        </p:nvSpPr>
        <p:spPr>
          <a:xfrm>
            <a:off x="9211468" y="8590900"/>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chemeClr val="tx1"/>
                </a:solidFill>
                <a:effectLst/>
                <a:uFillTx/>
                <a:latin typeface="Chalkduster" panose="03050602040202020205" pitchFamily="66" charset="77"/>
                <a:ea typeface="Helvetica Neue Medium"/>
                <a:cs typeface="Helvetica Neue Medium"/>
                <a:sym typeface="Helvetica Neue Medium"/>
              </a:rPr>
              <a:t>cn</a:t>
            </a:r>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50738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14:bounceEnd="50000">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14:presetBounceEnd="50000">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14:bounceEnd="50000">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14:bounceEnd="50000">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0000">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14:bounceEnd="50000">
                                          <p:cBhvr additive="base">
                                            <p:cTn id="43" dur="500" fill="hold"/>
                                            <p:tgtEl>
                                              <p:spTgt spid="13">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44" dur="50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E1961AF6-9CCE-F579-1C0E-865F4608978F}"/>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2" name="Rounded Rectangle 11">
                <a:extLst>
                  <a:ext uri="{FF2B5EF4-FFF2-40B4-BE49-F238E27FC236}">
                    <a16:creationId xmlns:a16="http://schemas.microsoft.com/office/drawing/2014/main" id="{E1961AF6-9CCE-F579-1C0E-865F4608978F}"/>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8ECDC110-6F3D-FC73-C2CC-2ED99032708A}"/>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8ECDC110-6F3D-FC73-C2CC-2ED99032708A}"/>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2499722-52CA-C76D-A4AF-F12455F0E36F}"/>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4" name="Rounded Rectangle 13">
                <a:extLst>
                  <a:ext uri="{FF2B5EF4-FFF2-40B4-BE49-F238E27FC236}">
                    <a16:creationId xmlns:a16="http://schemas.microsoft.com/office/drawing/2014/main" id="{62499722-52CA-C76D-A4AF-F12455F0E36F}"/>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16" name="!!box3">
            <a:extLst>
              <a:ext uri="{FF2B5EF4-FFF2-40B4-BE49-F238E27FC236}">
                <a16:creationId xmlns:a16="http://schemas.microsoft.com/office/drawing/2014/main" id="{7E2A2700-AEB2-9D0C-AE01-781D5E86E8BC}"/>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17" name="Plus 16">
            <a:extLst>
              <a:ext uri="{FF2B5EF4-FFF2-40B4-BE49-F238E27FC236}">
                <a16:creationId xmlns:a16="http://schemas.microsoft.com/office/drawing/2014/main" id="{47F2D053-345F-457E-BBFC-55051B453069}"/>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8" name="Plus 17">
            <a:extLst>
              <a:ext uri="{FF2B5EF4-FFF2-40B4-BE49-F238E27FC236}">
                <a16:creationId xmlns:a16="http://schemas.microsoft.com/office/drawing/2014/main" id="{0B47F2A7-EACA-8115-74A3-F332118D0E0E}"/>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9" name="Equals 18">
            <a:extLst>
              <a:ext uri="{FF2B5EF4-FFF2-40B4-BE49-F238E27FC236}">
                <a16:creationId xmlns:a16="http://schemas.microsoft.com/office/drawing/2014/main" id="{EED4AE50-BAC8-4192-B245-1B9A6465182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279450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7"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7"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7" name="!!box3">
            <a:extLst>
              <a:ext uri="{FF2B5EF4-FFF2-40B4-BE49-F238E27FC236}">
                <a16:creationId xmlns:a16="http://schemas.microsoft.com/office/drawing/2014/main" id="{F6917CDF-AD1A-BABC-A5B4-E2ADD9C7D5F0}"/>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6" name="Right Brace 5">
            <a:extLst>
              <a:ext uri="{FF2B5EF4-FFF2-40B4-BE49-F238E27FC236}">
                <a16:creationId xmlns:a16="http://schemas.microsoft.com/office/drawing/2014/main" id="{0DAF90B0-81F6-0A97-EC9C-02BE1D58DA29}"/>
              </a:ext>
            </a:extLst>
          </p:cNvPr>
          <p:cNvSpPr/>
          <p:nvPr/>
        </p:nvSpPr>
        <p:spPr>
          <a:xfrm>
            <a:off x="8770737" y="4319198"/>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88B6FA6-1F0F-E734-93A6-D3E863D47DA7}"/>
                  </a:ext>
                </a:extLst>
              </p:cNvPr>
              <p:cNvSpPr/>
              <p:nvPr/>
            </p:nvSpPr>
            <p:spPr>
              <a:xfrm>
                <a:off x="9752182" y="4458048"/>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2" name="Rounded Rectangle 11">
                <a:extLst>
                  <a:ext uri="{FF2B5EF4-FFF2-40B4-BE49-F238E27FC236}">
                    <a16:creationId xmlns:a16="http://schemas.microsoft.com/office/drawing/2014/main" id="{588B6FA6-1F0F-E734-93A6-D3E863D47DA7}"/>
                  </a:ext>
                </a:extLst>
              </p:cNvPr>
              <p:cNvSpPr>
                <a:spLocks noRot="1" noChangeAspect="1" noMove="1" noResize="1" noEditPoints="1" noAdjustHandles="1" noChangeArrowheads="1" noChangeShapeType="1" noTextEdit="1"/>
              </p:cNvSpPr>
              <p:nvPr/>
            </p:nvSpPr>
            <p:spPr>
              <a:xfrm>
                <a:off x="9752182" y="4458048"/>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458830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14:bounceEnd="50000">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207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207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7" name="!!box3">
            <a:extLst>
              <a:ext uri="{FF2B5EF4-FFF2-40B4-BE49-F238E27FC236}">
                <a16:creationId xmlns:a16="http://schemas.microsoft.com/office/drawing/2014/main" id="{F6917CDF-AD1A-BABC-A5B4-E2ADD9C7D5F0}"/>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4" name="Equals 13">
            <a:extLst>
              <a:ext uri="{FF2B5EF4-FFF2-40B4-BE49-F238E27FC236}">
                <a16:creationId xmlns:a16="http://schemas.microsoft.com/office/drawing/2014/main" id="{4BC69465-7440-8565-1802-A52A5D0892F1}"/>
              </a:ext>
            </a:extLst>
          </p:cNvPr>
          <p:cNvSpPr/>
          <p:nvPr/>
        </p:nvSpPr>
        <p:spPr>
          <a:xfrm>
            <a:off x="14477903" y="7711152"/>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BBB5924E-CC21-38D5-492E-A8F867CED34E}"/>
              </a:ext>
            </a:extLst>
          </p:cNvPr>
          <p:cNvSpPr/>
          <p:nvPr/>
        </p:nvSpPr>
        <p:spPr>
          <a:xfrm>
            <a:off x="12502746" y="7774892"/>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(c)</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1515586-D1AD-4AD0-C025-CA09809A2701}"/>
                  </a:ext>
                </a:extLst>
              </p:cNvPr>
              <p:cNvSpPr/>
              <p:nvPr/>
            </p:nvSpPr>
            <p:spPr>
              <a:xfrm>
                <a:off x="15579579" y="7774892"/>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7" name="Rounded Rectangle 16">
                <a:extLst>
                  <a:ext uri="{FF2B5EF4-FFF2-40B4-BE49-F238E27FC236}">
                    <a16:creationId xmlns:a16="http://schemas.microsoft.com/office/drawing/2014/main" id="{41515586-D1AD-4AD0-C025-CA09809A2701}"/>
                  </a:ext>
                </a:extLst>
              </p:cNvPr>
              <p:cNvSpPr>
                <a:spLocks noRot="1" noChangeAspect="1" noMove="1" noResize="1" noEditPoints="1" noAdjustHandles="1" noChangeArrowheads="1" noChangeShapeType="1" noTextEdit="1"/>
              </p:cNvSpPr>
              <p:nvPr/>
            </p:nvSpPr>
            <p:spPr>
              <a:xfrm>
                <a:off x="15579579" y="7774892"/>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51516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4" name="Equals 13">
            <a:extLst>
              <a:ext uri="{FF2B5EF4-FFF2-40B4-BE49-F238E27FC236}">
                <a16:creationId xmlns:a16="http://schemas.microsoft.com/office/drawing/2014/main" id="{4BC69465-7440-8565-1802-A52A5D0892F1}"/>
              </a:ext>
            </a:extLst>
          </p:cNvPr>
          <p:cNvSpPr/>
          <p:nvPr/>
        </p:nvSpPr>
        <p:spPr>
          <a:xfrm>
            <a:off x="14477903" y="7711152"/>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BBB5924E-CC21-38D5-492E-A8F867CED34E}"/>
              </a:ext>
            </a:extLst>
          </p:cNvPr>
          <p:cNvSpPr/>
          <p:nvPr/>
        </p:nvSpPr>
        <p:spPr>
          <a:xfrm>
            <a:off x="12502746" y="7774892"/>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(c)</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1515586-D1AD-4AD0-C025-CA09809A2701}"/>
                  </a:ext>
                </a:extLst>
              </p:cNvPr>
              <p:cNvSpPr/>
              <p:nvPr/>
            </p:nvSpPr>
            <p:spPr>
              <a:xfrm>
                <a:off x="15579579" y="7774892"/>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7" name="Rounded Rectangle 16">
                <a:extLst>
                  <a:ext uri="{FF2B5EF4-FFF2-40B4-BE49-F238E27FC236}">
                    <a16:creationId xmlns:a16="http://schemas.microsoft.com/office/drawing/2014/main" id="{41515586-D1AD-4AD0-C025-CA09809A2701}"/>
                  </a:ext>
                </a:extLst>
              </p:cNvPr>
              <p:cNvSpPr>
                <a:spLocks noRot="1" noChangeAspect="1" noMove="1" noResize="1" noEditPoints="1" noAdjustHandles="1" noChangeArrowheads="1" noChangeShapeType="1" noTextEdit="1"/>
              </p:cNvSpPr>
              <p:nvPr/>
            </p:nvSpPr>
            <p:spPr>
              <a:xfrm>
                <a:off x="15579579" y="7774892"/>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18548B23-CD5A-156E-A217-21BBDDD0381E}"/>
                  </a:ext>
                </a:extLst>
              </p:cNvPr>
              <p:cNvSpPr/>
              <p:nvPr/>
            </p:nvSpPr>
            <p:spPr>
              <a:xfrm>
                <a:off x="12502746" y="10244793"/>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6" name="Rounded Rectangle 5">
                <a:extLst>
                  <a:ext uri="{FF2B5EF4-FFF2-40B4-BE49-F238E27FC236}">
                    <a16:creationId xmlns:a16="http://schemas.microsoft.com/office/drawing/2014/main" id="{18548B23-CD5A-156E-A217-21BBDDD0381E}"/>
                  </a:ext>
                </a:extLst>
              </p:cNvPr>
              <p:cNvSpPr>
                <a:spLocks noRot="1" noChangeAspect="1" noMove="1" noResize="1" noEditPoints="1" noAdjustHandles="1" noChangeArrowheads="1" noChangeShapeType="1" noTextEdit="1"/>
              </p:cNvSpPr>
              <p:nvPr/>
            </p:nvSpPr>
            <p:spPr>
              <a:xfrm>
                <a:off x="12502746" y="10244793"/>
                <a:ext cx="1627910" cy="794544"/>
              </a:xfrm>
              <a:prstGeom prst="roundRect">
                <a:avLst/>
              </a:prstGeom>
              <a:blipFill>
                <a:blip r:embed="rId9"/>
                <a:stretch>
                  <a:fillRect l="-719" t="-1370" r="-719" b="-16438"/>
                </a:stretch>
              </a:blipFill>
              <a:ln w="127000" cap="flat" cmpd="thinThick">
                <a:solidFill>
                  <a:schemeClr val="tx1"/>
                </a:solidFill>
                <a:miter lim="400000"/>
              </a:ln>
              <a:effectLst/>
            </p:spPr>
            <p:txBody>
              <a:bodyPr/>
              <a:lstStyle/>
              <a:p>
                <a:r>
                  <a:rPr lang="en-US">
                    <a:noFill/>
                  </a:rPr>
                  <a:t> </a:t>
                </a:r>
              </a:p>
            </p:txBody>
          </p:sp>
        </mc:Fallback>
      </mc:AlternateContent>
      <p:sp>
        <p:nvSpPr>
          <p:cNvPr id="12" name="Equals 11">
            <a:extLst>
              <a:ext uri="{FF2B5EF4-FFF2-40B4-BE49-F238E27FC236}">
                <a16:creationId xmlns:a16="http://schemas.microsoft.com/office/drawing/2014/main" id="{378B4B4C-AE57-54C5-FF26-BDCAE2CD3683}"/>
              </a:ext>
            </a:extLst>
          </p:cNvPr>
          <p:cNvSpPr/>
          <p:nvPr/>
        </p:nvSpPr>
        <p:spPr>
          <a:xfrm>
            <a:off x="14520575" y="10160345"/>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BAF54D3B-D2EA-13B0-0C52-91F54A524305}"/>
                  </a:ext>
                </a:extLst>
              </p:cNvPr>
              <p:cNvSpPr/>
              <p:nvPr/>
            </p:nvSpPr>
            <p:spPr>
              <a:xfrm>
                <a:off x="15844546" y="10221915"/>
                <a:ext cx="2622357"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40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func>
                      <m:funcPr>
                        <m:ctrlPr>
                          <a:rPr lang="en-US" sz="4000" b="0" i="1" smtClean="0">
                            <a:solidFill>
                              <a:schemeClr val="tx1"/>
                            </a:solidFill>
                            <a:latin typeface="Cambria Math" panose="02040503050406030204" pitchFamily="18" charset="0"/>
                            <a:ea typeface="Helvetica Neue Medium"/>
                            <a:cs typeface="Helvetica Neue Medium"/>
                            <a:sym typeface="Helvetica Neue Medium"/>
                          </a:rPr>
                        </m:ctrlPr>
                      </m:funcPr>
                      <m:fName>
                        <m:r>
                          <m:rPr>
                            <m:sty m:val="p"/>
                          </m:rPr>
                          <a:rPr lang="en-US" sz="4000" b="0" i="0" smtClean="0">
                            <a:solidFill>
                              <a:schemeClr val="tx1"/>
                            </a:solidFill>
                            <a:latin typeface="Cambria Math" panose="02040503050406030204" pitchFamily="18" charset="0"/>
                            <a:ea typeface="Helvetica Neue Medium"/>
                            <a:cs typeface="Helvetica Neue Medium"/>
                            <a:sym typeface="Helvetica Neue Medium"/>
                          </a:rPr>
                          <m:t>log</m:t>
                        </m:r>
                      </m:fName>
                      <m:e>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e>
                    </m:func>
                  </m:oMath>
                </a14:m>
                <a:r>
                  <a:rPr lang="en-US" sz="4000" dirty="0">
                    <a:solidFill>
                      <a:schemeClr val="tx1"/>
                    </a:solidFill>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BAF54D3B-D2EA-13B0-0C52-91F54A524305}"/>
                  </a:ext>
                </a:extLst>
              </p:cNvPr>
              <p:cNvSpPr>
                <a:spLocks noRot="1" noChangeAspect="1" noMove="1" noResize="1" noEditPoints="1" noAdjustHandles="1" noChangeArrowheads="1" noChangeShapeType="1" noTextEdit="1"/>
              </p:cNvSpPr>
              <p:nvPr/>
            </p:nvSpPr>
            <p:spPr>
              <a:xfrm>
                <a:off x="15844546" y="10221915"/>
                <a:ext cx="2622357" cy="794544"/>
              </a:xfrm>
              <a:prstGeom prst="roundRect">
                <a:avLst/>
              </a:prstGeom>
              <a:blipFill>
                <a:blip r:embed="rId10"/>
                <a:stretch>
                  <a:fillRect l="-2752" t="-1370" r="-2294" b="-16438"/>
                </a:stretch>
              </a:blipFill>
              <a:ln w="127000" cap="flat" cmpd="thinThick">
                <a:solidFill>
                  <a:schemeClr val="tx1"/>
                </a:solidFill>
                <a:miter lim="400000"/>
              </a:ln>
              <a:effectLst/>
            </p:spPr>
            <p:txBody>
              <a:bodyPr/>
              <a:lstStyle/>
              <a:p>
                <a:r>
                  <a:rPr lang="en-US">
                    <a:noFill/>
                  </a:rPr>
                  <a:t> </a:t>
                </a:r>
              </a:p>
            </p:txBody>
          </p:sp>
        </mc:Fallback>
      </mc:AlternateContent>
      <p:sp>
        <p:nvSpPr>
          <p:cNvPr id="18" name="!!box3">
            <a:extLst>
              <a:ext uri="{FF2B5EF4-FFF2-40B4-BE49-F238E27FC236}">
                <a16:creationId xmlns:a16="http://schemas.microsoft.com/office/drawing/2014/main" id="{1D1B592A-3A16-3077-78A5-07F46B40224E}"/>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Tree>
    <p:extLst>
      <p:ext uri="{BB962C8B-B14F-4D97-AF65-F5344CB8AC3E}">
        <p14:creationId xmlns:p14="http://schemas.microsoft.com/office/powerpoint/2010/main" val="2694549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8930C21-172E-1483-583B-78D87DE6BAED}"/>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1677E3B3-CFBB-8396-68D6-DC3AF6FEEE0D}"/>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A58FB4BB-2C94-A61F-40E4-07AF01ED1D56}"/>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EBE35241-A317-8ADF-F7DA-36577C8CA198}"/>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i1">
            <a:extLst>
              <a:ext uri="{FF2B5EF4-FFF2-40B4-BE49-F238E27FC236}">
                <a16:creationId xmlns:a16="http://schemas.microsoft.com/office/drawing/2014/main" id="{B2BD145F-1440-5164-7B15-8738C3EA59A3}"/>
              </a:ext>
            </a:extLst>
          </p:cNvPr>
          <p:cNvCxnSpPr>
            <a:cxnSpLocks/>
          </p:cNvCxnSpPr>
          <p:nvPr/>
        </p:nvCxnSpPr>
        <p:spPr>
          <a:xfrm>
            <a:off x="8637928" y="6814164"/>
            <a:ext cx="1003284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3" name="!!i2">
            <a:extLst>
              <a:ext uri="{FF2B5EF4-FFF2-40B4-BE49-F238E27FC236}">
                <a16:creationId xmlns:a16="http://schemas.microsoft.com/office/drawing/2014/main" id="{FDA6EB29-45C1-18DC-B2FC-D7C244AF9F5D}"/>
              </a:ext>
            </a:extLst>
          </p:cNvPr>
          <p:cNvCxnSpPr>
            <a:cxnSpLocks/>
          </p:cNvCxnSpPr>
          <p:nvPr/>
        </p:nvCxnSpPr>
        <p:spPr>
          <a:xfrm>
            <a:off x="12921916" y="4652211"/>
            <a:ext cx="8002958"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59FA64DA-38E0-0580-38C1-5CA00260CBF3}"/>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572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BAF54D3B-D2EA-13B0-0C52-91F54A524305}"/>
                  </a:ext>
                </a:extLst>
              </p:cNvPr>
              <p:cNvSpPr/>
              <p:nvPr/>
            </p:nvSpPr>
            <p:spPr>
              <a:xfrm>
                <a:off x="11753265" y="6858000"/>
                <a:ext cx="2622357"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40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func>
                      <m:funcPr>
                        <m:ctrlPr>
                          <a:rPr lang="en-US" sz="4000" b="0" i="1" smtClean="0">
                            <a:solidFill>
                              <a:schemeClr val="tx1"/>
                            </a:solidFill>
                            <a:latin typeface="Cambria Math" panose="02040503050406030204" pitchFamily="18" charset="0"/>
                            <a:ea typeface="Helvetica Neue Medium"/>
                            <a:cs typeface="Helvetica Neue Medium"/>
                            <a:sym typeface="Helvetica Neue Medium"/>
                          </a:rPr>
                        </m:ctrlPr>
                      </m:funcPr>
                      <m:fName>
                        <m:r>
                          <m:rPr>
                            <m:sty m:val="p"/>
                          </m:rPr>
                          <a:rPr lang="en-US" sz="4000" b="0" i="0" smtClean="0">
                            <a:solidFill>
                              <a:schemeClr val="tx1"/>
                            </a:solidFill>
                            <a:latin typeface="Cambria Math" panose="02040503050406030204" pitchFamily="18" charset="0"/>
                            <a:ea typeface="Helvetica Neue Medium"/>
                            <a:cs typeface="Helvetica Neue Medium"/>
                            <a:sym typeface="Helvetica Neue Medium"/>
                          </a:rPr>
                          <m:t>log</m:t>
                        </m:r>
                      </m:fName>
                      <m:e>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e>
                    </m:func>
                  </m:oMath>
                </a14:m>
                <a:r>
                  <a:rPr lang="en-US" sz="4000" dirty="0">
                    <a:solidFill>
                      <a:schemeClr val="tx1"/>
                    </a:solidFill>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BAF54D3B-D2EA-13B0-0C52-91F54A524305}"/>
                  </a:ext>
                </a:extLst>
              </p:cNvPr>
              <p:cNvSpPr>
                <a:spLocks noRot="1" noChangeAspect="1" noMove="1" noResize="1" noEditPoints="1" noAdjustHandles="1" noChangeArrowheads="1" noChangeShapeType="1" noTextEdit="1"/>
              </p:cNvSpPr>
              <p:nvPr/>
            </p:nvSpPr>
            <p:spPr>
              <a:xfrm>
                <a:off x="11753265" y="6858000"/>
                <a:ext cx="2622357" cy="794544"/>
              </a:xfrm>
              <a:prstGeom prst="roundRect">
                <a:avLst/>
              </a:prstGeom>
              <a:blipFill>
                <a:blip r:embed="rId5"/>
                <a:stretch>
                  <a:fillRect l="-2752" r="-2294" b="-16438"/>
                </a:stretch>
              </a:blipFill>
              <a:ln w="127000" cap="flat" cmpd="thinThick">
                <a:solidFill>
                  <a:schemeClr val="tx1"/>
                </a:solidFill>
                <a:miter lim="400000"/>
              </a:ln>
              <a:effectLst/>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ACADCC4-1369-2680-C813-B30D04072CC4}"/>
              </a:ext>
            </a:extLst>
          </p:cNvPr>
          <p:cNvSpPr/>
          <p:nvPr/>
        </p:nvSpPr>
        <p:spPr>
          <a:xfrm>
            <a:off x="10353536" y="3258870"/>
            <a:ext cx="661870" cy="8616259"/>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Tree>
    <p:extLst>
      <p:ext uri="{BB962C8B-B14F-4D97-AF65-F5344CB8AC3E}">
        <p14:creationId xmlns:p14="http://schemas.microsoft.com/office/powerpoint/2010/main" val="3761283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A960D1BC-0C8A-E52A-328A-A6DA061936F7}"/>
              </a:ext>
            </a:extLst>
          </p:cNvPr>
          <p:cNvSpPr/>
          <p:nvPr/>
        </p:nvSpPr>
        <p:spPr>
          <a:xfrm>
            <a:off x="676937" y="4095750"/>
            <a:ext cx="23030121" cy="3876271"/>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5400" dirty="0"/>
              <a:t>Correctness</a:t>
            </a:r>
          </a:p>
        </p:txBody>
      </p:sp>
    </p:spTree>
    <p:extLst>
      <p:ext uri="{BB962C8B-B14F-4D97-AF65-F5344CB8AC3E}">
        <p14:creationId xmlns:p14="http://schemas.microsoft.com/office/powerpoint/2010/main" val="188518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5A1ACDC9-56E8-A189-40EF-ACA439961E0E}"/>
              </a:ext>
            </a:extLst>
          </p:cNvPr>
          <p:cNvSpPr/>
          <p:nvPr/>
        </p:nvSpPr>
        <p:spPr>
          <a:xfrm>
            <a:off x="10317085" y="516938"/>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A template for writing correctness proof for divide and conquer algorithms </a:t>
            </a:r>
            <a:r>
              <a:rPr lang="en-US" sz="6000" dirty="0">
                <a:solidFill>
                  <a:schemeClr val="tx1"/>
                </a:solidFill>
                <a:latin typeface="Bradley Hand" pitchFamily="2" charset="77"/>
              </a:rPr>
              <a:t>in this course</a:t>
            </a:r>
            <a:endParaRPr lang="en-IN" sz="6000" dirty="0">
              <a:solidFill>
                <a:schemeClr val="tx1"/>
              </a:solidFill>
              <a:latin typeface="Bradley Hand" pitchFamily="2" charset="77"/>
            </a:endParaRPr>
          </a:p>
        </p:txBody>
      </p:sp>
      <p:sp>
        <p:nvSpPr>
          <p:cNvPr id="4" name="There are   children standing in a line. Each child has a rating associated with him/her.">
            <a:extLst>
              <a:ext uri="{FF2B5EF4-FFF2-40B4-BE49-F238E27FC236}">
                <a16:creationId xmlns:a16="http://schemas.microsoft.com/office/drawing/2014/main" id="{B7CC26F5-803B-2CE8-6F70-DD8AB7D052DF}"/>
              </a:ext>
            </a:extLst>
          </p:cNvPr>
          <p:cNvSpPr/>
          <p:nvPr/>
        </p:nvSpPr>
        <p:spPr>
          <a:xfrm>
            <a:off x="10317085" y="3017683"/>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Lemma: Our algorithm correctly works for inputs containing n elements</a:t>
            </a:r>
          </a:p>
        </p:txBody>
      </p:sp>
      <p:sp>
        <p:nvSpPr>
          <p:cNvPr id="5" name="There are   children standing in a line. Each child has a rating associated with him/her.">
            <a:extLst>
              <a:ext uri="{FF2B5EF4-FFF2-40B4-BE49-F238E27FC236}">
                <a16:creationId xmlns:a16="http://schemas.microsoft.com/office/drawing/2014/main" id="{D1315D1B-9064-2A21-1F35-710123F95610}"/>
              </a:ext>
            </a:extLst>
          </p:cNvPr>
          <p:cNvSpPr/>
          <p:nvPr/>
        </p:nvSpPr>
        <p:spPr>
          <a:xfrm>
            <a:off x="10317085" y="4957320"/>
            <a:ext cx="13903676" cy="6917809"/>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Proof: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1) Write the base case.</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2) Assume, using induction hypothesis, that our algorithm for inputs containing 1,2,…, n-1 numbers.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3) Prove that the algorithm runs correctly for n elements. </a:t>
            </a:r>
          </a:p>
        </p:txBody>
      </p:sp>
    </p:spTree>
    <p:extLst>
      <p:ext uri="{BB962C8B-B14F-4D97-AF65-F5344CB8AC3E}">
        <p14:creationId xmlns:p14="http://schemas.microsoft.com/office/powerpoint/2010/main" val="3156131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5A1ACDC9-56E8-A189-40EF-ACA439961E0E}"/>
              </a:ext>
            </a:extLst>
          </p:cNvPr>
          <p:cNvSpPr/>
          <p:nvPr/>
        </p:nvSpPr>
        <p:spPr>
          <a:xfrm>
            <a:off x="10317085" y="516938"/>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A key ingredient for the proof for this problem</a:t>
            </a:r>
            <a:endParaRPr lang="en-IN" sz="6000" dirty="0">
              <a:solidFill>
                <a:schemeClr val="tx1"/>
              </a:solidFill>
              <a:latin typeface="Bradley Hand" pitchFamily="2" charset="77"/>
            </a:endParaRPr>
          </a:p>
        </p:txBody>
      </p:sp>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317085" y="2581265"/>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Tree>
    <p:extLst>
      <p:ext uri="{BB962C8B-B14F-4D97-AF65-F5344CB8AC3E}">
        <p14:creationId xmlns:p14="http://schemas.microsoft.com/office/powerpoint/2010/main" val="4124755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p:spTree>
    <p:extLst>
      <p:ext uri="{BB962C8B-B14F-4D97-AF65-F5344CB8AC3E}">
        <p14:creationId xmlns:p14="http://schemas.microsoft.com/office/powerpoint/2010/main" val="306721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6" y="4281054"/>
            <a:ext cx="8832014" cy="1512000"/>
          </a:xfrm>
          <a:prstGeom prst="roundRect">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7462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mc:AlternateContent xmlns:mc="http://schemas.openxmlformats.org/markup-compatibility/2006">
        <mc:Choice xmlns:a14="http://schemas.microsoft.com/office/drawing/2010/main" Requires="a14">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1) Both the intervals in the answer lie in the left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a:rPr lang="en-US" sz="36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mc:Choice>
        <mc:Fallback>
          <p:sp>
            <p:nvSpPr>
              <p:cNvPr id="5" name="!!box">
                <a:extLst>
                  <a:ext uri="{FF2B5EF4-FFF2-40B4-BE49-F238E27FC236}">
                    <a16:creationId xmlns:a16="http://schemas.microsoft.com/office/drawing/2014/main" id="{44C46DA7-0BCA-47BA-FDFE-41223CFE9C5F}"/>
                  </a:ext>
                </a:extLst>
              </p:cNvPr>
              <p:cNvSpPr>
                <a:spLocks noRot="1" noChangeAspect="1" noMove="1" noResize="1" noEditPoints="1" noAdjustHandles="1" noChangeArrowheads="1" noChangeShapeType="1" noTextEdit="1"/>
              </p:cNvSpPr>
              <p:nvPr/>
            </p:nvSpPr>
            <p:spPr>
              <a:xfrm>
                <a:off x="10296304" y="4800601"/>
                <a:ext cx="13903676" cy="8498051"/>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3" name="!!highlight">
            <a:extLst>
              <a:ext uri="{FF2B5EF4-FFF2-40B4-BE49-F238E27FC236}">
                <a16:creationId xmlns:a16="http://schemas.microsoft.com/office/drawing/2014/main" id="{559D6148-6C32-3F3A-0F59-4162E8F6AD43}"/>
              </a:ext>
            </a:extLst>
          </p:cNvPr>
          <p:cNvSpPr/>
          <p:nvPr/>
        </p:nvSpPr>
        <p:spPr>
          <a:xfrm>
            <a:off x="737285" y="7026672"/>
            <a:ext cx="8832015" cy="768928"/>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3402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mc:AlternateContent xmlns:mc="http://schemas.openxmlformats.org/markup-compatibility/2006">
        <mc:Choice xmlns:a14="http://schemas.microsoft.com/office/drawing/2010/main" Requires="a14">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1) Both the intervals in the answer lie in the left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a:rPr lang="en-US" sz="36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2) Both the intervals in the answer lie in the right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m:rPr>
                        <m:sty m:val="p"/>
                      </m:rPr>
                      <a:rPr lang="en-US" sz="36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endParaRPr lang="en-IN" sz="3600" dirty="0">
                  <a:solidFill>
                    <a:srgbClr val="7030A0"/>
                  </a:solidFill>
                  <a:latin typeface="Bradley Hand" pitchFamily="2" charset="77"/>
                </a:endParaRPr>
              </a:p>
            </p:txBody>
          </p:sp>
        </mc:Choice>
        <mc:Fallback>
          <p:sp>
            <p:nvSpPr>
              <p:cNvPr id="5" name="!!box">
                <a:extLst>
                  <a:ext uri="{FF2B5EF4-FFF2-40B4-BE49-F238E27FC236}">
                    <a16:creationId xmlns:a16="http://schemas.microsoft.com/office/drawing/2014/main" id="{44C46DA7-0BCA-47BA-FDFE-41223CFE9C5F}"/>
                  </a:ext>
                </a:extLst>
              </p:cNvPr>
              <p:cNvSpPr>
                <a:spLocks noRot="1" noChangeAspect="1" noMove="1" noResize="1" noEditPoints="1" noAdjustHandles="1" noChangeArrowheads="1" noChangeShapeType="1" noTextEdit="1"/>
              </p:cNvSpPr>
              <p:nvPr/>
            </p:nvSpPr>
            <p:spPr>
              <a:xfrm>
                <a:off x="10296304" y="4800601"/>
                <a:ext cx="13903676" cy="8498051"/>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3" name="!!highlight">
            <a:extLst>
              <a:ext uri="{FF2B5EF4-FFF2-40B4-BE49-F238E27FC236}">
                <a16:creationId xmlns:a16="http://schemas.microsoft.com/office/drawing/2014/main" id="{559D6148-6C32-3F3A-0F59-4162E8F6AD43}"/>
              </a:ext>
            </a:extLst>
          </p:cNvPr>
          <p:cNvSpPr/>
          <p:nvPr/>
        </p:nvSpPr>
        <p:spPr>
          <a:xfrm>
            <a:off x="737285" y="7730837"/>
            <a:ext cx="8832015" cy="768928"/>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18821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3) The first interval lies in the left half and the second interval lies in the right half </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IN"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5" y="8395854"/>
            <a:ext cx="8832015" cy="2576947"/>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3084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3"/>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915399"/>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3) The first interval lies in the left half and the second interval lies in the right half </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chemeClr val="accent3"/>
                </a:solidFill>
                <a:latin typeface="Bradley Hand" pitchFamily="2" charset="77"/>
              </a:rPr>
              <a:t>By our observation the first interval must have the maximum ending time.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600" dirty="0">
                <a:solidFill>
                  <a:srgbClr val="7030A0"/>
                </a:solidFill>
                <a:latin typeface="Bradley Hand" pitchFamily="2" charset="77"/>
              </a:rPr>
              <a:t>But that is what we are also doing in our algorithm. Thus, it </a:t>
            </a:r>
            <a:r>
              <a:rPr lang="en-IN" sz="3600">
                <a:solidFill>
                  <a:srgbClr val="7030A0"/>
                </a:solidFill>
                <a:latin typeface="Bradley Hand" pitchFamily="2" charset="77"/>
              </a:rPr>
              <a:t>is correct.</a:t>
            </a:r>
            <a:endParaRPr lang="en-IN"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5" y="8395854"/>
            <a:ext cx="8832015" cy="2576947"/>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602959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28578CE0-A9F8-8277-82E2-5DF995373ECA}"/>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091691"/>
            <a:ext cx="1003284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5883162" y="3036063"/>
            <a:ext cx="8002958"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5578178" y="557128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5578178" y="5571281"/>
                <a:ext cx="1037418" cy="794544"/>
              </a:xfrm>
              <a:prstGeom prst="roundRect">
                <a:avLst/>
              </a:prstGeom>
              <a:blipFill>
                <a:blip r:embed="rId2"/>
                <a:stretch>
                  <a:fillRect l="-13978"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9196792" y="3322496"/>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9196792" y="3322496"/>
                <a:ext cx="1037418" cy="794544"/>
              </a:xfrm>
              <a:prstGeom prst="roundRect">
                <a:avLst/>
              </a:prstGeom>
              <a:blipFill>
                <a:blip r:embed="rId3"/>
                <a:stretch>
                  <a:fillRect l="-13978"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11113309" y="558397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11113309" y="5583974"/>
                <a:ext cx="1037418" cy="794544"/>
              </a:xfrm>
              <a:prstGeom prst="roundRect">
                <a:avLst/>
              </a:prstGeom>
              <a:blipFill>
                <a:blip r:embed="rId5"/>
                <a:stretch>
                  <a:fillRect l="-1630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367411" y="3327149"/>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367411" y="3327149"/>
                <a:ext cx="1037418" cy="794544"/>
              </a:xfrm>
              <a:prstGeom prst="roundRect">
                <a:avLst/>
              </a:prstGeom>
              <a:blipFill>
                <a:blip r:embed="rId6"/>
                <a:stretch>
                  <a:fillRect l="-16129"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5364453" y="3403118"/>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5364453" y="3403118"/>
                <a:ext cx="1037418" cy="794544"/>
              </a:xfrm>
              <a:prstGeom prst="roundRect">
                <a:avLst/>
              </a:prstGeom>
              <a:blipFill>
                <a:blip r:embed="rId7"/>
                <a:stretch>
                  <a:fillRect l="-17204"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ox2">
                <a:extLst>
                  <a:ext uri="{FF2B5EF4-FFF2-40B4-BE49-F238E27FC236}">
                    <a16:creationId xmlns:a16="http://schemas.microsoft.com/office/drawing/2014/main" id="{0CFDA6DC-60C3-504E-D439-42DD0F3DE551}"/>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2" name="!!box2">
                <a:extLst>
                  <a:ext uri="{FF2B5EF4-FFF2-40B4-BE49-F238E27FC236}">
                    <a16:creationId xmlns:a16="http://schemas.microsoft.com/office/drawing/2014/main" id="{0CFDA6DC-60C3-504E-D439-42DD0F3DE551}"/>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dissolve">
                                      <p:cBhvr>
                                        <p:cTn id="30" dur="500"/>
                                        <p:tgtEl>
                                          <p:spTgt spid="12">
                                            <p:txEl>
                                              <p:pRg st="2" end="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dissolve">
                                      <p:cBhvr>
                                        <p:cTn id="33" dur="500"/>
                                        <p:tgtEl>
                                          <p:spTgt spid="12">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dissolve">
                                      <p:cBhvr>
                                        <p:cTn id="3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5971207"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546513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3388943" y="5596667"/>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3388943" y="5596667"/>
                <a:ext cx="1037418" cy="794544"/>
              </a:xfrm>
              <a:prstGeom prst="roundRect">
                <a:avLst/>
              </a:prstGeom>
              <a:blipFill>
                <a:blip r:embed="rId2"/>
                <a:stretch>
                  <a:fillRect l="-14130"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10875897" y="3327149"/>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10875897" y="3327149"/>
                <a:ext cx="1037418" cy="794544"/>
              </a:xfrm>
              <a:prstGeom prst="roundRect">
                <a:avLst/>
              </a:prstGeom>
              <a:blipFill>
                <a:blip r:embed="rId3"/>
                <a:stretch>
                  <a:fillRect l="-13978"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7037802" y="5609181"/>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7037802" y="5609181"/>
                <a:ext cx="1037418" cy="794544"/>
              </a:xfrm>
              <a:prstGeom prst="roundRect">
                <a:avLst/>
              </a:prstGeom>
              <a:blipFill>
                <a:blip r:embed="rId5"/>
                <a:stretch>
                  <a:fillRect l="-1505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367411" y="3327149"/>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367411" y="3327149"/>
                <a:ext cx="1037418" cy="794544"/>
              </a:xfrm>
              <a:prstGeom prst="roundRect">
                <a:avLst/>
              </a:prstGeom>
              <a:blipFill>
                <a:blip r:embed="rId6"/>
                <a:stretch>
                  <a:fillRect l="-16129"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0484D516-4542-15D1-7B37-0995970E04A1}"/>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3572837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dissolve">
                                      <p:cBhvr>
                                        <p:cTn id="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10314141"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2973620"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6163107" y="5479796"/>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6163107" y="5479796"/>
                <a:ext cx="1037418" cy="794544"/>
              </a:xfrm>
              <a:prstGeom prst="roundRect">
                <a:avLst/>
              </a:prstGeom>
              <a:blipFill>
                <a:blip r:embed="rId2"/>
                <a:stretch>
                  <a:fillRect l="-13978"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9389087" y="334780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9389087" y="3347801"/>
                <a:ext cx="1037418" cy="794544"/>
              </a:xfrm>
              <a:prstGeom prst="roundRect">
                <a:avLst/>
              </a:prstGeom>
              <a:blipFill>
                <a:blip r:embed="rId3"/>
                <a:stretch>
                  <a:fillRect l="-15054"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11394606"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11394606" y="5596667"/>
                <a:ext cx="1037418" cy="794544"/>
              </a:xfrm>
              <a:prstGeom prst="roundRect">
                <a:avLst/>
              </a:prstGeom>
              <a:blipFill>
                <a:blip r:embed="rId5"/>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0875897" y="3347801"/>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0875897" y="3347801"/>
                <a:ext cx="1037418" cy="794544"/>
              </a:xfrm>
              <a:prstGeom prst="roundRect">
                <a:avLst/>
              </a:prstGeom>
              <a:blipFill>
                <a:blip r:embed="rId6"/>
                <a:stretch>
                  <a:fillRect l="-16129"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F5CBC62D-E506-F8AA-27DF-9BDCB186C329}"/>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24773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animEffect transition="in" filter="dissolve">
                                      <p:cBhvr>
                                        <p:cTn id="7" dur="500"/>
                                        <p:tgtEl>
                                          <p:spTgt spid="11">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9" end="9"/>
                                            </p:txEl>
                                          </p:spTgt>
                                        </p:tgtEl>
                                        <p:attrNameLst>
                                          <p:attrName>style.visibility</p:attrName>
                                        </p:attrNameLst>
                                      </p:cBhvr>
                                      <p:to>
                                        <p:strVal val="visible"/>
                                      </p:to>
                                    </p:set>
                                    <p:animEffect transition="in" filter="dissolve">
                                      <p:cBhvr>
                                        <p:cTn id="1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7859230"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5677786"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4250995" y="545783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4250995" y="5457831"/>
                <a:ext cx="1037418" cy="794544"/>
              </a:xfrm>
              <a:prstGeom prst="roundRect">
                <a:avLst/>
              </a:prstGeom>
              <a:blipFill>
                <a:blip r:embed="rId2"/>
                <a:stretch>
                  <a:fillRect l="-12903"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10945213" y="3349114"/>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10945213" y="3349114"/>
                <a:ext cx="1037418" cy="794544"/>
              </a:xfrm>
              <a:prstGeom prst="roundRect">
                <a:avLst/>
              </a:prstGeom>
              <a:blipFill>
                <a:blip r:embed="rId3"/>
                <a:stretch>
                  <a:fillRect l="-13978"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8939695"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8939695" y="5596667"/>
                <a:ext cx="1037418" cy="794544"/>
              </a:xfrm>
              <a:prstGeom prst="roundRect">
                <a:avLst/>
              </a:prstGeom>
              <a:blipFill>
                <a:blip r:embed="rId5"/>
                <a:stretch>
                  <a:fillRect l="-1489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438788" y="3322496"/>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438788" y="3322496"/>
                <a:ext cx="1037418" cy="794544"/>
              </a:xfrm>
              <a:prstGeom prst="roundRect">
                <a:avLst/>
              </a:prstGeom>
              <a:blipFill>
                <a:blip r:embed="rId6"/>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D3898BA0-9A4A-5627-F692-FD1669195E11}"/>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99915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48D5D670-CAC6-C271-EC69-EACA707F8C7E}"/>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would you solve this problem?</a:t>
            </a:r>
          </a:p>
        </p:txBody>
      </p:sp>
      <mc:AlternateContent xmlns:mc="http://schemas.openxmlformats.org/markup-compatibility/2006" xmlns:a14="http://schemas.microsoft.com/office/drawing/2010/main">
        <mc:Choice Requires="a14">
          <p:sp>
            <p:nvSpPr>
              <p:cNvPr id="3" name="There are   children standing in a line. Each child has a rating associated with him/her.">
                <a:extLst>
                  <a:ext uri="{FF2B5EF4-FFF2-40B4-BE49-F238E27FC236}">
                    <a16:creationId xmlns:a16="http://schemas.microsoft.com/office/drawing/2014/main" id="{C0E1E477-C98D-EB43-3F34-9E5B1FCD404F}"/>
                  </a:ext>
                </a:extLst>
              </p:cNvPr>
              <p:cNvSpPr/>
              <p:nvPr/>
            </p:nvSpPr>
            <p:spPr>
              <a:xfrm>
                <a:off x="701749" y="2175775"/>
                <a:ext cx="23030121" cy="3331890"/>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between every pair of interval.</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Finding the overlap takes O(1) time.</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are O(</a:t>
                </a:r>
                <a14:m>
                  <m:oMath xmlns:m="http://schemas.openxmlformats.org/officeDocument/2006/math">
                    <m:sSup>
                      <m:sSupPr>
                        <m:ctrlPr>
                          <a:rPr lang="en-US" sz="4000" b="0" i="1" smtClean="0">
                            <a:solidFill>
                              <a:srgbClr val="7030A0"/>
                            </a:solidFill>
                            <a:latin typeface="Cambria Math" panose="02040503050406030204" pitchFamily="18" charset="0"/>
                          </a:rPr>
                        </m:ctrlPr>
                      </m:sSupPr>
                      <m:e>
                        <m:r>
                          <a:rPr lang="en-US" sz="4000" b="0" i="1" smtClean="0">
                            <a:solidFill>
                              <a:srgbClr val="7030A0"/>
                            </a:solidFill>
                            <a:latin typeface="Cambria Math" panose="02040503050406030204" pitchFamily="18" charset="0"/>
                          </a:rPr>
                          <m:t>𝑛</m:t>
                        </m:r>
                      </m:e>
                      <m:sup>
                        <m:r>
                          <a:rPr lang="en-US" sz="4000" b="0" i="1" smtClean="0">
                            <a:solidFill>
                              <a:srgbClr val="7030A0"/>
                            </a:solidFill>
                            <a:latin typeface="Cambria Math" panose="02040503050406030204" pitchFamily="18" charset="0"/>
                          </a:rPr>
                          <m:t>2</m:t>
                        </m:r>
                      </m:sup>
                    </m:sSup>
                    <m:r>
                      <a:rPr lang="en-US" sz="4000" b="0" i="1" smtClean="0">
                        <a:solidFill>
                          <a:srgbClr val="7030A0"/>
                        </a:solidFill>
                        <a:latin typeface="Cambria Math" panose="02040503050406030204" pitchFamily="18" charset="0"/>
                      </a:rPr>
                      <m:t>)</m:t>
                    </m:r>
                  </m:oMath>
                </a14:m>
                <a:r>
                  <a:rPr lang="en-IN" sz="4000" dirty="0">
                    <a:solidFill>
                      <a:srgbClr val="7030A0"/>
                    </a:solidFill>
                    <a:latin typeface="Bradley Hand" pitchFamily="2" charset="77"/>
                  </a:rPr>
                  <a:t> pairs.</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So, the total time is </a:t>
                </a:r>
                <a14:m>
                  <m:oMath xmlns:m="http://schemas.openxmlformats.org/officeDocument/2006/math">
                    <m:r>
                      <a:rPr lang="en-US" sz="4000" b="0" i="1" smtClean="0">
                        <a:solidFill>
                          <a:srgbClr val="7030A0"/>
                        </a:solidFill>
                        <a:latin typeface="Cambria Math" panose="02040503050406030204" pitchFamily="18" charset="0"/>
                      </a:rPr>
                      <m:t>𝑂</m:t>
                    </m:r>
                    <m:r>
                      <a:rPr lang="en-US" sz="4000" b="0" i="1" smtClean="0">
                        <a:solidFill>
                          <a:srgbClr val="7030A0"/>
                        </a:solidFill>
                        <a:latin typeface="Cambria Math" panose="02040503050406030204" pitchFamily="18" charset="0"/>
                      </a:rPr>
                      <m:t>(</m:t>
                    </m:r>
                    <m:sSup>
                      <m:sSupPr>
                        <m:ctrlPr>
                          <a:rPr lang="en-US" sz="4000" b="0" i="1" smtClean="0">
                            <a:solidFill>
                              <a:srgbClr val="7030A0"/>
                            </a:solidFill>
                            <a:latin typeface="Cambria Math" panose="02040503050406030204" pitchFamily="18" charset="0"/>
                          </a:rPr>
                        </m:ctrlPr>
                      </m:sSupPr>
                      <m:e>
                        <m:r>
                          <a:rPr lang="en-US" sz="4000" b="0" i="1" smtClean="0">
                            <a:solidFill>
                              <a:srgbClr val="7030A0"/>
                            </a:solidFill>
                            <a:latin typeface="Cambria Math" panose="02040503050406030204" pitchFamily="18" charset="0"/>
                          </a:rPr>
                          <m:t>𝑛</m:t>
                        </m:r>
                      </m:e>
                      <m:sup>
                        <m:r>
                          <a:rPr lang="en-US" sz="4000" b="0" i="1" smtClean="0">
                            <a:solidFill>
                              <a:srgbClr val="7030A0"/>
                            </a:solidFill>
                            <a:latin typeface="Cambria Math" panose="02040503050406030204" pitchFamily="18" charset="0"/>
                          </a:rPr>
                          <m:t>2</m:t>
                        </m:r>
                      </m:sup>
                    </m:sSup>
                    <m:r>
                      <a:rPr lang="en-US" sz="4000" b="0" i="1" smtClean="0">
                        <a:solidFill>
                          <a:srgbClr val="7030A0"/>
                        </a:solidFill>
                        <a:latin typeface="Cambria Math" panose="02040503050406030204" pitchFamily="18" charset="0"/>
                      </a:rPr>
                      <m:t>)</m:t>
                    </m:r>
                  </m:oMath>
                </a14:m>
                <a:r>
                  <a:rPr lang="en-IN" sz="4000" dirty="0">
                    <a:solidFill>
                      <a:srgbClr val="7030A0"/>
                    </a:solidFill>
                    <a:latin typeface="Bradley Hand" pitchFamily="2" charset="77"/>
                  </a:rPr>
                  <a:t>.</a:t>
                </a:r>
              </a:p>
            </p:txBody>
          </p:sp>
        </mc:Choice>
        <mc:Fallback xmlns="">
          <p:sp>
            <p:nvSpPr>
              <p:cNvPr id="3" name="There are   children standing in a line. Each child has a rating associated with him/her.">
                <a:extLst>
                  <a:ext uri="{FF2B5EF4-FFF2-40B4-BE49-F238E27FC236}">
                    <a16:creationId xmlns:a16="http://schemas.microsoft.com/office/drawing/2014/main" id="{C0E1E477-C98D-EB43-3F34-9E5B1FCD404F}"/>
                  </a:ext>
                </a:extLst>
              </p:cNvPr>
              <p:cNvSpPr>
                <a:spLocks noRot="1" noChangeAspect="1" noMove="1" noResize="1" noEditPoints="1" noAdjustHandles="1" noChangeArrowheads="1" noChangeShapeType="1" noTextEdit="1"/>
              </p:cNvSpPr>
              <p:nvPr/>
            </p:nvSpPr>
            <p:spPr>
              <a:xfrm>
                <a:off x="701749" y="2175775"/>
                <a:ext cx="23030121" cy="3331890"/>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4" name="Candy: A problem on leetcode">
            <a:extLst>
              <a:ext uri="{FF2B5EF4-FFF2-40B4-BE49-F238E27FC236}">
                <a16:creationId xmlns:a16="http://schemas.microsoft.com/office/drawing/2014/main" id="{1F121B72-574B-AFCB-67F4-3DA5879077F3}"/>
              </a:ext>
            </a:extLst>
          </p:cNvPr>
          <p:cNvSpPr/>
          <p:nvPr/>
        </p:nvSpPr>
        <p:spPr>
          <a:xfrm>
            <a:off x="701749" y="6858000"/>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Can we improve the running time?</a:t>
            </a:r>
            <a:endParaRPr sz="4000" dirty="0"/>
          </a:p>
        </p:txBody>
      </p:sp>
    </p:spTree>
    <p:extLst>
      <p:ext uri="{BB962C8B-B14F-4D97-AF65-F5344CB8AC3E}">
        <p14:creationId xmlns:p14="http://schemas.microsoft.com/office/powerpoint/2010/main" val="159333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1310</TotalTime>
  <Words>4597</Words>
  <Application>Microsoft Macintosh PowerPoint</Application>
  <PresentationFormat>Custom</PresentationFormat>
  <Paragraphs>676</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Bradley Hand</vt:lpstr>
      <vt:lpstr>Cambria Math</vt:lpstr>
      <vt:lpstr>Chalkduster</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Manoj Gupta</cp:lastModifiedBy>
  <cp:revision>229</cp:revision>
  <dcterms:modified xsi:type="dcterms:W3CDTF">2024-08-22T13:49:30Z</dcterms:modified>
</cp:coreProperties>
</file>