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91" r:id="rId14"/>
    <p:sldId id="292" r:id="rId15"/>
    <p:sldId id="293" r:id="rId16"/>
    <p:sldId id="294" r:id="rId17"/>
    <p:sldId id="295" r:id="rId18"/>
    <p:sldId id="270" r:id="rId19"/>
    <p:sldId id="272" r:id="rId20"/>
    <p:sldId id="273" r:id="rId21"/>
    <p:sldId id="279" r:id="rId22"/>
    <p:sldId id="274" r:id="rId23"/>
    <p:sldId id="280" r:id="rId24"/>
    <p:sldId id="275" r:id="rId25"/>
    <p:sldId id="276" r:id="rId26"/>
    <p:sldId id="271" r:id="rId27"/>
    <p:sldId id="277" r:id="rId28"/>
    <p:sldId id="281" r:id="rId29"/>
    <p:sldId id="284" r:id="rId30"/>
    <p:sldId id="285" r:id="rId31"/>
    <p:sldId id="286" r:id="rId32"/>
    <p:sldId id="289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30"/>
    <p:restoredTop sz="94711"/>
  </p:normalViewPr>
  <p:slideViewPr>
    <p:cSldViewPr snapToGrid="0">
      <p:cViewPr varScale="1">
        <p:scale>
          <a:sx n="66" d="100"/>
          <a:sy n="66" d="100"/>
        </p:scale>
        <p:origin x="2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Marathon Runner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40324" y="5245197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7284949" y="8247124"/>
            <a:ext cx="2047225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90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/>
              <p:nvPr/>
            </p:nvSpPr>
            <p:spPr>
              <a:xfrm>
                <a:off x="19332174" y="6858000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=0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2174" y="6858000"/>
                <a:ext cx="1804853" cy="767390"/>
              </a:xfrm>
              <a:prstGeom prst="rect">
                <a:avLst/>
              </a:prstGeom>
              <a:blipFill>
                <a:blip r:embed="rId4"/>
                <a:stretch>
                  <a:fillRect l="-4196" r="-2797" b="-180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152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box12">
            <a:extLst>
              <a:ext uri="{FF2B5EF4-FFF2-40B4-BE49-F238E27FC236}">
                <a16:creationId xmlns:a16="http://schemas.microsoft.com/office/drawing/2014/main" id="{A847D663-39C4-8D2F-0C07-36AAF0FF1347}"/>
              </a:ext>
            </a:extLst>
          </p:cNvPr>
          <p:cNvSpPr txBox="1"/>
          <p:nvPr/>
        </p:nvSpPr>
        <p:spPr>
          <a:xfrm>
            <a:off x="674451" y="282575"/>
            <a:ext cx="23035098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You are given an array days of size n. days[</a:t>
            </a:r>
            <a:r>
              <a:rPr lang="en-US" sz="8000" dirty="0" err="1">
                <a:solidFill>
                  <a:schemeClr val="tx1"/>
                </a:solidFill>
                <a:latin typeface="Bradley Hand" pitchFamily="2" charset="77"/>
              </a:rPr>
              <a:t>i</a:t>
            </a: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] denotes the distance you can run on the </a:t>
            </a:r>
            <a:r>
              <a:rPr lang="en-US" sz="8000" dirty="0" err="1">
                <a:solidFill>
                  <a:schemeClr val="tx1"/>
                </a:solidFill>
                <a:latin typeface="Bradley Hand" pitchFamily="2" charset="77"/>
              </a:rPr>
              <a:t>i-th</a:t>
            </a: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 day. There are following constraints: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1">
                <a:extLst>
                  <a:ext uri="{FF2B5EF4-FFF2-40B4-BE49-F238E27FC236}">
                    <a16:creationId xmlns:a16="http://schemas.microsoft.com/office/drawing/2014/main" id="{F386F887-24DF-0E88-0AC6-0EB78B8A339B}"/>
                  </a:ext>
                </a:extLst>
              </p:cNvPr>
              <p:cNvSpPr/>
              <p:nvPr/>
            </p:nvSpPr>
            <p:spPr>
              <a:xfrm>
                <a:off x="6473169" y="4278618"/>
                <a:ext cx="11437662" cy="3277551"/>
              </a:xfrm>
              <a:prstGeom prst="roundRect">
                <a:avLst>
                  <a:gd name="adj" fmla="val 5932"/>
                </a:avLst>
              </a:prstGeom>
              <a:noFill/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1) You starts with energy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2)Every running day decreases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3) Every rest day increases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4) The energy level cannot go above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4000" dirty="0">
                    <a:solidFill>
                      <a:schemeClr val="tx1"/>
                    </a:solidFill>
                    <a:latin typeface="Bradley Hand" pitchFamily="2" charset="77"/>
                  </a:rPr>
                  <a:t>.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chemeClr val="tx1"/>
                    </a:solidFill>
                    <a:latin typeface="Bradley Hand" pitchFamily="2" charset="77"/>
                  </a:rPr>
                  <a:t>5) The contestant has to rest if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1">
                <a:extLst>
                  <a:ext uri="{FF2B5EF4-FFF2-40B4-BE49-F238E27FC236}">
                    <a16:creationId xmlns:a16="http://schemas.microsoft.com/office/drawing/2014/main" id="{F386F887-24DF-0E88-0AC6-0EB78B8A3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169" y="4278618"/>
                <a:ext cx="11437662" cy="327755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 l="-1774" t="-769" b="-6154"/>
                </a:stretch>
              </a:blipFill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box10">
            <a:extLst>
              <a:ext uri="{FF2B5EF4-FFF2-40B4-BE49-F238E27FC236}">
                <a16:creationId xmlns:a16="http://schemas.microsoft.com/office/drawing/2014/main" id="{A87BA0B1-8A88-6116-339E-19DA2D70AB82}"/>
              </a:ext>
            </a:extLst>
          </p:cNvPr>
          <p:cNvSpPr txBox="1"/>
          <p:nvPr/>
        </p:nvSpPr>
        <p:spPr>
          <a:xfrm>
            <a:off x="503001" y="7756301"/>
            <a:ext cx="23035098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What is the maximum distance you can run in the marathon?</a:t>
            </a:r>
          </a:p>
        </p:txBody>
      </p:sp>
      <p:sp>
        <p:nvSpPr>
          <p:cNvPr id="2" name="!!box10">
            <a:extLst>
              <a:ext uri="{FF2B5EF4-FFF2-40B4-BE49-F238E27FC236}">
                <a16:creationId xmlns:a16="http://schemas.microsoft.com/office/drawing/2014/main" id="{E4D6E731-1D08-F88B-8CA5-31A1107A0E7A}"/>
              </a:ext>
            </a:extLst>
          </p:cNvPr>
          <p:cNvSpPr txBox="1"/>
          <p:nvPr/>
        </p:nvSpPr>
        <p:spPr>
          <a:xfrm>
            <a:off x="674451" y="11136791"/>
            <a:ext cx="2303509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rgbClr val="FF0000"/>
                </a:solidFill>
                <a:latin typeface="Bradley Hand" pitchFamily="2" charset="77"/>
              </a:rPr>
              <a:t>How would you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1487348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b="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b="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Run outline">
            <a:extLst>
              <a:ext uri="{FF2B5EF4-FFF2-40B4-BE49-F238E27FC236}">
                <a16:creationId xmlns:a16="http://schemas.microsoft.com/office/drawing/2014/main" id="{42EC798A-502B-EC78-651E-0856F8E5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3" name="!!box9">
            <a:extLst>
              <a:ext uri="{FF2B5EF4-FFF2-40B4-BE49-F238E27FC236}">
                <a16:creationId xmlns:a16="http://schemas.microsoft.com/office/drawing/2014/main" id="{183CD874-1553-2D3F-3345-AF6987E1FB0D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4" name="!!box8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15998571" y="11258550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=0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1" y="11258550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19" y="9637487"/>
            <a:ext cx="2680855" cy="2680855"/>
          </a:xfrm>
          <a:prstGeom prst="rect">
            <a:avLst/>
          </a:prstGeom>
        </p:spPr>
      </p:pic>
      <p:sp>
        <p:nvSpPr>
          <p:cNvPr id="8" name="!!daynminus1">
            <a:extLst>
              <a:ext uri="{FF2B5EF4-FFF2-40B4-BE49-F238E27FC236}">
                <a16:creationId xmlns:a16="http://schemas.microsoft.com/office/drawing/2014/main" id="{95569192-8547-32F8-CEBB-055BE9498DC6}"/>
              </a:ext>
            </a:extLst>
          </p:cNvPr>
          <p:cNvSpPr/>
          <p:nvPr/>
        </p:nvSpPr>
        <p:spPr>
          <a:xfrm>
            <a:off x="13446501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13767110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/>
              <p:nvPr/>
            </p:nvSpPr>
            <p:spPr>
              <a:xfrm>
                <a:off x="15998570" y="11258550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=0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1258550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474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Run outline">
            <a:extLst>
              <a:ext uri="{FF2B5EF4-FFF2-40B4-BE49-F238E27FC236}">
                <a16:creationId xmlns:a16="http://schemas.microsoft.com/office/drawing/2014/main" id="{42EC798A-502B-EC78-651E-0856F8E5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3" name="!!box9">
            <a:extLst>
              <a:ext uri="{FF2B5EF4-FFF2-40B4-BE49-F238E27FC236}">
                <a16:creationId xmlns:a16="http://schemas.microsoft.com/office/drawing/2014/main" id="{183CD874-1553-2D3F-3345-AF6987E1FB0D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4" name="!!box8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15998571" y="11258550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=0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1" y="11258550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7367" y="9637488"/>
            <a:ext cx="2680855" cy="2680855"/>
          </a:xfrm>
          <a:prstGeom prst="rect">
            <a:avLst/>
          </a:prstGeom>
        </p:spPr>
      </p:pic>
      <p:sp>
        <p:nvSpPr>
          <p:cNvPr id="8" name="!!daynminus1">
            <a:extLst>
              <a:ext uri="{FF2B5EF4-FFF2-40B4-BE49-F238E27FC236}">
                <a16:creationId xmlns:a16="http://schemas.microsoft.com/office/drawing/2014/main" id="{95569192-8547-32F8-CEBB-055BE9498DC6}"/>
              </a:ext>
            </a:extLst>
          </p:cNvPr>
          <p:cNvSpPr/>
          <p:nvPr/>
        </p:nvSpPr>
        <p:spPr>
          <a:xfrm>
            <a:off x="5585449" y="8129409"/>
            <a:ext cx="3888188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n-1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5906058" y="12318344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entagon 9">
                <a:extLst>
                  <a:ext uri="{FF2B5EF4-FFF2-40B4-BE49-F238E27FC236}">
                    <a16:creationId xmlns:a16="http://schemas.microsoft.com/office/drawing/2014/main" id="{298992AA-90B6-0CF7-A353-C5475BC76C45}"/>
                  </a:ext>
                </a:extLst>
              </p:cNvPr>
              <p:cNvSpPr/>
              <p:nvPr/>
            </p:nvSpPr>
            <p:spPr>
              <a:xfrm>
                <a:off x="9552561" y="10839778"/>
                <a:ext cx="3888187" cy="595035"/>
              </a:xfrm>
              <a:prstGeom prst="homePlat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𝑑𝑎𝑦𝑠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d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=40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Pentagon 9">
                <a:extLst>
                  <a:ext uri="{FF2B5EF4-FFF2-40B4-BE49-F238E27FC236}">
                    <a16:creationId xmlns:a16="http://schemas.microsoft.com/office/drawing/2014/main" id="{298992AA-90B6-0CF7-A353-C5475BC76C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561" y="10839778"/>
                <a:ext cx="3888187" cy="595035"/>
              </a:xfrm>
              <a:prstGeom prst="homePlate">
                <a:avLst/>
              </a:prstGeom>
              <a:blipFill>
                <a:blip r:embed="rId6"/>
                <a:stretch>
                  <a:fillRect b="-208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energyminus1">
                <a:extLst>
                  <a:ext uri="{FF2B5EF4-FFF2-40B4-BE49-F238E27FC236}">
                    <a16:creationId xmlns:a16="http://schemas.microsoft.com/office/drawing/2014/main" id="{3137C94A-26FB-B42E-8F32-41909CADF095}"/>
                  </a:ext>
                </a:extLst>
              </p:cNvPr>
              <p:cNvSpPr txBox="1"/>
              <p:nvPr/>
            </p:nvSpPr>
            <p:spPr>
              <a:xfrm>
                <a:off x="8301041" y="10072387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1" name="!!energyminus1">
                <a:extLst>
                  <a:ext uri="{FF2B5EF4-FFF2-40B4-BE49-F238E27FC236}">
                    <a16:creationId xmlns:a16="http://schemas.microsoft.com/office/drawing/2014/main" id="{3137C94A-26FB-B42E-8F32-41909CADF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041" y="10072387"/>
                <a:ext cx="1804853" cy="767390"/>
              </a:xfrm>
              <a:prstGeom prst="rect">
                <a:avLst/>
              </a:prstGeom>
              <a:blipFill>
                <a:blip r:embed="rId7"/>
                <a:stretch>
                  <a:fillRect l="-3497" r="-3497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619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Run outline">
            <a:extLst>
              <a:ext uri="{FF2B5EF4-FFF2-40B4-BE49-F238E27FC236}">
                <a16:creationId xmlns:a16="http://schemas.microsoft.com/office/drawing/2014/main" id="{42EC798A-502B-EC78-651E-0856F8E5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3" name="!!box9">
            <a:extLst>
              <a:ext uri="{FF2B5EF4-FFF2-40B4-BE49-F238E27FC236}">
                <a16:creationId xmlns:a16="http://schemas.microsoft.com/office/drawing/2014/main" id="{183CD874-1553-2D3F-3345-AF6987E1FB0D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4" name="!!box8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19" y="9637487"/>
            <a:ext cx="2680855" cy="2680855"/>
          </a:xfrm>
          <a:prstGeom prst="rect">
            <a:avLst/>
          </a:prstGeom>
        </p:spPr>
      </p:pic>
      <p:sp>
        <p:nvSpPr>
          <p:cNvPr id="8" name="!!daynminus1">
            <a:extLst>
              <a:ext uri="{FF2B5EF4-FFF2-40B4-BE49-F238E27FC236}">
                <a16:creationId xmlns:a16="http://schemas.microsoft.com/office/drawing/2014/main" id="{95569192-8547-32F8-CEBB-055BE9498DC6}"/>
              </a:ext>
            </a:extLst>
          </p:cNvPr>
          <p:cNvSpPr/>
          <p:nvPr/>
        </p:nvSpPr>
        <p:spPr>
          <a:xfrm>
            <a:off x="13446501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13767110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/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3663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6000" b="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Run outline">
            <a:extLst>
              <a:ext uri="{FF2B5EF4-FFF2-40B4-BE49-F238E27FC236}">
                <a16:creationId xmlns:a16="http://schemas.microsoft.com/office/drawing/2014/main" id="{42EC798A-502B-EC78-651E-0856F8E5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3" name="!!box9">
            <a:extLst>
              <a:ext uri="{FF2B5EF4-FFF2-40B4-BE49-F238E27FC236}">
                <a16:creationId xmlns:a16="http://schemas.microsoft.com/office/drawing/2014/main" id="{183CD874-1553-2D3F-3345-AF6987E1FB0D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4" name="!!box8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398" y="9637486"/>
            <a:ext cx="2680855" cy="2680855"/>
          </a:xfrm>
          <a:prstGeom prst="rect">
            <a:avLst/>
          </a:prstGeom>
        </p:spPr>
      </p:pic>
      <p:sp>
        <p:nvSpPr>
          <p:cNvPr id="8" name="!!daynminus1">
            <a:extLst>
              <a:ext uri="{FF2B5EF4-FFF2-40B4-BE49-F238E27FC236}">
                <a16:creationId xmlns:a16="http://schemas.microsoft.com/office/drawing/2014/main" id="{95569192-8547-32F8-CEBB-055BE9498DC6}"/>
              </a:ext>
            </a:extLst>
          </p:cNvPr>
          <p:cNvSpPr/>
          <p:nvPr/>
        </p:nvSpPr>
        <p:spPr>
          <a:xfrm>
            <a:off x="3962479" y="8129407"/>
            <a:ext cx="3985465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n-1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4283089" y="12318342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/>
              <p:nvPr/>
            </p:nvSpPr>
            <p:spPr>
              <a:xfrm>
                <a:off x="6795253" y="9823337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=4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253" y="9823337"/>
                <a:ext cx="1804853" cy="767390"/>
              </a:xfrm>
              <a:prstGeom prst="rect">
                <a:avLst/>
              </a:prstGeom>
              <a:blipFill>
                <a:blip r:embed="rId6"/>
                <a:stretch>
                  <a:fillRect l="-4196" r="-3497" b="-1967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entagon 10">
                <a:extLst>
                  <a:ext uri="{FF2B5EF4-FFF2-40B4-BE49-F238E27FC236}">
                    <a16:creationId xmlns:a16="http://schemas.microsoft.com/office/drawing/2014/main" id="{5F64E5E0-E8D2-08AC-AECC-08068807FB0B}"/>
                  </a:ext>
                </a:extLst>
              </p:cNvPr>
              <p:cNvSpPr/>
              <p:nvPr/>
            </p:nvSpPr>
            <p:spPr>
              <a:xfrm>
                <a:off x="8510158" y="10792064"/>
                <a:ext cx="3888187" cy="595035"/>
              </a:xfrm>
              <a:prstGeom prst="homePlat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𝑑𝑎𝑦𝑠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d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=40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Pentagon 10">
                <a:extLst>
                  <a:ext uri="{FF2B5EF4-FFF2-40B4-BE49-F238E27FC236}">
                    <a16:creationId xmlns:a16="http://schemas.microsoft.com/office/drawing/2014/main" id="{5F64E5E0-E8D2-08AC-AECC-08068807F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158" y="10792064"/>
                <a:ext cx="3888187" cy="595035"/>
              </a:xfrm>
              <a:prstGeom prst="homePlate">
                <a:avLst/>
              </a:prstGeom>
              <a:blipFill>
                <a:blip r:embed="rId7"/>
                <a:stretch>
                  <a:fillRect b="-208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box10">
            <a:extLst>
              <a:ext uri="{FF2B5EF4-FFF2-40B4-BE49-F238E27FC236}">
                <a16:creationId xmlns:a16="http://schemas.microsoft.com/office/drawing/2014/main" id="{FC05DCB1-19E1-CC36-CCE5-61DF6302FFC7}"/>
              </a:ext>
            </a:extLst>
          </p:cNvPr>
          <p:cNvSpPr txBox="1"/>
          <p:nvPr/>
        </p:nvSpPr>
        <p:spPr>
          <a:xfrm>
            <a:off x="18646633" y="10320399"/>
            <a:ext cx="573736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00B050"/>
                </a:solidFill>
                <a:latin typeface="Bradley Hand" pitchFamily="2" charset="77"/>
              </a:rPr>
              <a:t>Possibility (1)</a:t>
            </a:r>
            <a:endParaRPr lang="en-US" sz="6600" i="1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58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Run outline">
            <a:extLst>
              <a:ext uri="{FF2B5EF4-FFF2-40B4-BE49-F238E27FC236}">
                <a16:creationId xmlns:a16="http://schemas.microsoft.com/office/drawing/2014/main" id="{42EC798A-502B-EC78-651E-0856F8E5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3" name="!!box9">
            <a:extLst>
              <a:ext uri="{FF2B5EF4-FFF2-40B4-BE49-F238E27FC236}">
                <a16:creationId xmlns:a16="http://schemas.microsoft.com/office/drawing/2014/main" id="{183CD874-1553-2D3F-3345-AF6987E1FB0D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4" name="!!box8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19" y="9637487"/>
            <a:ext cx="2680855" cy="2680855"/>
          </a:xfrm>
          <a:prstGeom prst="rect">
            <a:avLst/>
          </a:prstGeom>
        </p:spPr>
      </p:pic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13767110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10">
            <a:extLst>
              <a:ext uri="{FF2B5EF4-FFF2-40B4-BE49-F238E27FC236}">
                <a16:creationId xmlns:a16="http://schemas.microsoft.com/office/drawing/2014/main" id="{F8B3DD3B-DBAC-969D-47C6-B5EDE380A8D3}"/>
              </a:ext>
            </a:extLst>
          </p:cNvPr>
          <p:cNvSpPr txBox="1"/>
          <p:nvPr/>
        </p:nvSpPr>
        <p:spPr>
          <a:xfrm>
            <a:off x="18646633" y="10320399"/>
            <a:ext cx="573736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00B050"/>
                </a:solidFill>
                <a:latin typeface="Bradley Hand" pitchFamily="2" charset="77"/>
              </a:rPr>
              <a:t>Possibility (2)</a:t>
            </a:r>
            <a:endParaRPr lang="en-US" sz="6600" i="1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6410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6000" b="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 b="-52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Run outline">
            <a:extLst>
              <a:ext uri="{FF2B5EF4-FFF2-40B4-BE49-F238E27FC236}">
                <a16:creationId xmlns:a16="http://schemas.microsoft.com/office/drawing/2014/main" id="{42EC798A-502B-EC78-651E-0856F8E5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3" name="!!box9">
            <a:extLst>
              <a:ext uri="{FF2B5EF4-FFF2-40B4-BE49-F238E27FC236}">
                <a16:creationId xmlns:a16="http://schemas.microsoft.com/office/drawing/2014/main" id="{183CD874-1553-2D3F-3345-AF6987E1FB0D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4" name="!!box8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13446501" y="8129408"/>
            <a:ext cx="3888187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n-1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15998571" y="11167258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=2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1" y="11167258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967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19" y="9637487"/>
            <a:ext cx="2680855" cy="2680855"/>
          </a:xfrm>
          <a:prstGeom prst="rect">
            <a:avLst/>
          </a:prstGeom>
        </p:spPr>
      </p:pic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13767110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0" name="!!box10">
            <a:extLst>
              <a:ext uri="{FF2B5EF4-FFF2-40B4-BE49-F238E27FC236}">
                <a16:creationId xmlns:a16="http://schemas.microsoft.com/office/drawing/2014/main" id="{843E2AC1-161F-2AE4-B4F5-A85D87D6A9C3}"/>
              </a:ext>
            </a:extLst>
          </p:cNvPr>
          <p:cNvSpPr txBox="1"/>
          <p:nvPr/>
        </p:nvSpPr>
        <p:spPr>
          <a:xfrm>
            <a:off x="18646633" y="10320399"/>
            <a:ext cx="573736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00B050"/>
                </a:solidFill>
                <a:latin typeface="Bradley Hand" pitchFamily="2" charset="77"/>
              </a:rPr>
              <a:t>Possibility (2)</a:t>
            </a:r>
            <a:endParaRPr lang="en-US" sz="6600" i="1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49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15">
                <a:extLst>
                  <a:ext uri="{FF2B5EF4-FFF2-40B4-BE49-F238E27FC236}">
                    <a16:creationId xmlns:a16="http://schemas.microsoft.com/office/drawing/2014/main" id="{133260C9-9952-E3CA-3DB8-6B9E189DCEB6}"/>
                  </a:ext>
                </a:extLst>
              </p:cNvPr>
              <p:cNvSpPr txBox="1"/>
              <p:nvPr/>
            </p:nvSpPr>
            <p:spPr>
              <a:xfrm>
                <a:off x="674451" y="388662"/>
                <a:ext cx="23035098" cy="102592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6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6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6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!!box10">
                <a:extLst>
                  <a:ext uri="{FF2B5EF4-FFF2-40B4-BE49-F238E27FC236}">
                    <a16:creationId xmlns:a16="http://schemas.microsoft.com/office/drawing/2014/main" id="{133260C9-9952-E3CA-3DB8-6B9E189DC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88662"/>
                <a:ext cx="23035098" cy="10259219"/>
              </a:xfrm>
              <a:prstGeom prst="rect">
                <a:avLst/>
              </a:prstGeom>
              <a:blipFill>
                <a:blip r:embed="rId2"/>
                <a:stretch>
                  <a:fillRect l="-1654" t="-1731" b="-370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6F5EAD9E-B9DB-7333-0762-23D23471D42C}"/>
                  </a:ext>
                </a:extLst>
              </p:cNvPr>
              <p:cNvSpPr txBox="1"/>
              <p:nvPr/>
            </p:nvSpPr>
            <p:spPr>
              <a:xfrm>
                <a:off x="674451" y="10829014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6F5EAD9E-B9DB-7333-0762-23D23471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0829014"/>
                <a:ext cx="23035098" cy="1949252"/>
              </a:xfrm>
              <a:prstGeom prst="rect">
                <a:avLst/>
              </a:prstGeom>
              <a:blipFill>
                <a:blip r:embed="rId3"/>
                <a:stretch>
                  <a:fillRect l="-1819" t="-7742" r="-662" b="-212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734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5">
                <a:extLst>
                  <a:ext uri="{FF2B5EF4-FFF2-40B4-BE49-F238E27FC236}">
                    <a16:creationId xmlns:a16="http://schemas.microsoft.com/office/drawing/2014/main" id="{227E6C4D-53E4-0312-DA56-C4DA2D04DDD0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!!box15">
                <a:extLst>
                  <a:ext uri="{FF2B5EF4-FFF2-40B4-BE49-F238E27FC236}">
                    <a16:creationId xmlns:a16="http://schemas.microsoft.com/office/drawing/2014/main" id="{227E6C4D-53E4-0312-DA56-C4DA2D04D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331820" y="2519265"/>
            <a:ext cx="9377729" cy="702742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1">
                <a:extLst>
                  <a:ext uri="{FF2B5EF4-FFF2-40B4-BE49-F238E27FC236}">
                    <a16:creationId xmlns:a16="http://schemas.microsoft.com/office/drawing/2014/main" id="{20975ACE-9566-93EB-41C5-DC443DED8877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!!box1">
                <a:extLst>
                  <a:ext uri="{FF2B5EF4-FFF2-40B4-BE49-F238E27FC236}">
                    <a16:creationId xmlns:a16="http://schemas.microsoft.com/office/drawing/2014/main" id="{20975ACE-9566-93EB-41C5-DC443DED8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805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829" y="5517572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357455" y="851949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0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5466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__________________________________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63870" y="3060440"/>
            <a:ext cx="9545680" cy="1268964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5">
                <a:extLst>
                  <a:ext uri="{FF2B5EF4-FFF2-40B4-BE49-F238E27FC236}">
                    <a16:creationId xmlns:a16="http://schemas.microsoft.com/office/drawing/2014/main" id="{DF6DB90A-1FCE-C791-5D4E-7CEABF64D228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DF6DB90A-1FCE-C791-5D4E-7CEABF64D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D4A627D0-8448-919A-4953-9503DD54FAF0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D4A627D0-8448-919A-4953-9503DD54F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064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63870" y="3060440"/>
            <a:ext cx="9545680" cy="1268964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5">
                <a:extLst>
                  <a:ext uri="{FF2B5EF4-FFF2-40B4-BE49-F238E27FC236}">
                    <a16:creationId xmlns:a16="http://schemas.microsoft.com/office/drawing/2014/main" id="{DF6DB90A-1FCE-C791-5D4E-7CEABF64D228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DF6DB90A-1FCE-C791-5D4E-7CEABF64D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81C11A6-1E52-FC73-C82A-DFAB2AA90273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81C11A6-1E52-FC73-C82A-DFAB2AA90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923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82531" y="4249308"/>
            <a:ext cx="9527018" cy="71457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5">
                <a:extLst>
                  <a:ext uri="{FF2B5EF4-FFF2-40B4-BE49-F238E27FC236}">
                    <a16:creationId xmlns:a16="http://schemas.microsoft.com/office/drawing/2014/main" id="{77F5838C-81A1-EF2B-A6A4-BDD9CAA3084C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77F5838C-81A1-EF2B-A6A4-BDD9CAA30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53E7878-A8A1-E9E5-4E7D-8E70D031412D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53E7878-A8A1-E9E5-4E7D-8E70D0314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251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+_______________________________________,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45208" y="4977095"/>
            <a:ext cx="9564341" cy="1199769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!!box10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5814AAB-A973-6545-04D2-1A2810CA53F1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5814AAB-A973-6545-04D2-1A2810CA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594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45208" y="4977095"/>
            <a:ext cx="9564341" cy="1199769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!!box10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746E3A5B-98BE-1B2D-2655-DECB03D479A5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746E3A5B-98BE-1B2D-2655-DECB03D47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364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!!box10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2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45208" y="6101045"/>
            <a:ext cx="9564341" cy="1199769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60AC4214-F1F2-6D36-FE31-D6B06F10FBCF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60AC4214-F1F2-6D36-FE31-D6B06F10F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959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15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!!box10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35C2E3D-48D8-2385-CBB4-8B5FEFDB382B}"/>
              </a:ext>
            </a:extLst>
          </p:cNvPr>
          <p:cNvSpPr/>
          <p:nvPr/>
        </p:nvSpPr>
        <p:spPr>
          <a:xfrm>
            <a:off x="14211300" y="7320245"/>
            <a:ext cx="9498249" cy="642655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EED4D7FD-BF23-C936-0CAB-6DAB93F59F6E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EED4D7FD-BF23-C936-0CAB-6DAB93F59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054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15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!!box10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09E5A83-314D-289E-948F-F80DFEE96E36}"/>
              </a:ext>
            </a:extLst>
          </p:cNvPr>
          <p:cNvSpPr/>
          <p:nvPr/>
        </p:nvSpPr>
        <p:spPr>
          <a:xfrm>
            <a:off x="14173200" y="8006045"/>
            <a:ext cx="9536349" cy="1195105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">
                <a:extLst>
                  <a:ext uri="{FF2B5EF4-FFF2-40B4-BE49-F238E27FC236}">
                    <a16:creationId xmlns:a16="http://schemas.microsoft.com/office/drawing/2014/main" id="{24E204AA-F3B1-69CF-6BB6-EDEEC89E8E34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1">
                <a:extLst>
                  <a:ext uri="{FF2B5EF4-FFF2-40B4-BE49-F238E27FC236}">
                    <a16:creationId xmlns:a16="http://schemas.microsoft.com/office/drawing/2014/main" id="{24E204AA-F3B1-69CF-6BB6-EDEEC89E8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89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15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!!box10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57B8CF-CCBC-BE9E-3869-27313960076E}"/>
              </a:ext>
            </a:extLst>
          </p:cNvPr>
          <p:cNvSpPr/>
          <p:nvPr/>
        </p:nvSpPr>
        <p:spPr>
          <a:xfrm>
            <a:off x="14173200" y="9298888"/>
            <a:ext cx="9536349" cy="1195105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box10">
            <a:extLst>
              <a:ext uri="{FF2B5EF4-FFF2-40B4-BE49-F238E27FC236}">
                <a16:creationId xmlns:a16="http://schemas.microsoft.com/office/drawing/2014/main" id="{69E653B4-BDF8-F837-55FD-CA760F86EF3E}"/>
              </a:ext>
            </a:extLst>
          </p:cNvPr>
          <p:cNvSpPr txBox="1"/>
          <p:nvPr/>
        </p:nvSpPr>
        <p:spPr>
          <a:xfrm>
            <a:off x="674451" y="11839751"/>
            <a:ext cx="2303509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rgbClr val="FF0000"/>
                </a:solidFill>
                <a:latin typeface="Bradley Hand" pitchFamily="2" charset="77"/>
              </a:rPr>
              <a:t>What is the base case?</a:t>
            </a:r>
          </a:p>
        </p:txBody>
      </p:sp>
    </p:spTree>
    <p:extLst>
      <p:ext uri="{BB962C8B-B14F-4D97-AF65-F5344CB8AC3E}">
        <p14:creationId xmlns:p14="http://schemas.microsoft.com/office/powerpoint/2010/main" val="3752750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B078895C-8289-886C-52D6-FAE58A2AC986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0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</p:txBody>
          </p:sp>
        </mc:Choice>
        <mc:Fallback xmlns="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B078895C-8289-886C-52D6-FAE58A2AC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box4">
            <a:extLst>
              <a:ext uri="{FF2B5EF4-FFF2-40B4-BE49-F238E27FC236}">
                <a16:creationId xmlns:a16="http://schemas.microsoft.com/office/drawing/2014/main" id="{C59CC57F-2A16-9A2D-F7D7-4CF7F2553B05}"/>
              </a:ext>
            </a:extLst>
          </p:cNvPr>
          <p:cNvSpPr txBox="1"/>
          <p:nvPr/>
        </p:nvSpPr>
        <p:spPr>
          <a:xfrm>
            <a:off x="13761571" y="1308123"/>
            <a:ext cx="1024873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Bradley Hand" pitchFamily="2" charset="77"/>
              </a:rPr>
              <a:t>Your answer is </a:t>
            </a:r>
            <a:r>
              <a:rPr lang="en-US" sz="4000" dirty="0" err="1">
                <a:solidFill>
                  <a:schemeClr val="tx1"/>
                </a:solidFill>
                <a:latin typeface="Bradley Hand" pitchFamily="2" charset="77"/>
              </a:rPr>
              <a:t>finddistance</a:t>
            </a:r>
            <a:r>
              <a:rPr lang="en-US" sz="4000" dirty="0">
                <a:solidFill>
                  <a:schemeClr val="tx1"/>
                </a:solidFill>
                <a:latin typeface="Bradley Hand" pitchFamily="2" charset="77"/>
              </a:rPr>
              <a:t>(n,0) or </a:t>
            </a:r>
            <a:r>
              <a:rPr lang="en-US" sz="4000" dirty="0" err="1">
                <a:solidFill>
                  <a:schemeClr val="tx1"/>
                </a:solidFill>
                <a:latin typeface="Bradley Hand" pitchFamily="2" charset="77"/>
              </a:rPr>
              <a:t>finddistance</a:t>
            </a:r>
            <a:r>
              <a:rPr lang="en-US" sz="4000" dirty="0">
                <a:solidFill>
                  <a:schemeClr val="tx1"/>
                </a:solidFill>
                <a:latin typeface="Bradley Hand" pitchFamily="2" charset="77"/>
              </a:rPr>
              <a:t>(n,1) or …. or </a:t>
            </a:r>
            <a:r>
              <a:rPr lang="en-US" sz="4000" dirty="0" err="1">
                <a:solidFill>
                  <a:schemeClr val="tx1"/>
                </a:solidFill>
                <a:latin typeface="Bradley Hand" pitchFamily="2" charset="77"/>
              </a:rPr>
              <a:t>finddistance</a:t>
            </a:r>
            <a:r>
              <a:rPr lang="en-US" sz="4000" dirty="0">
                <a:solidFill>
                  <a:schemeClr val="tx1"/>
                </a:solidFill>
                <a:latin typeface="Bradley Hand" pitchFamily="2" charset="77"/>
              </a:rPr>
              <a:t>(</a:t>
            </a:r>
            <a:r>
              <a:rPr lang="en-US" sz="4000" dirty="0" err="1">
                <a:solidFill>
                  <a:schemeClr val="tx1"/>
                </a:solidFill>
                <a:latin typeface="Bradley Hand" pitchFamily="2" charset="77"/>
              </a:rPr>
              <a:t>n,g</a:t>
            </a:r>
            <a:r>
              <a:rPr lang="en-US" sz="4000" dirty="0">
                <a:solidFill>
                  <a:schemeClr val="tx1"/>
                </a:solidFill>
                <a:latin typeface="Bradley Hand" pitchFamily="2" charset="77"/>
              </a:rPr>
              <a:t>)</a:t>
            </a:r>
            <a:endParaRPr lang="en-US" sz="40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!!box3">
            <a:extLst>
              <a:ext uri="{FF2B5EF4-FFF2-40B4-BE49-F238E27FC236}">
                <a16:creationId xmlns:a16="http://schemas.microsoft.com/office/drawing/2014/main" id="{E71D79DE-E7C6-7384-8466-163F698C332F}"/>
              </a:ext>
            </a:extLst>
          </p:cNvPr>
          <p:cNvSpPr txBox="1"/>
          <p:nvPr/>
        </p:nvSpPr>
        <p:spPr>
          <a:xfrm>
            <a:off x="13273802" y="3931024"/>
            <a:ext cx="1073649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FF0000"/>
                </a:solidFill>
                <a:latin typeface="Bradley Hand" pitchFamily="2" charset="77"/>
              </a:rPr>
              <a:t>What is the running time of this algorithm?</a:t>
            </a:r>
          </a:p>
        </p:txBody>
      </p:sp>
      <p:sp>
        <p:nvSpPr>
          <p:cNvPr id="4" name="!!box12">
            <a:extLst>
              <a:ext uri="{FF2B5EF4-FFF2-40B4-BE49-F238E27FC236}">
                <a16:creationId xmlns:a16="http://schemas.microsoft.com/office/drawing/2014/main" id="{B543AEBE-A407-B8EE-8ACB-389FB18C55C8}"/>
              </a:ext>
            </a:extLst>
          </p:cNvPr>
          <p:cNvSpPr txBox="1"/>
          <p:nvPr/>
        </p:nvSpPr>
        <p:spPr>
          <a:xfrm>
            <a:off x="13761571" y="6486746"/>
            <a:ext cx="1024873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00B050"/>
                </a:solidFill>
                <a:latin typeface="Bradley Hand" pitchFamily="2" charset="77"/>
              </a:rPr>
              <a:t>O(ng) if you use </a:t>
            </a:r>
            <a:r>
              <a:rPr lang="en-US" sz="6000" dirty="0" err="1">
                <a:solidFill>
                  <a:srgbClr val="00B050"/>
                </a:solidFill>
                <a:latin typeface="Bradley Hand" pitchFamily="2" charset="77"/>
              </a:rPr>
              <a:t>memoization</a:t>
            </a:r>
            <a:endParaRPr lang="en-US" sz="6000" i="1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  <p:sp>
        <p:nvSpPr>
          <p:cNvPr id="6" name="!!box1">
            <a:extLst>
              <a:ext uri="{FF2B5EF4-FFF2-40B4-BE49-F238E27FC236}">
                <a16:creationId xmlns:a16="http://schemas.microsoft.com/office/drawing/2014/main" id="{502044DC-EB03-6DF7-3F93-9A1C9E7AC6AB}"/>
              </a:ext>
            </a:extLst>
          </p:cNvPr>
          <p:cNvSpPr txBox="1"/>
          <p:nvPr/>
        </p:nvSpPr>
        <p:spPr>
          <a:xfrm>
            <a:off x="13761571" y="9389636"/>
            <a:ext cx="10248730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Bradley Hand" pitchFamily="2" charset="77"/>
              </a:rPr>
              <a:t>Let us now implement non-recursive algorithm for this problem.</a:t>
            </a:r>
            <a:endParaRPr lang="en-US" sz="60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59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4829" y="5342474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5929455" y="8344401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9159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B078895C-8289-886C-52D6-FAE58A2AC986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0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</p:txBody>
          </p:sp>
        </mc:Choice>
        <mc:Fallback xmlns="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B078895C-8289-886C-52D6-FAE58A2AC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7D2FFF07-0281-D235-9C7B-DF8333EFD5EE}"/>
                  </a:ext>
                </a:extLst>
              </p:cNvPr>
              <p:cNvSpPr/>
              <p:nvPr/>
            </p:nvSpPr>
            <p:spPr>
              <a:xfrm>
                <a:off x="12013517" y="1034395"/>
                <a:ext cx="12370483" cy="104652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</m:t>
                    </m:r>
                    <m:r>
                      <a:rPr lang="en-US" sz="3200" i="1" dirty="0" err="1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0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(1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[1]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0,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(1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=2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	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	 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          }</a:t>
                </a:r>
              </a:p>
            </p:txBody>
          </p:sp>
        </mc:Choice>
        <mc:Fallback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7D2FFF07-0281-D235-9C7B-DF8333EFD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3517" y="1034395"/>
                <a:ext cx="12370483" cy="104652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10">
                <a:extLst>
                  <a:ext uri="{FF2B5EF4-FFF2-40B4-BE49-F238E27FC236}">
                    <a16:creationId xmlns:a16="http://schemas.microsoft.com/office/drawing/2014/main" id="{D4DA969C-2794-711E-B6D2-D0FC442F4932}"/>
                  </a:ext>
                </a:extLst>
              </p:cNvPr>
              <p:cNvSpPr txBox="1"/>
              <p:nvPr/>
            </p:nvSpPr>
            <p:spPr>
              <a:xfrm>
                <a:off x="1941949" y="12795888"/>
                <a:ext cx="23054552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Dist(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) : The maximum distance you can cover till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with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!!box10">
                <a:extLst>
                  <a:ext uri="{FF2B5EF4-FFF2-40B4-BE49-F238E27FC236}">
                    <a16:creationId xmlns:a16="http://schemas.microsoft.com/office/drawing/2014/main" id="{D4DA969C-2794-711E-B6D2-D0FC442F4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949" y="12795888"/>
                <a:ext cx="23054552" cy="718145"/>
              </a:xfrm>
              <a:prstGeom prst="rect">
                <a:avLst/>
              </a:prstGeom>
              <a:blipFill>
                <a:blip r:embed="rId4"/>
                <a:stretch>
                  <a:fillRect l="-1156" t="-12069" b="-362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964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4">
            <a:extLst>
              <a:ext uri="{FF2B5EF4-FFF2-40B4-BE49-F238E27FC236}">
                <a16:creationId xmlns:a16="http://schemas.microsoft.com/office/drawing/2014/main" id="{FE1DFFB1-C287-D6EB-E880-34F89C4F1EBD}"/>
              </a:ext>
            </a:extLst>
          </p:cNvPr>
          <p:cNvSpPr txBox="1"/>
          <p:nvPr/>
        </p:nvSpPr>
        <p:spPr>
          <a:xfrm>
            <a:off x="13469225" y="2382116"/>
            <a:ext cx="1024873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Bradley Hand" pitchFamily="2" charset="77"/>
              </a:rPr>
              <a:t>The running time of this algorithm is clearly O(ng)</a:t>
            </a:r>
            <a:endParaRPr lang="en-US" sz="60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374310B3-5FEC-34AA-AC02-5B1DB0326928}"/>
                  </a:ext>
                </a:extLst>
              </p:cNvPr>
              <p:cNvSpPr txBox="1"/>
              <p:nvPr/>
            </p:nvSpPr>
            <p:spPr>
              <a:xfrm>
                <a:off x="13469225" y="6267033"/>
                <a:ext cx="10248730" cy="2872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For correctness,  show that each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Dist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(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is computed correctly by our algorithm</a:t>
                </a: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374310B3-5FEC-34AA-AC02-5B1DB0326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9225" y="6267033"/>
                <a:ext cx="10248730" cy="2872581"/>
              </a:xfrm>
              <a:prstGeom prst="rect">
                <a:avLst/>
              </a:prstGeom>
              <a:blipFill>
                <a:blip r:embed="rId2"/>
                <a:stretch>
                  <a:fillRect t="-5727" b="-1365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73925C45-5C63-BB4A-66BD-131420A41904}"/>
                  </a:ext>
                </a:extLst>
              </p:cNvPr>
              <p:cNvSpPr/>
              <p:nvPr/>
            </p:nvSpPr>
            <p:spPr>
              <a:xfrm>
                <a:off x="450167" y="1034395"/>
                <a:ext cx="12370483" cy="104652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</m:t>
                    </m:r>
                    <m:r>
                      <a:rPr lang="en-US" sz="3200" i="1" dirty="0" err="1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0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(1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[1]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0,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(1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=2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	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	 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          }</a:t>
                </a:r>
              </a:p>
            </p:txBody>
          </p:sp>
        </mc:Choice>
        <mc:Fallback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73925C45-5C63-BB4A-66BD-131420A41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67" y="1034395"/>
                <a:ext cx="12370483" cy="104652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052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box8">
            <a:extLst>
              <a:ext uri="{FF2B5EF4-FFF2-40B4-BE49-F238E27FC236}">
                <a16:creationId xmlns:a16="http://schemas.microsoft.com/office/drawing/2014/main" id="{A847D663-39C4-8D2F-0C07-36AAF0FF1347}"/>
              </a:ext>
            </a:extLst>
          </p:cNvPr>
          <p:cNvSpPr txBox="1"/>
          <p:nvPr/>
        </p:nvSpPr>
        <p:spPr>
          <a:xfrm>
            <a:off x="674451" y="282575"/>
            <a:ext cx="23035098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You are given an array days of size n. days[</a:t>
            </a:r>
            <a:r>
              <a:rPr lang="en-US" sz="8000" dirty="0" err="1">
                <a:solidFill>
                  <a:schemeClr val="tx1"/>
                </a:solidFill>
                <a:latin typeface="Bradley Hand" pitchFamily="2" charset="77"/>
              </a:rPr>
              <a:t>i</a:t>
            </a: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] denotes the distance you can run on the </a:t>
            </a:r>
            <a:r>
              <a:rPr lang="en-US" sz="8000" dirty="0" err="1">
                <a:solidFill>
                  <a:schemeClr val="tx1"/>
                </a:solidFill>
                <a:latin typeface="Bradley Hand" pitchFamily="2" charset="77"/>
              </a:rPr>
              <a:t>i-th</a:t>
            </a: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 day. There are following constraints: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7">
                <a:extLst>
                  <a:ext uri="{FF2B5EF4-FFF2-40B4-BE49-F238E27FC236}">
                    <a16:creationId xmlns:a16="http://schemas.microsoft.com/office/drawing/2014/main" id="{F386F887-24DF-0E88-0AC6-0EB78B8A339B}"/>
                  </a:ext>
                </a:extLst>
              </p:cNvPr>
              <p:cNvSpPr/>
              <p:nvPr/>
            </p:nvSpPr>
            <p:spPr>
              <a:xfrm>
                <a:off x="2237875" y="4278618"/>
                <a:ext cx="20501810" cy="5358897"/>
              </a:xfrm>
              <a:prstGeom prst="roundRect">
                <a:avLst>
                  <a:gd name="adj" fmla="val 5932"/>
                </a:avLst>
              </a:prstGeom>
              <a:noFill/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1) You starts with energy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2)Every running day decreases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3) Every rest day increases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4) The energy level cannot go above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.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5) The contestant has to rest </a:t>
                </a:r>
                <a:r>
                  <a:rPr lang="en-IN" sz="6000" dirty="0">
                    <a:solidFill>
                      <a:schemeClr val="accent5">
                        <a:lumMod val="75000"/>
                      </a:schemeClr>
                    </a:solidFill>
                    <a:latin typeface="Bradley Hand" pitchFamily="2" charset="77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6000" dirty="0">
                    <a:solidFill>
                      <a:schemeClr val="accent5">
                        <a:lumMod val="75000"/>
                      </a:schemeClr>
                    </a:solidFill>
                    <a:latin typeface="Bradley Hand" pitchFamily="2" charset="77"/>
                  </a:rPr>
                  <a:t> days </a:t>
                </a:r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7">
                <a:extLst>
                  <a:ext uri="{FF2B5EF4-FFF2-40B4-BE49-F238E27FC236}">
                    <a16:creationId xmlns:a16="http://schemas.microsoft.com/office/drawing/2014/main" id="{F386F887-24DF-0E88-0AC6-0EB78B8A3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875" y="4278618"/>
                <a:ext cx="20501810" cy="535889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 l="-1548" b="-1891"/>
                </a:stretch>
              </a:blipFill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box6">
            <a:extLst>
              <a:ext uri="{FF2B5EF4-FFF2-40B4-BE49-F238E27FC236}">
                <a16:creationId xmlns:a16="http://schemas.microsoft.com/office/drawing/2014/main" id="{A87BA0B1-8A88-6116-339E-19DA2D70AB82}"/>
              </a:ext>
            </a:extLst>
          </p:cNvPr>
          <p:cNvSpPr txBox="1"/>
          <p:nvPr/>
        </p:nvSpPr>
        <p:spPr>
          <a:xfrm>
            <a:off x="674451" y="10032212"/>
            <a:ext cx="2303509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One more addition to the constraint in the problem</a:t>
            </a:r>
          </a:p>
        </p:txBody>
      </p:sp>
      <p:sp>
        <p:nvSpPr>
          <p:cNvPr id="4" name="!!box5">
            <a:extLst>
              <a:ext uri="{FF2B5EF4-FFF2-40B4-BE49-F238E27FC236}">
                <a16:creationId xmlns:a16="http://schemas.microsoft.com/office/drawing/2014/main" id="{24EA37B0-91CC-35F0-337B-91F6263A2126}"/>
              </a:ext>
            </a:extLst>
          </p:cNvPr>
          <p:cNvSpPr txBox="1"/>
          <p:nvPr/>
        </p:nvSpPr>
        <p:spPr>
          <a:xfrm>
            <a:off x="674451" y="12099727"/>
            <a:ext cx="2303509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rgbClr val="FF0000"/>
                </a:solidFill>
                <a:latin typeface="Bradley Hand" pitchFamily="2" charset="77"/>
              </a:rPr>
              <a:t>Homework: Solve this problem.</a:t>
            </a:r>
          </a:p>
        </p:txBody>
      </p:sp>
    </p:spTree>
    <p:extLst>
      <p:ext uri="{BB962C8B-B14F-4D97-AF65-F5344CB8AC3E}">
        <p14:creationId xmlns:p14="http://schemas.microsoft.com/office/powerpoint/2010/main" val="1832837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5935" y="5147921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0890561" y="8149848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0986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3349" y="4906793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21447974" y="7908720"/>
            <a:ext cx="2336229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140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8">
                <a:extLst>
                  <a:ext uri="{FF2B5EF4-FFF2-40B4-BE49-F238E27FC236}">
                    <a16:creationId xmlns:a16="http://schemas.microsoft.com/office/drawing/2014/main" id="{98B94D7D-F623-FD91-C4C5-A44F563B0A05}"/>
                  </a:ext>
                </a:extLst>
              </p:cNvPr>
              <p:cNvSpPr/>
              <p:nvPr/>
            </p:nvSpPr>
            <p:spPr>
              <a:xfrm>
                <a:off x="1242786" y="8862568"/>
                <a:ext cx="20566625" cy="4695373"/>
              </a:xfrm>
              <a:prstGeom prst="roundRect">
                <a:avLst>
                  <a:gd name="adj" fmla="val 5932"/>
                </a:avLst>
              </a:prstGeom>
              <a:noFill/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us add some constraints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1) The contestant starts with energy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2)Every running day decreases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3) Every rest day increases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4) The energy level cannot go above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4000" dirty="0">
                    <a:solidFill>
                      <a:schemeClr val="tx1"/>
                    </a:solidFill>
                    <a:latin typeface="Bradley Hand" pitchFamily="2" charset="77"/>
                  </a:rPr>
                  <a:t>.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chemeClr val="tx1"/>
                    </a:solidFill>
                    <a:latin typeface="Bradley Hand" pitchFamily="2" charset="77"/>
                  </a:rPr>
                  <a:t>5) The contestant has to rest if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!!box8">
                <a:extLst>
                  <a:ext uri="{FF2B5EF4-FFF2-40B4-BE49-F238E27FC236}">
                    <a16:creationId xmlns:a16="http://schemas.microsoft.com/office/drawing/2014/main" id="{98B94D7D-F623-FD91-C4C5-A44F563B0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786" y="8862568"/>
                <a:ext cx="20566625" cy="4695373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 l="-802"/>
                </a:stretch>
              </a:blipFill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464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829" y="5517572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357455" y="851949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0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/>
              <p:nvPr/>
            </p:nvSpPr>
            <p:spPr>
              <a:xfrm>
                <a:off x="3463046" y="551757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=2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46" y="5517572"/>
                <a:ext cx="1804853" cy="767390"/>
              </a:xfrm>
              <a:prstGeom prst="rect">
                <a:avLst/>
              </a:prstGeom>
              <a:blipFill>
                <a:blip r:embed="rId4"/>
                <a:stretch>
                  <a:fillRect l="-3497" r="-3497" b="-1967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574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7132" y="5517572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5611758" y="851949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/>
              <p:nvPr/>
            </p:nvSpPr>
            <p:spPr>
              <a:xfrm>
                <a:off x="7717349" y="6334696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349" y="6334696"/>
                <a:ext cx="1804853" cy="767390"/>
              </a:xfrm>
              <a:prstGeom prst="rect">
                <a:avLst/>
              </a:prstGeom>
              <a:blipFill>
                <a:blip r:embed="rId4"/>
                <a:stretch>
                  <a:fillRect l="-3497" r="-3497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004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3728" y="5303563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1448353" y="8305490"/>
            <a:ext cx="2047225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/>
              <p:nvPr/>
            </p:nvSpPr>
            <p:spPr>
              <a:xfrm>
                <a:off x="13495579" y="6993869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=0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5579" y="6993869"/>
                <a:ext cx="1804853" cy="767390"/>
              </a:xfrm>
              <a:prstGeom prst="rect">
                <a:avLst/>
              </a:prstGeom>
              <a:blipFill>
                <a:blip r:embed="rId4"/>
                <a:stretch>
                  <a:fillRect l="-3497" r="-3497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842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3728" y="5303563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1448353" y="8305490"/>
            <a:ext cx="2047225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/>
              <p:nvPr/>
            </p:nvSpPr>
            <p:spPr>
              <a:xfrm>
                <a:off x="13495578" y="6090610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5578" y="6090610"/>
                <a:ext cx="1804853" cy="767390"/>
              </a:xfrm>
              <a:prstGeom prst="rect">
                <a:avLst/>
              </a:prstGeom>
              <a:blipFill>
                <a:blip r:embed="rId4"/>
                <a:stretch>
                  <a:fillRect l="-3497" r="-3497" b="-1967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43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</TotalTime>
  <Words>4077</Words>
  <Application>Microsoft Macintosh PowerPoint</Application>
  <PresentationFormat>Custom</PresentationFormat>
  <Paragraphs>647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Bradley Hand</vt:lpstr>
      <vt:lpstr>Cambria Math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617</cp:revision>
  <dcterms:modified xsi:type="dcterms:W3CDTF">2024-09-24T15:27:15Z</dcterms:modified>
</cp:coreProperties>
</file>