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5"/>
    <p:restoredTop sz="94682"/>
  </p:normalViewPr>
  <p:slideViewPr>
    <p:cSldViewPr snapToGrid="0">
      <p:cViewPr>
        <p:scale>
          <a:sx n="69" d="100"/>
          <a:sy n="69" d="100"/>
        </p:scale>
        <p:origin x="1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0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3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6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11" Type="http://schemas.openxmlformats.org/officeDocument/2006/relationships/image" Target="../media/image20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blogs.harvard.edu/pamphlet/2011/09/23/tales-of-peer-review-episode-1-boyer-and-moores-mjrty-algorithm/" TargetMode="Externa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blogs.harvard.edu/pamphlet/2011/09/23/tales-of-peer-review-episode-1-boyer-and-moores-mjrty-algorithm/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Majority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209959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378361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94160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4722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462563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7921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54676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629436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5471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715166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7680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800896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0073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9472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9984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858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105426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970067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6690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794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13847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76993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2267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05344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54543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391074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6752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47680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8544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9056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562151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730554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646353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39542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06646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14755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39845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898956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1981629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7395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067359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49604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153089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31997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33710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19406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2223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67917" y="1340733"/>
            <a:ext cx="383694" cy="3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5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4843776" y="3296543"/>
            <a:ext cx="3321201" cy="7945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Left</a:t>
            </a: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6097439" y="3296543"/>
            <a:ext cx="3321201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Right Half</a:t>
            </a:r>
          </a:p>
        </p:txBody>
      </p:sp>
    </p:spTree>
    <p:extLst>
      <p:ext uri="{BB962C8B-B14F-4D97-AF65-F5344CB8AC3E}">
        <p14:creationId xmlns:p14="http://schemas.microsoft.com/office/powerpoint/2010/main" val="3739444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3724301" y="4020344"/>
            <a:ext cx="4663122" cy="28376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6097439" y="3296543"/>
            <a:ext cx="3321201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Right Half</a:t>
            </a:r>
          </a:p>
        </p:txBody>
      </p:sp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9510" y="1360848"/>
            <a:ext cx="383694" cy="3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7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3724301" y="4020344"/>
            <a:ext cx="4663122" cy="28376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6097439" y="3296543"/>
            <a:ext cx="3321201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Right Half</a:t>
            </a:r>
          </a:p>
        </p:txBody>
      </p:sp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28" y="8494209"/>
            <a:ext cx="1800437" cy="15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28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3724301" y="4020344"/>
            <a:ext cx="4663122" cy="28376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5800068" y="3829467"/>
            <a:ext cx="4805742" cy="2837656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the right half</a:t>
            </a:r>
          </a:p>
        </p:txBody>
      </p:sp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28" y="8494209"/>
            <a:ext cx="1800437" cy="15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74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3724301" y="4020344"/>
            <a:ext cx="4663122" cy="28376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5800068" y="3829467"/>
            <a:ext cx="4805742" cy="2837656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the right half</a:t>
            </a:r>
          </a:p>
        </p:txBody>
      </p:sp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28" y="8494209"/>
            <a:ext cx="1800437" cy="1509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FBE21E-1F64-E444-B22E-43C9692DA450}"/>
                  </a:ext>
                </a:extLst>
              </p:cNvPr>
              <p:cNvSpPr txBox="1"/>
              <p:nvPr/>
            </p:nvSpPr>
            <p:spPr>
              <a:xfrm>
                <a:off x="17484983" y="8494209"/>
                <a:ext cx="1218282" cy="14321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∅</m:t>
                      </m:r>
                    </m:oMath>
                  </m:oMathPara>
                </a14:m>
                <a:endParaRPr kumimoji="0" lang="en-US" sz="9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FBE21E-1F64-E444-B22E-43C9692DA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4983" y="8494209"/>
                <a:ext cx="1218282" cy="1432187"/>
              </a:xfrm>
              <a:prstGeom prst="rect">
                <a:avLst/>
              </a:prstGeom>
              <a:blipFill>
                <a:blip r:embed="rId10"/>
                <a:stretch>
                  <a:fillRect l="-20619" r="-21649" b="-1754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ndy: A problem on leetcode">
            <a:extLst>
              <a:ext uri="{FF2B5EF4-FFF2-40B4-BE49-F238E27FC236}">
                <a16:creationId xmlns:a16="http://schemas.microsoft.com/office/drawing/2014/main" id="{53A3139A-5FC4-D1C7-08AD-0915372DAB8A}"/>
              </a:ext>
            </a:extLst>
          </p:cNvPr>
          <p:cNvSpPr/>
          <p:nvPr/>
        </p:nvSpPr>
        <p:spPr>
          <a:xfrm>
            <a:off x="5048528" y="10983224"/>
            <a:ext cx="13644283" cy="207355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do you combine these two answers?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15099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3724301" y="4020344"/>
            <a:ext cx="4663122" cy="28376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5800068" y="3829467"/>
            <a:ext cx="4805742" cy="2837656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the right half</a:t>
            </a:r>
          </a:p>
        </p:txBody>
      </p:sp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28" y="8494209"/>
            <a:ext cx="1800437" cy="1509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FBE21E-1F64-E444-B22E-43C9692DA450}"/>
                  </a:ext>
                </a:extLst>
              </p:cNvPr>
              <p:cNvSpPr txBox="1"/>
              <p:nvPr/>
            </p:nvSpPr>
            <p:spPr>
              <a:xfrm>
                <a:off x="17484983" y="8494209"/>
                <a:ext cx="1218282" cy="14321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∅</m:t>
                      </m:r>
                    </m:oMath>
                  </m:oMathPara>
                </a14:m>
                <a:endParaRPr kumimoji="0" lang="en-US" sz="9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FBE21E-1F64-E444-B22E-43C9692DA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4983" y="8494209"/>
                <a:ext cx="1218282" cy="1432187"/>
              </a:xfrm>
              <a:prstGeom prst="rect">
                <a:avLst/>
              </a:prstGeom>
              <a:blipFill>
                <a:blip r:embed="rId10"/>
                <a:stretch>
                  <a:fillRect l="-20619" r="-21649" b="-1754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ndy: A problem on leetcode">
            <a:extLst>
              <a:ext uri="{FF2B5EF4-FFF2-40B4-BE49-F238E27FC236}">
                <a16:creationId xmlns:a16="http://schemas.microsoft.com/office/drawing/2014/main" id="{53A3139A-5FC4-D1C7-08AD-0915372DAB8A}"/>
              </a:ext>
            </a:extLst>
          </p:cNvPr>
          <p:cNvSpPr/>
          <p:nvPr/>
        </p:nvSpPr>
        <p:spPr>
          <a:xfrm>
            <a:off x="690638" y="11139341"/>
            <a:ext cx="13644283" cy="207355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do you combine these two answers?</a:t>
            </a:r>
            <a:endParaRPr sz="4800" dirty="0"/>
          </a:p>
        </p:txBody>
      </p:sp>
      <p:sp>
        <p:nvSpPr>
          <p:cNvPr id="5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A0EF060-2BB7-2CDE-2A02-B5DF7CE1D736}"/>
              </a:ext>
            </a:extLst>
          </p:cNvPr>
          <p:cNvSpPr/>
          <p:nvPr/>
        </p:nvSpPr>
        <p:spPr>
          <a:xfrm>
            <a:off x="15754210" y="10441173"/>
            <a:ext cx="7828663" cy="301816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the count of left half answer and right half answer in the full array using the </a:t>
            </a:r>
            <a:r>
              <a:rPr lang="en-US" sz="6000" dirty="0">
                <a:solidFill>
                  <a:schemeClr val="tx1"/>
                </a:solidFill>
                <a:latin typeface="Bradley Hand" pitchFamily="2" charset="77"/>
              </a:rPr>
              <a:t>equal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function.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2510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12762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29603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1183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419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380232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618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46443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54710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168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632836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4377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185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6770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169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681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03536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971938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887737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3387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0491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056140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3690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96152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7882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9347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46455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21556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550284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5241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73860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635632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804034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71983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4346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1450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8823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4649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72437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205510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199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140839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84408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2265697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66801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8514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4210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920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02721" y="1340733"/>
            <a:ext cx="383694" cy="321655"/>
          </a:xfrm>
          <a:prstGeom prst="rect">
            <a:avLst/>
          </a:prstGeom>
        </p:spPr>
      </p:pic>
      <p:cxnSp>
        <p:nvCxnSpPr>
          <p:cNvPr id="63" name="!!line">
            <a:extLst>
              <a:ext uri="{FF2B5EF4-FFF2-40B4-BE49-F238E27FC236}">
                <a16:creationId xmlns:a16="http://schemas.microsoft.com/office/drawing/2014/main" id="{D0604151-066C-D71C-7196-B0C4C688FDB3}"/>
              </a:ext>
            </a:extLst>
          </p:cNvPr>
          <p:cNvCxnSpPr>
            <a:cxnSpLocks/>
          </p:cNvCxnSpPr>
          <p:nvPr/>
        </p:nvCxnSpPr>
        <p:spPr>
          <a:xfrm>
            <a:off x="12226716" y="659219"/>
            <a:ext cx="0" cy="1701209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left">
            <a:extLst>
              <a:ext uri="{FF2B5EF4-FFF2-40B4-BE49-F238E27FC236}">
                <a16:creationId xmlns:a16="http://schemas.microsoft.com/office/drawing/2014/main" id="{72336E51-1AE7-3A0A-D41C-61BE4540E558}"/>
              </a:ext>
            </a:extLst>
          </p:cNvPr>
          <p:cNvSpPr/>
          <p:nvPr/>
        </p:nvSpPr>
        <p:spPr>
          <a:xfrm>
            <a:off x="3724301" y="4020344"/>
            <a:ext cx="4663122" cy="28376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right">
            <a:extLst>
              <a:ext uri="{FF2B5EF4-FFF2-40B4-BE49-F238E27FC236}">
                <a16:creationId xmlns:a16="http://schemas.microsoft.com/office/drawing/2014/main" id="{4B6D6B29-4DC6-D70F-CC6C-12BC99BD4373}"/>
              </a:ext>
            </a:extLst>
          </p:cNvPr>
          <p:cNvSpPr/>
          <p:nvPr/>
        </p:nvSpPr>
        <p:spPr>
          <a:xfrm>
            <a:off x="15800068" y="3829467"/>
            <a:ext cx="4805742" cy="2837656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the right half</a:t>
            </a:r>
          </a:p>
        </p:txBody>
      </p:sp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28" y="8494209"/>
            <a:ext cx="1800437" cy="1509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FBE21E-1F64-E444-B22E-43C9692DA450}"/>
                  </a:ext>
                </a:extLst>
              </p:cNvPr>
              <p:cNvSpPr txBox="1"/>
              <p:nvPr/>
            </p:nvSpPr>
            <p:spPr>
              <a:xfrm>
                <a:off x="17484983" y="8494209"/>
                <a:ext cx="1218282" cy="14321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∅</m:t>
                      </m:r>
                    </m:oMath>
                  </m:oMathPara>
                </a14:m>
                <a:endParaRPr kumimoji="0" lang="en-US" sz="9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FBE21E-1F64-E444-B22E-43C9692DA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4983" y="8494209"/>
                <a:ext cx="1218282" cy="1432187"/>
              </a:xfrm>
              <a:prstGeom prst="rect">
                <a:avLst/>
              </a:prstGeom>
              <a:blipFill>
                <a:blip r:embed="rId10"/>
                <a:stretch>
                  <a:fillRect l="-20619" r="-21649" b="-1754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ndy: A problem on leetcode">
            <a:extLst>
              <a:ext uri="{FF2B5EF4-FFF2-40B4-BE49-F238E27FC236}">
                <a16:creationId xmlns:a16="http://schemas.microsoft.com/office/drawing/2014/main" id="{53A3139A-5FC4-D1C7-08AD-0915372DAB8A}"/>
              </a:ext>
            </a:extLst>
          </p:cNvPr>
          <p:cNvSpPr/>
          <p:nvPr/>
        </p:nvSpPr>
        <p:spPr>
          <a:xfrm>
            <a:off x="690638" y="11139341"/>
            <a:ext cx="13644283" cy="207355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do you combine these two answers?</a:t>
            </a:r>
            <a:endParaRPr sz="4800" dirty="0"/>
          </a:p>
        </p:txBody>
      </p:sp>
      <p:sp>
        <p:nvSpPr>
          <p:cNvPr id="3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8DCB86C-74DD-E1EB-26DC-567DDC2EED9C}"/>
              </a:ext>
            </a:extLst>
          </p:cNvPr>
          <p:cNvSpPr/>
          <p:nvPr/>
        </p:nvSpPr>
        <p:spPr>
          <a:xfrm>
            <a:off x="15754210" y="10441173"/>
            <a:ext cx="7828663" cy="301816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Find the count of left half answer and right half answer in the full array using the </a:t>
            </a:r>
            <a:r>
              <a:rPr lang="en-US" sz="6000" dirty="0">
                <a:solidFill>
                  <a:schemeClr val="tx1"/>
                </a:solidFill>
                <a:latin typeface="Bradley Hand" pitchFamily="2" charset="77"/>
              </a:rPr>
              <a:t>equal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function.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4" name="!!r1">
            <a:extLst>
              <a:ext uri="{FF2B5EF4-FFF2-40B4-BE49-F238E27FC236}">
                <a16:creationId xmlns:a16="http://schemas.microsoft.com/office/drawing/2014/main" id="{A2EF84ED-C853-C430-67A0-9498CD325133}"/>
              </a:ext>
            </a:extLst>
          </p:cNvPr>
          <p:cNvSpPr/>
          <p:nvPr/>
        </p:nvSpPr>
        <p:spPr>
          <a:xfrm>
            <a:off x="7267007" y="8851599"/>
            <a:ext cx="3797758" cy="7945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count  = 13</a:t>
            </a:r>
          </a:p>
        </p:txBody>
      </p:sp>
      <p:sp>
        <p:nvSpPr>
          <p:cNvPr id="57" name="!!r1">
            <a:extLst>
              <a:ext uri="{FF2B5EF4-FFF2-40B4-BE49-F238E27FC236}">
                <a16:creationId xmlns:a16="http://schemas.microsoft.com/office/drawing/2014/main" id="{AB21F737-CF1F-476F-704E-0067E90ACDC3}"/>
              </a:ext>
            </a:extLst>
          </p:cNvPr>
          <p:cNvSpPr/>
          <p:nvPr/>
        </p:nvSpPr>
        <p:spPr>
          <a:xfrm>
            <a:off x="19307493" y="8812670"/>
            <a:ext cx="3543002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Count  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6B0102F-0CA6-FC91-64F0-08E40AB14814}"/>
                  </a:ext>
                </a:extLst>
              </p:cNvPr>
              <p:cNvSpPr/>
              <p:nvPr/>
            </p:nvSpPr>
            <p:spPr>
              <a:xfrm>
                <a:off x="11668993" y="8851599"/>
                <a:ext cx="2100902" cy="79454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&gt;12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6B0102F-0CA6-FC91-64F0-08E40AB14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8993" y="8851599"/>
                <a:ext cx="2100902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Graphic 57" descr="Aeroplane with solid fill">
            <a:extLst>
              <a:ext uri="{FF2B5EF4-FFF2-40B4-BE49-F238E27FC236}">
                <a16:creationId xmlns:a16="http://schemas.microsoft.com/office/drawing/2014/main" id="{E63B0C4E-2C5E-F744-FAE9-E7CD9E23A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7132" y="9209942"/>
            <a:ext cx="383694" cy="3216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3225E39-7A92-0C93-852C-EE8CB661481B}"/>
                  </a:ext>
                </a:extLst>
              </p:cNvPr>
              <p:cNvSpPr txBox="1"/>
              <p:nvPr/>
            </p:nvSpPr>
            <p:spPr>
              <a:xfrm>
                <a:off x="20910570" y="9070174"/>
                <a:ext cx="995652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∅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3225E39-7A92-0C93-852C-EE8CB6614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570" y="9070174"/>
                <a:ext cx="995652" cy="601190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652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204893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373295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89094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4062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457497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7261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541698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624370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4811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710100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7020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795830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9413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8812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9324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80800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1049203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965001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6030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3134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133404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26333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24158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06830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69411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392560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01620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478290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7884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53924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563638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732041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647839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54410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21514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16242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4713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900443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1983116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32263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068846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64472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154576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46865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48578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34274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1563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82785" y="1340733"/>
            <a:ext cx="383694" cy="321655"/>
          </a:xfrm>
          <a:prstGeom prst="rect">
            <a:avLst/>
          </a:prstGeom>
        </p:spPr>
      </p:pic>
      <p:pic>
        <p:nvPicPr>
          <p:cNvPr id="18" name="!!leftans" descr="Aeroplane with solid fill">
            <a:extLst>
              <a:ext uri="{FF2B5EF4-FFF2-40B4-BE49-F238E27FC236}">
                <a16:creationId xmlns:a16="http://schemas.microsoft.com/office/drawing/2014/main" id="{5F72B59F-752A-A0DE-C506-4798E352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7473" y="4109736"/>
            <a:ext cx="2928729" cy="2455187"/>
          </a:xfrm>
          <a:prstGeom prst="rect">
            <a:avLst/>
          </a:prstGeom>
        </p:spPr>
      </p:pic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6B0102F-0CA6-FC91-64F0-08E40AB14814}"/>
              </a:ext>
            </a:extLst>
          </p:cNvPr>
          <p:cNvSpPr/>
          <p:nvPr/>
        </p:nvSpPr>
        <p:spPr>
          <a:xfrm>
            <a:off x="12837618" y="4599539"/>
            <a:ext cx="4200486" cy="14755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Majority Element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8FA8FA-EF9D-849E-2453-F9A35D724977}"/>
              </a:ext>
            </a:extLst>
          </p:cNvPr>
          <p:cNvSpPr txBox="1"/>
          <p:nvPr/>
        </p:nvSpPr>
        <p:spPr>
          <a:xfrm>
            <a:off x="18405231" y="4603150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3005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B07DF453-1965-A87C-ECBE-1B31A69CA73B}"/>
              </a:ext>
            </a:extLst>
          </p:cNvPr>
          <p:cNvSpPr/>
          <p:nvPr/>
        </p:nvSpPr>
        <p:spPr>
          <a:xfrm>
            <a:off x="826220" y="4359349"/>
            <a:ext cx="22731560" cy="295585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7200" dirty="0"/>
              <a:t>Implementation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345561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1E93BC-97E1-9F12-7923-91688A86DCC2}"/>
              </a:ext>
            </a:extLst>
          </p:cNvPr>
          <p:cNvSpPr/>
          <p:nvPr/>
        </p:nvSpPr>
        <p:spPr>
          <a:xfrm>
            <a:off x="272548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DCD3BB-136A-EBB0-FA62-6156B6878BD6}"/>
              </a:ext>
            </a:extLst>
          </p:cNvPr>
          <p:cNvSpPr/>
          <p:nvPr/>
        </p:nvSpPr>
        <p:spPr>
          <a:xfrm>
            <a:off x="746558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D3D1D7-B11F-66F0-BAB3-3A4709C4DB9B}"/>
              </a:ext>
            </a:extLst>
          </p:cNvPr>
          <p:cNvSpPr/>
          <p:nvPr/>
        </p:nvSpPr>
        <p:spPr>
          <a:xfrm>
            <a:off x="509553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 descr="Aperture with solid fill">
            <a:extLst>
              <a:ext uri="{FF2B5EF4-FFF2-40B4-BE49-F238E27FC236}">
                <a16:creationId xmlns:a16="http://schemas.microsoft.com/office/drawing/2014/main" id="{805628D7-9BE2-B51A-9602-17084D3C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0960" y="1768800"/>
            <a:ext cx="1080000" cy="1080000"/>
          </a:xfrm>
          <a:prstGeom prst="rect">
            <a:avLst/>
          </a:prstGeom>
        </p:spPr>
      </p:pic>
      <p:pic>
        <p:nvPicPr>
          <p:cNvPr id="7" name="Graphic 6" descr="Aeroplane with solid fill">
            <a:extLst>
              <a:ext uri="{FF2B5EF4-FFF2-40B4-BE49-F238E27FC236}">
                <a16:creationId xmlns:a16="http://schemas.microsoft.com/office/drawing/2014/main" id="{4E6FA7EA-2A46-E392-7DF7-73AF42C4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1637" y="1768799"/>
            <a:ext cx="1080000" cy="1080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259087-7A00-43AB-02FA-3246FA1DE38B}"/>
              </a:ext>
            </a:extLst>
          </p:cNvPr>
          <p:cNvSpPr/>
          <p:nvPr/>
        </p:nvSpPr>
        <p:spPr>
          <a:xfrm>
            <a:off x="9835631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ple with solid fill">
            <a:extLst>
              <a:ext uri="{FF2B5EF4-FFF2-40B4-BE49-F238E27FC236}">
                <a16:creationId xmlns:a16="http://schemas.microsoft.com/office/drawing/2014/main" id="{9ADC04E8-A7E3-7BC2-3CD8-18D61B46C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6879" y="1719941"/>
            <a:ext cx="1080000" cy="108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06F660-CFF4-B8B7-B59D-838BA5A2C9C0}"/>
              </a:ext>
            </a:extLst>
          </p:cNvPr>
          <p:cNvSpPr/>
          <p:nvPr/>
        </p:nvSpPr>
        <p:spPr>
          <a:xfrm>
            <a:off x="1220568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FB6453-A682-BEA2-CCFB-7845E27597BF}"/>
              </a:ext>
            </a:extLst>
          </p:cNvPr>
          <p:cNvSpPr/>
          <p:nvPr/>
        </p:nvSpPr>
        <p:spPr>
          <a:xfrm>
            <a:off x="1453269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Graphic 17" descr="Aeroplane with solid fill">
            <a:extLst>
              <a:ext uri="{FF2B5EF4-FFF2-40B4-BE49-F238E27FC236}">
                <a16:creationId xmlns:a16="http://schemas.microsoft.com/office/drawing/2014/main" id="{EFDF32CE-7260-A25A-9E2D-88FD85AA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98751" y="1768797"/>
            <a:ext cx="1080000" cy="10800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789B39-CDE4-1D17-9D36-258AE894F413}"/>
              </a:ext>
            </a:extLst>
          </p:cNvPr>
          <p:cNvSpPr/>
          <p:nvPr/>
        </p:nvSpPr>
        <p:spPr>
          <a:xfrm>
            <a:off x="169457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 descr="Aperture with solid fill">
            <a:extLst>
              <a:ext uri="{FF2B5EF4-FFF2-40B4-BE49-F238E27FC236}">
                <a16:creationId xmlns:a16="http://schemas.microsoft.com/office/drawing/2014/main" id="{55FE0123-0941-2DD9-8E49-CCAE4697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1205" y="1768798"/>
            <a:ext cx="1080000" cy="10800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EAA65C-EBB3-363F-3AA0-AA26EDE25F40}"/>
              </a:ext>
            </a:extLst>
          </p:cNvPr>
          <p:cNvSpPr/>
          <p:nvPr/>
        </p:nvSpPr>
        <p:spPr>
          <a:xfrm>
            <a:off x="193588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6" name="Graphic 25" descr="Aeroplane with solid fill">
            <a:extLst>
              <a:ext uri="{FF2B5EF4-FFF2-40B4-BE49-F238E27FC236}">
                <a16:creationId xmlns:a16="http://schemas.microsoft.com/office/drawing/2014/main" id="{B411DCCE-9287-A739-C930-39750214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24915" y="1742971"/>
            <a:ext cx="1080000" cy="1080000"/>
          </a:xfrm>
          <a:prstGeom prst="rect">
            <a:avLst/>
          </a:prstGeom>
        </p:spPr>
      </p:pic>
      <p:pic>
        <p:nvPicPr>
          <p:cNvPr id="5" name="Graphic 4" descr="Aeroplane with solid fill">
            <a:extLst>
              <a:ext uri="{FF2B5EF4-FFF2-40B4-BE49-F238E27FC236}">
                <a16:creationId xmlns:a16="http://schemas.microsoft.com/office/drawing/2014/main" id="{7A1CB65C-383E-07FF-9181-49611B256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1794" y="1839429"/>
            <a:ext cx="1080000" cy="1080000"/>
          </a:xfrm>
          <a:prstGeom prst="rect">
            <a:avLst/>
          </a:prstGeom>
        </p:spPr>
      </p:pic>
      <p:pic>
        <p:nvPicPr>
          <p:cNvPr id="27" name="Graphic 26" descr="Aeroplane with solid fill">
            <a:extLst>
              <a:ext uri="{FF2B5EF4-FFF2-40B4-BE49-F238E27FC236}">
                <a16:creationId xmlns:a16="http://schemas.microsoft.com/office/drawing/2014/main" id="{3B13F3EE-99FE-A10F-7842-7E4D1480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03364" y="1779426"/>
            <a:ext cx="1080000" cy="1080000"/>
          </a:xfrm>
          <a:prstGeom prst="rect">
            <a:avLst/>
          </a:prstGeom>
        </p:spPr>
      </p:pic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08B7D2B-447F-9806-9AF0-39A7AE52097D}"/>
              </a:ext>
            </a:extLst>
          </p:cNvPr>
          <p:cNvSpPr/>
          <p:nvPr/>
        </p:nvSpPr>
        <p:spPr>
          <a:xfrm>
            <a:off x="1022016" y="4719757"/>
            <a:ext cx="22889831" cy="52638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You are given an array that contains some objects. </a:t>
            </a:r>
          </a:p>
        </p:txBody>
      </p:sp>
      <p:pic>
        <p:nvPicPr>
          <p:cNvPr id="30" name="Graphic 29" descr="Aeroplane with solid fill">
            <a:extLst>
              <a:ext uri="{FF2B5EF4-FFF2-40B4-BE49-F238E27FC236}">
                <a16:creationId xmlns:a16="http://schemas.microsoft.com/office/drawing/2014/main" id="{9A2084B8-3322-016F-F8A4-5B0E1CFB4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1637" y="1812536"/>
            <a:ext cx="1080000" cy="1080000"/>
          </a:xfrm>
          <a:prstGeom prst="rect">
            <a:avLst/>
          </a:prstGeom>
        </p:spPr>
      </p:pic>
      <p:pic>
        <p:nvPicPr>
          <p:cNvPr id="31" name="Graphic 30" descr="Apple with solid fill">
            <a:extLst>
              <a:ext uri="{FF2B5EF4-FFF2-40B4-BE49-F238E27FC236}">
                <a16:creationId xmlns:a16="http://schemas.microsoft.com/office/drawing/2014/main" id="{AE48BE7E-C8B6-6C94-6817-FFA1ACF54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2081" y="1719941"/>
            <a:ext cx="1080000" cy="1080000"/>
          </a:xfrm>
          <a:prstGeom prst="rect">
            <a:avLst/>
          </a:prstGeom>
        </p:spPr>
      </p:pic>
      <p:pic>
        <p:nvPicPr>
          <p:cNvPr id="32" name="Graphic 31" descr="Aeroplane with solid fill">
            <a:extLst>
              <a:ext uri="{FF2B5EF4-FFF2-40B4-BE49-F238E27FC236}">
                <a16:creationId xmlns:a16="http://schemas.microsoft.com/office/drawing/2014/main" id="{358C9E53-0F74-75BA-BE24-E5500AB32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03364" y="1742971"/>
            <a:ext cx="1080000" cy="1080000"/>
          </a:xfrm>
          <a:prstGeom prst="rect">
            <a:avLst/>
          </a:prstGeom>
        </p:spPr>
      </p:pic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3BCC63C9-577D-4740-951D-DD66A6877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98751" y="180017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5E0CD8A2-3DF5-964C-B64E-07FD96A48036}"/>
                  </a:ext>
                </a:extLst>
              </p:cNvPr>
              <p:cNvSpPr/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5E0CD8A2-3DF5-964C-B64E-07FD96A48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027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BB398180-60DD-2708-C919-3C5B48C078FC}"/>
              </a:ext>
            </a:extLst>
          </p:cNvPr>
          <p:cNvSpPr/>
          <p:nvPr/>
        </p:nvSpPr>
        <p:spPr>
          <a:xfrm>
            <a:off x="826220" y="4359349"/>
            <a:ext cx="22731560" cy="295585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7200" dirty="0"/>
              <a:t>Running Time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208117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40A0AE64-68BF-A9B6-49B3-73A188C01020}"/>
                  </a:ext>
                </a:extLst>
              </p:cNvPr>
              <p:cNvSpPr/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40A0AE64-68BF-A9B6-49B3-73A188C01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2583F167-97D4-6B2A-FF78-C095DD5F34F6}"/>
              </a:ext>
            </a:extLst>
          </p:cNvPr>
          <p:cNvSpPr/>
          <p:nvPr/>
        </p:nvSpPr>
        <p:spPr>
          <a:xfrm>
            <a:off x="10292026" y="4441123"/>
            <a:ext cx="270178" cy="826965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9C9DF91-C6BB-D81A-76B7-674188D84E4F}"/>
                  </a:ext>
                </a:extLst>
              </p:cNvPr>
              <p:cNvSpPr/>
              <p:nvPr/>
            </p:nvSpPr>
            <p:spPr>
              <a:xfrm>
                <a:off x="10967760" y="4559488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9C9DF91-C6BB-D81A-76B7-674188D84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760" y="4559488"/>
                <a:ext cx="1224240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60616C27-52D0-9682-AB28-6D99170A1EEC}"/>
              </a:ext>
            </a:extLst>
          </p:cNvPr>
          <p:cNvSpPr/>
          <p:nvPr/>
        </p:nvSpPr>
        <p:spPr>
          <a:xfrm rot="10800000">
            <a:off x="2462755" y="2015099"/>
            <a:ext cx="487153" cy="826964"/>
          </a:xfrm>
          <a:prstGeom prst="rightBrace">
            <a:avLst>
              <a:gd name="adj1" fmla="val 27891"/>
              <a:gd name="adj2" fmla="val 4671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ABEBCB-8268-37DB-2196-AC889732CA6B}"/>
                  </a:ext>
                </a:extLst>
              </p:cNvPr>
              <p:cNvSpPr/>
              <p:nvPr/>
            </p:nvSpPr>
            <p:spPr>
              <a:xfrm>
                <a:off x="1194628" y="2251831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ABEBCB-8268-37DB-2196-AC889732C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28" y="2251831"/>
                <a:ext cx="896058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9899731-A89E-5124-F8CA-271A24374764}"/>
                  </a:ext>
                </a:extLst>
              </p:cNvPr>
              <p:cNvSpPr/>
              <p:nvPr/>
            </p:nvSpPr>
            <p:spPr>
              <a:xfrm>
                <a:off x="8266482" y="2787193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9899731-A89E-5124-F8CA-271A24374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482" y="2787193"/>
                <a:ext cx="1103707" cy="82696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96972CD-B40E-1FB6-ADC1-062DF4855054}"/>
                  </a:ext>
                </a:extLst>
              </p:cNvPr>
              <p:cNvSpPr/>
              <p:nvPr/>
            </p:nvSpPr>
            <p:spPr>
              <a:xfrm>
                <a:off x="8862489" y="3614158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96972CD-B40E-1FB6-ADC1-062DF4855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489" y="3614158"/>
                <a:ext cx="1103707" cy="82696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2A23B61-7AEA-301B-A375-B207880B9593}"/>
                  </a:ext>
                </a:extLst>
              </p:cNvPr>
              <p:cNvSpPr/>
              <p:nvPr/>
            </p:nvSpPr>
            <p:spPr>
              <a:xfrm>
                <a:off x="6467416" y="14248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2A23B61-7AEA-301B-A375-B207880B9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16" y="1424866"/>
                <a:ext cx="1103707" cy="59023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266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4" grpId="0" animBg="1"/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4" grpId="0" animBg="1"/>
          <p:bldP spid="6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2A23B61-7AEA-301B-A375-B207880B9593}"/>
                  </a:ext>
                </a:extLst>
              </p:cNvPr>
              <p:cNvSpPr/>
              <p:nvPr/>
            </p:nvSpPr>
            <p:spPr>
              <a:xfrm>
                <a:off x="11086194" y="1661598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2A23B61-7AEA-301B-A375-B207880B9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194" y="1661598"/>
                <a:ext cx="1103707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9899731-A89E-5124-F8CA-271A24374764}"/>
                  </a:ext>
                </a:extLst>
              </p:cNvPr>
              <p:cNvSpPr/>
              <p:nvPr/>
            </p:nvSpPr>
            <p:spPr>
              <a:xfrm>
                <a:off x="13488969" y="1601616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9899731-A89E-5124-F8CA-271A24374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69" y="1601616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96972CD-B40E-1FB6-ADC1-062DF4855054}"/>
                  </a:ext>
                </a:extLst>
              </p:cNvPr>
              <p:cNvSpPr/>
              <p:nvPr/>
            </p:nvSpPr>
            <p:spPr>
              <a:xfrm>
                <a:off x="15471836" y="1606300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96972CD-B40E-1FB6-ADC1-062DF4855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836" y="1606300"/>
                <a:ext cx="1103707" cy="8269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9C9DF91-C6BB-D81A-76B7-674188D84E4F}"/>
                  </a:ext>
                </a:extLst>
              </p:cNvPr>
              <p:cNvSpPr/>
              <p:nvPr/>
            </p:nvSpPr>
            <p:spPr>
              <a:xfrm>
                <a:off x="17645057" y="1654817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9C9DF91-C6BB-D81A-76B7-674188D84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057" y="1654817"/>
                <a:ext cx="1224240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ABEBCB-8268-37DB-2196-AC889732CA6B}"/>
                  </a:ext>
                </a:extLst>
              </p:cNvPr>
              <p:cNvSpPr/>
              <p:nvPr/>
            </p:nvSpPr>
            <p:spPr>
              <a:xfrm>
                <a:off x="13368203" y="3227577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ABEBCB-8268-37DB-2196-AC889732C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8203" y="3227577"/>
                <a:ext cx="896058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quals 2">
            <a:extLst>
              <a:ext uri="{FF2B5EF4-FFF2-40B4-BE49-F238E27FC236}">
                <a16:creationId xmlns:a16="http://schemas.microsoft.com/office/drawing/2014/main" id="{22697D81-FDA9-69DD-297B-DFE996835660}"/>
              </a:ext>
            </a:extLst>
          </p:cNvPr>
          <p:cNvSpPr/>
          <p:nvPr/>
        </p:nvSpPr>
        <p:spPr>
          <a:xfrm>
            <a:off x="12413126" y="1528786"/>
            <a:ext cx="601530" cy="89979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lus 10">
            <a:extLst>
              <a:ext uri="{FF2B5EF4-FFF2-40B4-BE49-F238E27FC236}">
                <a16:creationId xmlns:a16="http://schemas.microsoft.com/office/drawing/2014/main" id="{400D470F-AAFB-0C81-32D8-0E8D89E343F0}"/>
              </a:ext>
            </a:extLst>
          </p:cNvPr>
          <p:cNvSpPr/>
          <p:nvPr/>
        </p:nvSpPr>
        <p:spPr>
          <a:xfrm>
            <a:off x="14697007" y="162359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355DA1CF-1616-C45A-50A1-DFD923D92B76}"/>
              </a:ext>
            </a:extLst>
          </p:cNvPr>
          <p:cNvSpPr/>
          <p:nvPr/>
        </p:nvSpPr>
        <p:spPr>
          <a:xfrm>
            <a:off x="16679157" y="1569396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E44EA8EA-0B6D-559D-0E9D-5478AF11356D}"/>
              </a:ext>
            </a:extLst>
          </p:cNvPr>
          <p:cNvSpPr/>
          <p:nvPr/>
        </p:nvSpPr>
        <p:spPr>
          <a:xfrm>
            <a:off x="12413126" y="3150187"/>
            <a:ext cx="601530" cy="74501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DA951B-E4FF-BAF0-8D00-A5BA899016AE}"/>
                  </a:ext>
                </a:extLst>
              </p:cNvPr>
              <p:cNvSpPr/>
              <p:nvPr/>
            </p:nvSpPr>
            <p:spPr>
              <a:xfrm>
                <a:off x="11086193" y="3227577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DA951B-E4FF-BAF0-8D00-A5BA89901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193" y="3227577"/>
                <a:ext cx="1103707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3C1909ED-E988-D916-E169-775EBC651389}"/>
                  </a:ext>
                </a:extLst>
              </p:cNvPr>
              <p:cNvSpPr/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3C1909ED-E988-D916-E169-775EBC651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88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2A23B61-7AEA-301B-A375-B207880B9593}"/>
                  </a:ext>
                </a:extLst>
              </p:cNvPr>
              <p:cNvSpPr/>
              <p:nvPr/>
            </p:nvSpPr>
            <p:spPr>
              <a:xfrm>
                <a:off x="11086194" y="1661598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2A23B61-7AEA-301B-A375-B207880B9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194" y="1661598"/>
                <a:ext cx="1103707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9899731-A89E-5124-F8CA-271A24374764}"/>
                  </a:ext>
                </a:extLst>
              </p:cNvPr>
              <p:cNvSpPr/>
              <p:nvPr/>
            </p:nvSpPr>
            <p:spPr>
              <a:xfrm>
                <a:off x="13488969" y="1601616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9899731-A89E-5124-F8CA-271A24374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69" y="1601616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96972CD-B40E-1FB6-ADC1-062DF4855054}"/>
                  </a:ext>
                </a:extLst>
              </p:cNvPr>
              <p:cNvSpPr/>
              <p:nvPr/>
            </p:nvSpPr>
            <p:spPr>
              <a:xfrm>
                <a:off x="15471836" y="1606300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96972CD-B40E-1FB6-ADC1-062DF4855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836" y="1606300"/>
                <a:ext cx="1103707" cy="8269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9C9DF91-C6BB-D81A-76B7-674188D84E4F}"/>
                  </a:ext>
                </a:extLst>
              </p:cNvPr>
              <p:cNvSpPr/>
              <p:nvPr/>
            </p:nvSpPr>
            <p:spPr>
              <a:xfrm>
                <a:off x="17645057" y="1654817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9C9DF91-C6BB-D81A-76B7-674188D84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057" y="1654817"/>
                <a:ext cx="1224240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ABEBCB-8268-37DB-2196-AC889732CA6B}"/>
                  </a:ext>
                </a:extLst>
              </p:cNvPr>
              <p:cNvSpPr/>
              <p:nvPr/>
            </p:nvSpPr>
            <p:spPr>
              <a:xfrm>
                <a:off x="13368203" y="3227577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FABEBCB-8268-37DB-2196-AC889732C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8203" y="3227577"/>
                <a:ext cx="896058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quals 2">
            <a:extLst>
              <a:ext uri="{FF2B5EF4-FFF2-40B4-BE49-F238E27FC236}">
                <a16:creationId xmlns:a16="http://schemas.microsoft.com/office/drawing/2014/main" id="{22697D81-FDA9-69DD-297B-DFE996835660}"/>
              </a:ext>
            </a:extLst>
          </p:cNvPr>
          <p:cNvSpPr/>
          <p:nvPr/>
        </p:nvSpPr>
        <p:spPr>
          <a:xfrm>
            <a:off x="12413126" y="1528786"/>
            <a:ext cx="601530" cy="89979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lus 10">
            <a:extLst>
              <a:ext uri="{FF2B5EF4-FFF2-40B4-BE49-F238E27FC236}">
                <a16:creationId xmlns:a16="http://schemas.microsoft.com/office/drawing/2014/main" id="{400D470F-AAFB-0C81-32D8-0E8D89E343F0}"/>
              </a:ext>
            </a:extLst>
          </p:cNvPr>
          <p:cNvSpPr/>
          <p:nvPr/>
        </p:nvSpPr>
        <p:spPr>
          <a:xfrm>
            <a:off x="14697007" y="162359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355DA1CF-1616-C45A-50A1-DFD923D92B76}"/>
              </a:ext>
            </a:extLst>
          </p:cNvPr>
          <p:cNvSpPr/>
          <p:nvPr/>
        </p:nvSpPr>
        <p:spPr>
          <a:xfrm>
            <a:off x="16679157" y="1569396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E44EA8EA-0B6D-559D-0E9D-5478AF11356D}"/>
              </a:ext>
            </a:extLst>
          </p:cNvPr>
          <p:cNvSpPr/>
          <p:nvPr/>
        </p:nvSpPr>
        <p:spPr>
          <a:xfrm>
            <a:off x="12413126" y="3150187"/>
            <a:ext cx="601530" cy="74501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DA951B-E4FF-BAF0-8D00-A5BA899016AE}"/>
                  </a:ext>
                </a:extLst>
              </p:cNvPr>
              <p:cNvSpPr/>
              <p:nvPr/>
            </p:nvSpPr>
            <p:spPr>
              <a:xfrm>
                <a:off x="11086193" y="3227577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BDA951B-E4FF-BAF0-8D00-A5BA89901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193" y="3227577"/>
                <a:ext cx="1103707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5532936-780B-B51C-8232-D7D9FBF2158C}"/>
                  </a:ext>
                </a:extLst>
              </p:cNvPr>
              <p:cNvSpPr/>
              <p:nvPr/>
            </p:nvSpPr>
            <p:spPr>
              <a:xfrm>
                <a:off x="11084116" y="5401790"/>
                <a:ext cx="160518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5532936-780B-B51C-8232-D7D9FBF21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116" y="5401790"/>
                <a:ext cx="1605189" cy="5902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quals 8">
            <a:extLst>
              <a:ext uri="{FF2B5EF4-FFF2-40B4-BE49-F238E27FC236}">
                <a16:creationId xmlns:a16="http://schemas.microsoft.com/office/drawing/2014/main" id="{F34E1423-BF42-A9A7-1C5B-3027B9316533}"/>
              </a:ext>
            </a:extLst>
          </p:cNvPr>
          <p:cNvSpPr/>
          <p:nvPr/>
        </p:nvSpPr>
        <p:spPr>
          <a:xfrm>
            <a:off x="13014656" y="5324398"/>
            <a:ext cx="601530" cy="74501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AF1D4F8-462B-144F-1FA0-C75BC343D816}"/>
                  </a:ext>
                </a:extLst>
              </p:cNvPr>
              <p:cNvSpPr/>
              <p:nvPr/>
            </p:nvSpPr>
            <p:spPr>
              <a:xfrm>
                <a:off x="14283133" y="5401788"/>
                <a:ext cx="203168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)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AF1D4F8-462B-144F-1FA0-C75BC343D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133" y="5401788"/>
                <a:ext cx="2031688" cy="59023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717FFAEB-33A1-7567-B097-B51E75759449}"/>
                  </a:ext>
                </a:extLst>
              </p:cNvPr>
              <p:cNvSpPr/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majority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717FFAEB-33A1-7567-B097-B51E75759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618" y="1012246"/>
                <a:ext cx="8843586" cy="772580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936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BB398180-60DD-2708-C919-3C5B48C078FC}"/>
              </a:ext>
            </a:extLst>
          </p:cNvPr>
          <p:cNvSpPr/>
          <p:nvPr/>
        </p:nvSpPr>
        <p:spPr>
          <a:xfrm>
            <a:off x="826220" y="4359349"/>
            <a:ext cx="22731560" cy="295585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7200" dirty="0"/>
              <a:t>Correctness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53947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44104D-D42A-9C3D-11F8-F0281DA3DBCC}"/>
              </a:ext>
            </a:extLst>
          </p:cNvPr>
          <p:cNvSpPr/>
          <p:nvPr/>
        </p:nvSpPr>
        <p:spPr>
          <a:xfrm>
            <a:off x="209959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F6ED06-6D1A-D740-9552-401D79CD4BA4}"/>
              </a:ext>
            </a:extLst>
          </p:cNvPr>
          <p:cNvSpPr/>
          <p:nvPr/>
        </p:nvSpPr>
        <p:spPr>
          <a:xfrm>
            <a:off x="378361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74F9E-7082-CD43-5797-73559AF31150}"/>
              </a:ext>
            </a:extLst>
          </p:cNvPr>
          <p:cNvSpPr/>
          <p:nvPr/>
        </p:nvSpPr>
        <p:spPr>
          <a:xfrm>
            <a:off x="294160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 descr="Aeroplane with solid fill">
            <a:extLst>
              <a:ext uri="{FF2B5EF4-FFF2-40B4-BE49-F238E27FC236}">
                <a16:creationId xmlns:a16="http://schemas.microsoft.com/office/drawing/2014/main" id="{34857805-3EF9-59D2-9681-BB441D4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4722" y="1348427"/>
            <a:ext cx="383694" cy="32165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3D176-75C5-D3FB-00C5-0D6AC12C96CC}"/>
              </a:ext>
            </a:extLst>
          </p:cNvPr>
          <p:cNvSpPr/>
          <p:nvPr/>
        </p:nvSpPr>
        <p:spPr>
          <a:xfrm>
            <a:off x="462563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Graphic 7" descr="Apple with solid fill">
            <a:extLst>
              <a:ext uri="{FF2B5EF4-FFF2-40B4-BE49-F238E27FC236}">
                <a16:creationId xmlns:a16="http://schemas.microsoft.com/office/drawing/2014/main" id="{86B20AEE-8926-9BDD-536F-45DF34B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7921" y="1333875"/>
            <a:ext cx="383694" cy="321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F48784-111B-D2DB-C580-C4EA08902E56}"/>
              </a:ext>
            </a:extLst>
          </p:cNvPr>
          <p:cNvSpPr/>
          <p:nvPr/>
        </p:nvSpPr>
        <p:spPr>
          <a:xfrm>
            <a:off x="5467644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B542A3-082B-14EF-6AB1-DF78334753CE}"/>
              </a:ext>
            </a:extLst>
          </p:cNvPr>
          <p:cNvSpPr/>
          <p:nvPr/>
        </p:nvSpPr>
        <p:spPr>
          <a:xfrm>
            <a:off x="629436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Graphic 10" descr="Aeroplane with solid fill">
            <a:extLst>
              <a:ext uri="{FF2B5EF4-FFF2-40B4-BE49-F238E27FC236}">
                <a16:creationId xmlns:a16="http://schemas.microsoft.com/office/drawing/2014/main" id="{A981EE15-7636-4B8F-2724-0D7BC3D6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5471" y="1348426"/>
            <a:ext cx="383694" cy="32165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DDDFB12-8867-195C-2999-E39BE5E26ACE}"/>
              </a:ext>
            </a:extLst>
          </p:cNvPr>
          <p:cNvSpPr/>
          <p:nvPr/>
        </p:nvSpPr>
        <p:spPr>
          <a:xfrm>
            <a:off x="715166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erture with solid fill">
            <a:extLst>
              <a:ext uri="{FF2B5EF4-FFF2-40B4-BE49-F238E27FC236}">
                <a16:creationId xmlns:a16="http://schemas.microsoft.com/office/drawing/2014/main" id="{9F54332F-FCE2-557E-49C8-1E94B0B7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7680" y="1348426"/>
            <a:ext cx="383694" cy="32165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85586E-A2C8-32A8-4B9E-E4F2295F77BD}"/>
              </a:ext>
            </a:extLst>
          </p:cNvPr>
          <p:cNvSpPr/>
          <p:nvPr/>
        </p:nvSpPr>
        <p:spPr>
          <a:xfrm>
            <a:off x="8008969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Graphic 14" descr="Aeroplane with solid fill">
            <a:extLst>
              <a:ext uri="{FF2B5EF4-FFF2-40B4-BE49-F238E27FC236}">
                <a16:creationId xmlns:a16="http://schemas.microsoft.com/office/drawing/2014/main" id="{DF5C3173-CA88-A82F-6824-2F06E6C4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0073" y="1340734"/>
            <a:ext cx="383694" cy="321655"/>
          </a:xfrm>
          <a:prstGeom prst="rect">
            <a:avLst/>
          </a:prstGeom>
        </p:spPr>
      </p:pic>
      <p:pic>
        <p:nvPicPr>
          <p:cNvPr id="16" name="Graphic 15" descr="Aeroplane with solid fill">
            <a:extLst>
              <a:ext uri="{FF2B5EF4-FFF2-40B4-BE49-F238E27FC236}">
                <a16:creationId xmlns:a16="http://schemas.microsoft.com/office/drawing/2014/main" id="{873CBA0C-2808-E0EE-A4C0-AB88E67A3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9472" y="1369462"/>
            <a:ext cx="383694" cy="321655"/>
          </a:xfrm>
          <a:prstGeom prst="rect">
            <a:avLst/>
          </a:prstGeom>
        </p:spPr>
      </p:pic>
      <p:pic>
        <p:nvPicPr>
          <p:cNvPr id="17" name="Graphic 16" descr="Aeroplane with solid fill">
            <a:extLst>
              <a:ext uri="{FF2B5EF4-FFF2-40B4-BE49-F238E27FC236}">
                <a16:creationId xmlns:a16="http://schemas.microsoft.com/office/drawing/2014/main" id="{06D3F357-F1F1-9845-6A8C-B669664E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9984" y="1351592"/>
            <a:ext cx="383694" cy="32165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46815E-4E85-7D86-01DA-A036B8D9A397}"/>
              </a:ext>
            </a:extLst>
          </p:cNvPr>
          <p:cNvSpPr/>
          <p:nvPr/>
        </p:nvSpPr>
        <p:spPr>
          <a:xfrm>
            <a:off x="885866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9BC4B7-F2B4-6B58-5B31-D118A1526F03}"/>
              </a:ext>
            </a:extLst>
          </p:cNvPr>
          <p:cNvSpPr/>
          <p:nvPr/>
        </p:nvSpPr>
        <p:spPr>
          <a:xfrm>
            <a:off x="1054269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223BCCA-CC17-6DD7-16BF-85A9F7F92803}"/>
              </a:ext>
            </a:extLst>
          </p:cNvPr>
          <p:cNvSpPr/>
          <p:nvPr/>
        </p:nvSpPr>
        <p:spPr>
          <a:xfrm>
            <a:off x="970067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591DFE47-920F-B514-041C-4F373F3F7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6690" y="1348427"/>
            <a:ext cx="383694" cy="321655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CAEB9E6A-7122-5A46-EC24-23AF286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794" y="1348427"/>
            <a:ext cx="383694" cy="321655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93E1A59-8341-7646-CCB6-F2D54465B079}"/>
              </a:ext>
            </a:extLst>
          </p:cNvPr>
          <p:cNvSpPr/>
          <p:nvPr/>
        </p:nvSpPr>
        <p:spPr>
          <a:xfrm>
            <a:off x="1138470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B47C5289-7677-B3D9-F44A-9EB77F4C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76993" y="1333875"/>
            <a:ext cx="383694" cy="321655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09E740-6FD4-F7E7-C914-80F50E07D840}"/>
              </a:ext>
            </a:extLst>
          </p:cNvPr>
          <p:cNvSpPr/>
          <p:nvPr/>
        </p:nvSpPr>
        <p:spPr>
          <a:xfrm>
            <a:off x="12226716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82A1DF7-9C07-FCC9-87DC-DEB90A39D4F6}"/>
              </a:ext>
            </a:extLst>
          </p:cNvPr>
          <p:cNvSpPr/>
          <p:nvPr/>
        </p:nvSpPr>
        <p:spPr>
          <a:xfrm>
            <a:off x="1305344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eroplane with solid fill">
            <a:extLst>
              <a:ext uri="{FF2B5EF4-FFF2-40B4-BE49-F238E27FC236}">
                <a16:creationId xmlns:a16="http://schemas.microsoft.com/office/drawing/2014/main" id="{096DAFD8-1841-D403-9EA4-60D1E5DD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54543" y="1348426"/>
            <a:ext cx="383694" cy="32165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421B65-B308-B02A-EFE7-ADC6CB9A12EE}"/>
              </a:ext>
            </a:extLst>
          </p:cNvPr>
          <p:cNvSpPr/>
          <p:nvPr/>
        </p:nvSpPr>
        <p:spPr>
          <a:xfrm>
            <a:off x="1391074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0" name="Graphic 29" descr="Aperture with solid fill">
            <a:extLst>
              <a:ext uri="{FF2B5EF4-FFF2-40B4-BE49-F238E27FC236}">
                <a16:creationId xmlns:a16="http://schemas.microsoft.com/office/drawing/2014/main" id="{10D6047C-7612-3CE7-D7D7-A78F531A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6752" y="1348426"/>
            <a:ext cx="383694" cy="32165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E1505A-0275-3C97-DDD7-6599FF25A85D}"/>
              </a:ext>
            </a:extLst>
          </p:cNvPr>
          <p:cNvSpPr/>
          <p:nvPr/>
        </p:nvSpPr>
        <p:spPr>
          <a:xfrm>
            <a:off x="14768041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0D561665-FBC6-67F0-6B03-FB58F39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8544" y="1369462"/>
            <a:ext cx="383694" cy="321655"/>
          </a:xfrm>
          <a:prstGeom prst="rect">
            <a:avLst/>
          </a:prstGeom>
        </p:spPr>
      </p:pic>
      <p:pic>
        <p:nvPicPr>
          <p:cNvPr id="34" name="Graphic 33" descr="Aeroplane with solid fill">
            <a:extLst>
              <a:ext uri="{FF2B5EF4-FFF2-40B4-BE49-F238E27FC236}">
                <a16:creationId xmlns:a16="http://schemas.microsoft.com/office/drawing/2014/main" id="{6AEC5ED4-4CED-2AB3-4061-64F857D9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9056" y="1351592"/>
            <a:ext cx="383694" cy="32165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22AF5CC-E4EC-4AA9-DFC2-34EB962F9FD4}"/>
              </a:ext>
            </a:extLst>
          </p:cNvPr>
          <p:cNvSpPr/>
          <p:nvPr/>
        </p:nvSpPr>
        <p:spPr>
          <a:xfrm>
            <a:off x="1562151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4102D58-789A-1664-D92C-049F6696B5D3}"/>
              </a:ext>
            </a:extLst>
          </p:cNvPr>
          <p:cNvSpPr/>
          <p:nvPr/>
        </p:nvSpPr>
        <p:spPr>
          <a:xfrm>
            <a:off x="1730554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DA1CE0-C8DF-8978-996F-AF4BC3F506EF}"/>
              </a:ext>
            </a:extLst>
          </p:cNvPr>
          <p:cNvSpPr/>
          <p:nvPr/>
        </p:nvSpPr>
        <p:spPr>
          <a:xfrm>
            <a:off x="16463530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28A77FAD-89E7-E124-18B5-DB47AD3B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39542" y="1348427"/>
            <a:ext cx="383694" cy="321655"/>
          </a:xfrm>
          <a:prstGeom prst="rect">
            <a:avLst/>
          </a:prstGeom>
        </p:spPr>
      </p:pic>
      <p:pic>
        <p:nvPicPr>
          <p:cNvPr id="39" name="Graphic 38" descr="Aeroplane with solid fill">
            <a:extLst>
              <a:ext uri="{FF2B5EF4-FFF2-40B4-BE49-F238E27FC236}">
                <a16:creationId xmlns:a16="http://schemas.microsoft.com/office/drawing/2014/main" id="{65F16F31-C1A6-5AA5-E7E2-0243B253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06646" y="1348427"/>
            <a:ext cx="383694" cy="32165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97CB252-4D21-FEAB-823E-37C64C0A929D}"/>
              </a:ext>
            </a:extLst>
          </p:cNvPr>
          <p:cNvSpPr/>
          <p:nvPr/>
        </p:nvSpPr>
        <p:spPr>
          <a:xfrm>
            <a:off x="18147555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1" name="Graphic 40" descr="Apple with solid fill">
            <a:extLst>
              <a:ext uri="{FF2B5EF4-FFF2-40B4-BE49-F238E27FC236}">
                <a16:creationId xmlns:a16="http://schemas.microsoft.com/office/drawing/2014/main" id="{478EEC2A-9629-86CD-9639-9164BFB5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39845" y="1333875"/>
            <a:ext cx="383694" cy="321655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521FAE3-4D66-2CA8-7E59-081E27F99FE9}"/>
              </a:ext>
            </a:extLst>
          </p:cNvPr>
          <p:cNvSpPr/>
          <p:nvPr/>
        </p:nvSpPr>
        <p:spPr>
          <a:xfrm>
            <a:off x="18989568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882753F-D492-6C77-6ACD-0F7010DD8F73}"/>
              </a:ext>
            </a:extLst>
          </p:cNvPr>
          <p:cNvSpPr/>
          <p:nvPr/>
        </p:nvSpPr>
        <p:spPr>
          <a:xfrm>
            <a:off x="1981629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4" name="Graphic 43" descr="Aeroplane with solid fill">
            <a:extLst>
              <a:ext uri="{FF2B5EF4-FFF2-40B4-BE49-F238E27FC236}">
                <a16:creationId xmlns:a16="http://schemas.microsoft.com/office/drawing/2014/main" id="{53A0D192-F092-C610-0990-7BC778C5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7395" y="1348426"/>
            <a:ext cx="383694" cy="321655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8E5E7E-FF91-8F88-141C-A85FAAAC3923}"/>
              </a:ext>
            </a:extLst>
          </p:cNvPr>
          <p:cNvSpPr/>
          <p:nvPr/>
        </p:nvSpPr>
        <p:spPr>
          <a:xfrm>
            <a:off x="20673592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6" name="Graphic 45" descr="Aperture with solid fill">
            <a:extLst>
              <a:ext uri="{FF2B5EF4-FFF2-40B4-BE49-F238E27FC236}">
                <a16:creationId xmlns:a16="http://schemas.microsoft.com/office/drawing/2014/main" id="{CF99B53D-7C89-CCB9-0FC5-7C8CA77D0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49604" y="1348426"/>
            <a:ext cx="383694" cy="321655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1DFF0D-5565-C5A9-BAFE-35697373B5DF}"/>
              </a:ext>
            </a:extLst>
          </p:cNvPr>
          <p:cNvSpPr/>
          <p:nvPr/>
        </p:nvSpPr>
        <p:spPr>
          <a:xfrm>
            <a:off x="21530893" y="1157596"/>
            <a:ext cx="808375" cy="72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Graphic 47" descr="Aeroplane with solid fill">
            <a:extLst>
              <a:ext uri="{FF2B5EF4-FFF2-40B4-BE49-F238E27FC236}">
                <a16:creationId xmlns:a16="http://schemas.microsoft.com/office/drawing/2014/main" id="{C7C5EA89-1478-912C-CED5-892964A1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31997" y="1340734"/>
            <a:ext cx="383694" cy="321655"/>
          </a:xfrm>
          <a:prstGeom prst="rect">
            <a:avLst/>
          </a:prstGeom>
        </p:spPr>
      </p:pic>
      <p:pic>
        <p:nvPicPr>
          <p:cNvPr id="52" name="Graphic 51" descr="Aperture with solid fill">
            <a:extLst>
              <a:ext uri="{FF2B5EF4-FFF2-40B4-BE49-F238E27FC236}">
                <a16:creationId xmlns:a16="http://schemas.microsoft.com/office/drawing/2014/main" id="{DFC8928B-8FDF-C6F9-D8BB-D0A9A568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33710" y="1346215"/>
            <a:ext cx="383694" cy="321655"/>
          </a:xfrm>
          <a:prstGeom prst="rect">
            <a:avLst/>
          </a:prstGeom>
        </p:spPr>
      </p:pic>
      <p:pic>
        <p:nvPicPr>
          <p:cNvPr id="53" name="Graphic 52" descr="Aperture with solid fill">
            <a:extLst>
              <a:ext uri="{FF2B5EF4-FFF2-40B4-BE49-F238E27FC236}">
                <a16:creationId xmlns:a16="http://schemas.microsoft.com/office/drawing/2014/main" id="{56C9E12F-B436-2FC2-15BD-71E1F1015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19406" y="1348425"/>
            <a:ext cx="383694" cy="321655"/>
          </a:xfrm>
          <a:prstGeom prst="rect">
            <a:avLst/>
          </a:prstGeom>
        </p:spPr>
      </p:pic>
      <p:pic>
        <p:nvPicPr>
          <p:cNvPr id="55" name="Graphic 54" descr="Aeroplane with solid fill">
            <a:extLst>
              <a:ext uri="{FF2B5EF4-FFF2-40B4-BE49-F238E27FC236}">
                <a16:creationId xmlns:a16="http://schemas.microsoft.com/office/drawing/2014/main" id="{5309E1AD-100C-37C9-06CC-F39C52B3F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2223" y="1359655"/>
            <a:ext cx="383694" cy="321655"/>
          </a:xfrm>
          <a:prstGeom prst="rect">
            <a:avLst/>
          </a:prstGeom>
        </p:spPr>
      </p:pic>
      <p:pic>
        <p:nvPicPr>
          <p:cNvPr id="56" name="Graphic 55" descr="Apple with solid fill">
            <a:extLst>
              <a:ext uri="{FF2B5EF4-FFF2-40B4-BE49-F238E27FC236}">
                <a16:creationId xmlns:a16="http://schemas.microsoft.com/office/drawing/2014/main" id="{3503580F-BF63-25D4-CF5B-93E4C9CF4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67917" y="1340733"/>
            <a:ext cx="383694" cy="321655"/>
          </a:xfrm>
          <a:prstGeom prst="rect">
            <a:avLst/>
          </a:prstGeom>
        </p:spPr>
      </p:pic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85FE904-13F3-3816-6CC1-42968D26890A}"/>
              </a:ext>
            </a:extLst>
          </p:cNvPr>
          <p:cNvSpPr/>
          <p:nvPr/>
        </p:nvSpPr>
        <p:spPr>
          <a:xfrm>
            <a:off x="1073276" y="3191143"/>
            <a:ext cx="22731560" cy="46344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Some Observations: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The number of majority elements in the array is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 then it is a majority element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529B2F3-9944-58F4-4B70-2F6D1B8A18AD}"/>
                  </a:ext>
                </a:extLst>
              </p:cNvPr>
              <p:cNvSpPr/>
              <p:nvPr/>
            </p:nvSpPr>
            <p:spPr>
              <a:xfrm>
                <a:off x="12630903" y="4699995"/>
                <a:ext cx="19126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≤1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529B2F3-9944-58F4-4B70-2F6D1B8A1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0903" y="4699995"/>
                <a:ext cx="19126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A16E2D7-69BB-11A0-F64B-31B81257051C}"/>
              </a:ext>
            </a:extLst>
          </p:cNvPr>
          <p:cNvSpPr/>
          <p:nvPr/>
        </p:nvSpPr>
        <p:spPr>
          <a:xfrm>
            <a:off x="1739120" y="6847367"/>
            <a:ext cx="1117712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Bradley Hand" pitchFamily="2" charset="77"/>
                <a:ea typeface="Helvetica Neue Medium"/>
                <a:cs typeface="Helvetica Neue Medium"/>
                <a:sym typeface="Helvetica Neue Medium"/>
              </a:rPr>
              <a:t> either the left half or the right half of the array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Bradley Han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23EF5F8-D952-AA72-7853-F18215FFABA0}"/>
                  </a:ext>
                </a:extLst>
              </p:cNvPr>
              <p:cNvSpPr/>
              <p:nvPr/>
            </p:nvSpPr>
            <p:spPr>
              <a:xfrm>
                <a:off x="1073276" y="9610017"/>
                <a:ext cx="22731560" cy="337623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A short sketch for the last observation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#occurrences of majority element in the array is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⌊"/>
                        <m:endChr m:val="⌋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So, in one of the half, the number of occurrences is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⌊"/>
                        <m:endChr m:val="⌋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Or, it is also a majority element in one of the half.</a:t>
                </a:r>
              </a:p>
            </p:txBody>
          </p:sp>
        </mc:Choice>
        <mc:Fallback>
          <p:sp>
            <p:nvSpPr>
              <p:cNvPr id="4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23EF5F8-D952-AA72-7853-F18215FFA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276" y="9610017"/>
                <a:ext cx="22731560" cy="337623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31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32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proof">
            <a:extLst>
              <a:ext uri="{FF2B5EF4-FFF2-40B4-BE49-F238E27FC236}">
                <a16:creationId xmlns:a16="http://schemas.microsoft.com/office/drawing/2014/main" id="{238B01C6-8A21-FC47-FED9-DAC5FC59B46E}"/>
              </a:ext>
            </a:extLst>
          </p:cNvPr>
          <p:cNvSpPr/>
          <p:nvPr/>
        </p:nvSpPr>
        <p:spPr>
          <a:xfrm>
            <a:off x="10738884" y="2613793"/>
            <a:ext cx="12980892" cy="661526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will prove using induction on n.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7539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proof">
            <a:extLst>
              <a:ext uri="{FF2B5EF4-FFF2-40B4-BE49-F238E27FC236}">
                <a16:creationId xmlns:a16="http://schemas.microsoft.com/office/drawing/2014/main" id="{238B01C6-8A21-FC47-FED9-DAC5FC59B46E}"/>
              </a:ext>
            </a:extLst>
          </p:cNvPr>
          <p:cNvSpPr/>
          <p:nvPr/>
        </p:nvSpPr>
        <p:spPr>
          <a:xfrm>
            <a:off x="10738884" y="2613793"/>
            <a:ext cx="12980892" cy="661526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will prove using induction on n.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When n=1, there is only one element in the array and our algorithm returns it as the majority element.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CF15CB-749A-CF06-1635-4CEDA2E72077}"/>
              </a:ext>
            </a:extLst>
          </p:cNvPr>
          <p:cNvSpPr/>
          <p:nvPr/>
        </p:nvSpPr>
        <p:spPr>
          <a:xfrm>
            <a:off x="1016869" y="3423684"/>
            <a:ext cx="8843586" cy="914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0165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238B01C6-8A21-FC47-FED9-DAC5FC59B46E}"/>
                  </a:ext>
                </a:extLst>
              </p:cNvPr>
              <p:cNvSpPr/>
              <p:nvPr/>
            </p:nvSpPr>
            <p:spPr>
              <a:xfrm>
                <a:off x="10738884" y="2613793"/>
                <a:ext cx="12980892" cy="661526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We will prove using induction on n.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When n=1, there is only one element in the array and our algorithm returns it as the majority element.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our algorithm finds a majority element in an array of size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238B01C6-8A21-FC47-FED9-DAC5FC59B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884" y="2613793"/>
                <a:ext cx="12980892" cy="6615268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E2846F-5EBE-29BB-B753-6532764B1035}"/>
              </a:ext>
            </a:extLst>
          </p:cNvPr>
          <p:cNvSpPr/>
          <p:nvPr/>
        </p:nvSpPr>
        <p:spPr>
          <a:xfrm>
            <a:off x="1016869" y="3423684"/>
            <a:ext cx="8843586" cy="914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47416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71520C7-FDDA-39F1-D2E3-D7290A801DFC}"/>
              </a:ext>
            </a:extLst>
          </p:cNvPr>
          <p:cNvSpPr/>
          <p:nvPr/>
        </p:nvSpPr>
        <p:spPr>
          <a:xfrm>
            <a:off x="17069316" y="4719758"/>
            <a:ext cx="6842531" cy="3226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You also have access to a function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equal 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which is defined as follows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F5D2F0B-324B-8717-B46B-6CC50D41F9C9}"/>
              </a:ext>
            </a:extLst>
          </p:cNvPr>
          <p:cNvSpPr/>
          <p:nvPr/>
        </p:nvSpPr>
        <p:spPr>
          <a:xfrm>
            <a:off x="272548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BEE1CA5-CC27-F138-3C59-7F9EBBE1074D}"/>
              </a:ext>
            </a:extLst>
          </p:cNvPr>
          <p:cNvSpPr/>
          <p:nvPr/>
        </p:nvSpPr>
        <p:spPr>
          <a:xfrm>
            <a:off x="746558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0B60DCE-D5CF-15A6-F04B-597C14C9D4C1}"/>
              </a:ext>
            </a:extLst>
          </p:cNvPr>
          <p:cNvSpPr/>
          <p:nvPr/>
        </p:nvSpPr>
        <p:spPr>
          <a:xfrm>
            <a:off x="509553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 descr="Aperture with solid fill">
            <a:extLst>
              <a:ext uri="{FF2B5EF4-FFF2-40B4-BE49-F238E27FC236}">
                <a16:creationId xmlns:a16="http://schemas.microsoft.com/office/drawing/2014/main" id="{F3532138-6C3B-6136-76EE-D139B3A95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0960" y="1768800"/>
            <a:ext cx="1080000" cy="1080000"/>
          </a:xfrm>
          <a:prstGeom prst="rect">
            <a:avLst/>
          </a:prstGeom>
        </p:spPr>
      </p:pic>
      <p:pic>
        <p:nvPicPr>
          <p:cNvPr id="23" name="Graphic 22" descr="Aeroplane with solid fill">
            <a:extLst>
              <a:ext uri="{FF2B5EF4-FFF2-40B4-BE49-F238E27FC236}">
                <a16:creationId xmlns:a16="http://schemas.microsoft.com/office/drawing/2014/main" id="{76D06C95-C3B1-1603-1ABC-ABFBF5803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1637" y="1768799"/>
            <a:ext cx="1080000" cy="1080000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2D809C0-DE89-CB65-9762-366F6A09E050}"/>
              </a:ext>
            </a:extLst>
          </p:cNvPr>
          <p:cNvSpPr/>
          <p:nvPr/>
        </p:nvSpPr>
        <p:spPr>
          <a:xfrm>
            <a:off x="9835631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8" name="Graphic 27" descr="Apple with solid fill">
            <a:extLst>
              <a:ext uri="{FF2B5EF4-FFF2-40B4-BE49-F238E27FC236}">
                <a16:creationId xmlns:a16="http://schemas.microsoft.com/office/drawing/2014/main" id="{6D27F5B3-CD65-5112-8365-5581CB47A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6879" y="1719941"/>
            <a:ext cx="1080000" cy="10800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9AFD54-E71F-0681-C662-2B6CD84C39A5}"/>
              </a:ext>
            </a:extLst>
          </p:cNvPr>
          <p:cNvSpPr/>
          <p:nvPr/>
        </p:nvSpPr>
        <p:spPr>
          <a:xfrm>
            <a:off x="1220568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EF013D1-05CF-7CB0-A56C-0B5FD69C6D96}"/>
              </a:ext>
            </a:extLst>
          </p:cNvPr>
          <p:cNvSpPr/>
          <p:nvPr/>
        </p:nvSpPr>
        <p:spPr>
          <a:xfrm>
            <a:off x="1453269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6" name="Graphic 35" descr="Aeroplane with solid fill">
            <a:extLst>
              <a:ext uri="{FF2B5EF4-FFF2-40B4-BE49-F238E27FC236}">
                <a16:creationId xmlns:a16="http://schemas.microsoft.com/office/drawing/2014/main" id="{E03E60E0-60DA-8609-92A2-23C087AF3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98751" y="1768797"/>
            <a:ext cx="1080000" cy="108000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E951408-DE11-A4D8-5BF8-9DF6FDBACAD0}"/>
              </a:ext>
            </a:extLst>
          </p:cNvPr>
          <p:cNvSpPr/>
          <p:nvPr/>
        </p:nvSpPr>
        <p:spPr>
          <a:xfrm>
            <a:off x="169457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Graphic 37" descr="Aperture with solid fill">
            <a:extLst>
              <a:ext uri="{FF2B5EF4-FFF2-40B4-BE49-F238E27FC236}">
                <a16:creationId xmlns:a16="http://schemas.microsoft.com/office/drawing/2014/main" id="{95F61D21-8346-91F7-3AD9-BFAB42399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1205" y="1768798"/>
            <a:ext cx="1080000" cy="1080000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B0D6A7A-D305-34CD-7A9E-ABC0216D07E9}"/>
              </a:ext>
            </a:extLst>
          </p:cNvPr>
          <p:cNvSpPr/>
          <p:nvPr/>
        </p:nvSpPr>
        <p:spPr>
          <a:xfrm>
            <a:off x="193588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0" name="Graphic 39" descr="Aeroplane with solid fill">
            <a:extLst>
              <a:ext uri="{FF2B5EF4-FFF2-40B4-BE49-F238E27FC236}">
                <a16:creationId xmlns:a16="http://schemas.microsoft.com/office/drawing/2014/main" id="{2F34A7A8-C9A1-B4EA-E4D7-8C74287D2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24915" y="1742971"/>
            <a:ext cx="1080000" cy="1080000"/>
          </a:xfrm>
          <a:prstGeom prst="rect">
            <a:avLst/>
          </a:prstGeom>
        </p:spPr>
      </p:pic>
      <p:pic>
        <p:nvPicPr>
          <p:cNvPr id="41" name="Graphic 40" descr="Aeroplane with solid fill">
            <a:extLst>
              <a:ext uri="{FF2B5EF4-FFF2-40B4-BE49-F238E27FC236}">
                <a16:creationId xmlns:a16="http://schemas.microsoft.com/office/drawing/2014/main" id="{C38C4522-CE89-5CFC-A08A-65340FE30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1794" y="1839429"/>
            <a:ext cx="1080000" cy="1080000"/>
          </a:xfrm>
          <a:prstGeom prst="rect">
            <a:avLst/>
          </a:prstGeom>
        </p:spPr>
      </p:pic>
      <p:pic>
        <p:nvPicPr>
          <p:cNvPr id="42" name="Graphic 41" descr="Aeroplane with solid fill">
            <a:extLst>
              <a:ext uri="{FF2B5EF4-FFF2-40B4-BE49-F238E27FC236}">
                <a16:creationId xmlns:a16="http://schemas.microsoft.com/office/drawing/2014/main" id="{E17F62BA-5A69-045D-32F0-9788D3ECA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03364" y="1779426"/>
            <a:ext cx="1080000" cy="1080000"/>
          </a:xfrm>
          <a:prstGeom prst="rect">
            <a:avLst/>
          </a:prstGeom>
        </p:spPr>
      </p:pic>
      <p:pic>
        <p:nvPicPr>
          <p:cNvPr id="43" name="Graphic 42" descr="Aeroplane with solid fill">
            <a:extLst>
              <a:ext uri="{FF2B5EF4-FFF2-40B4-BE49-F238E27FC236}">
                <a16:creationId xmlns:a16="http://schemas.microsoft.com/office/drawing/2014/main" id="{E2F7A3B6-FA72-D04E-7CC0-E1F8BF912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1637" y="1812536"/>
            <a:ext cx="1080000" cy="1080000"/>
          </a:xfrm>
          <a:prstGeom prst="rect">
            <a:avLst/>
          </a:prstGeom>
        </p:spPr>
      </p:pic>
      <p:pic>
        <p:nvPicPr>
          <p:cNvPr id="44" name="Graphic 43" descr="Apple with solid fill">
            <a:extLst>
              <a:ext uri="{FF2B5EF4-FFF2-40B4-BE49-F238E27FC236}">
                <a16:creationId xmlns:a16="http://schemas.microsoft.com/office/drawing/2014/main" id="{C8A12A14-69F2-0891-3748-939FB4DBF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2081" y="1719941"/>
            <a:ext cx="1080000" cy="1080000"/>
          </a:xfrm>
          <a:prstGeom prst="rect">
            <a:avLst/>
          </a:prstGeom>
        </p:spPr>
      </p:pic>
      <p:pic>
        <p:nvPicPr>
          <p:cNvPr id="45" name="Graphic 44" descr="Aeroplane with solid fill">
            <a:extLst>
              <a:ext uri="{FF2B5EF4-FFF2-40B4-BE49-F238E27FC236}">
                <a16:creationId xmlns:a16="http://schemas.microsoft.com/office/drawing/2014/main" id="{54825F5E-2A5B-D4F0-9323-05CFA471E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03364" y="1742971"/>
            <a:ext cx="1080000" cy="1080000"/>
          </a:xfrm>
          <a:prstGeom prst="rect">
            <a:avLst/>
          </a:prstGeom>
        </p:spPr>
      </p:pic>
      <p:pic>
        <p:nvPicPr>
          <p:cNvPr id="46" name="Graphic 45" descr="Aeroplane with solid fill">
            <a:extLst>
              <a:ext uri="{FF2B5EF4-FFF2-40B4-BE49-F238E27FC236}">
                <a16:creationId xmlns:a16="http://schemas.microsoft.com/office/drawing/2014/main" id="{8C1DB4CB-C436-1BDE-A1EC-AA8A7FF3B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98751" y="180017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35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238B01C6-8A21-FC47-FED9-DAC5FC59B46E}"/>
                  </a:ext>
                </a:extLst>
              </p:cNvPr>
              <p:cNvSpPr/>
              <p:nvPr/>
            </p:nvSpPr>
            <p:spPr>
              <a:xfrm>
                <a:off x="10738884" y="2613793"/>
                <a:ext cx="12980892" cy="661526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We will prove using induction on n.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When n=1, there is only one element in the array and our algorithm returns it as the majority element.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our algorithm finds a majority element in an array of size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n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f the majority element exists in the left array, then we find it correctly.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Same is the case for the right array.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238B01C6-8A21-FC47-FED9-DAC5FC59B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884" y="2613793"/>
                <a:ext cx="12980892" cy="6615268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FCA066-2E19-E400-E07F-583D820E72C2}"/>
              </a:ext>
            </a:extLst>
          </p:cNvPr>
          <p:cNvSpPr/>
          <p:nvPr/>
        </p:nvSpPr>
        <p:spPr>
          <a:xfrm>
            <a:off x="1016869" y="4338083"/>
            <a:ext cx="8843586" cy="1548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B670B0-1436-21A8-7468-3B4B4A8EEB43}"/>
              </a:ext>
            </a:extLst>
          </p:cNvPr>
          <p:cNvSpPr/>
          <p:nvPr/>
        </p:nvSpPr>
        <p:spPr>
          <a:xfrm>
            <a:off x="883385" y="10886038"/>
            <a:ext cx="22731560" cy="23172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our observation: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 then it is a majority element in either the left or the right array</a:t>
            </a:r>
          </a:p>
        </p:txBody>
      </p:sp>
    </p:spTree>
    <p:extLst>
      <p:ext uri="{BB962C8B-B14F-4D97-AF65-F5344CB8AC3E}">
        <p14:creationId xmlns:p14="http://schemas.microsoft.com/office/powerpoint/2010/main" val="1310560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proof">
            <a:extLst>
              <a:ext uri="{FF2B5EF4-FFF2-40B4-BE49-F238E27FC236}">
                <a16:creationId xmlns:a16="http://schemas.microsoft.com/office/drawing/2014/main" id="{238B01C6-8A21-FC47-FED9-DAC5FC59B46E}"/>
              </a:ext>
            </a:extLst>
          </p:cNvPr>
          <p:cNvSpPr/>
          <p:nvPr/>
        </p:nvSpPr>
        <p:spPr>
          <a:xfrm>
            <a:off x="10738884" y="2613793"/>
            <a:ext cx="12980892" cy="424420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 majority element exists in the left array, then we find it correctly.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Same is the case for the right array.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array, then either </a:t>
            </a:r>
            <a:r>
              <a:rPr lang="en-US" sz="4000" dirty="0">
                <a:solidFill>
                  <a:srgbClr val="FF0000"/>
                </a:solidFill>
                <a:latin typeface="Bradley Hand" pitchFamily="2" charset="77"/>
              </a:rPr>
              <a:t>left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or </a:t>
            </a:r>
            <a:r>
              <a:rPr lang="en-US" sz="4000" dirty="0">
                <a:solidFill>
                  <a:srgbClr val="00B050"/>
                </a:solidFill>
                <a:latin typeface="Bradley Hand" pitchFamily="2" charset="77"/>
              </a:rPr>
              <a:t>right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is our answer.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FCA066-2E19-E400-E07F-583D820E72C2}"/>
              </a:ext>
            </a:extLst>
          </p:cNvPr>
          <p:cNvSpPr/>
          <p:nvPr/>
        </p:nvSpPr>
        <p:spPr>
          <a:xfrm>
            <a:off x="1016869" y="4338083"/>
            <a:ext cx="8843586" cy="1548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B670B0-1436-21A8-7468-3B4B4A8EEB43}"/>
              </a:ext>
            </a:extLst>
          </p:cNvPr>
          <p:cNvSpPr/>
          <p:nvPr/>
        </p:nvSpPr>
        <p:spPr>
          <a:xfrm>
            <a:off x="883385" y="10886038"/>
            <a:ext cx="22731560" cy="23172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our observation: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 then it is a majority element in either the left or the right array</a:t>
            </a:r>
          </a:p>
        </p:txBody>
      </p:sp>
    </p:spTree>
    <p:extLst>
      <p:ext uri="{BB962C8B-B14F-4D97-AF65-F5344CB8AC3E}">
        <p14:creationId xmlns:p14="http://schemas.microsoft.com/office/powerpoint/2010/main" val="2256507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proof">
            <a:extLst>
              <a:ext uri="{FF2B5EF4-FFF2-40B4-BE49-F238E27FC236}">
                <a16:creationId xmlns:a16="http://schemas.microsoft.com/office/drawing/2014/main" id="{238B01C6-8A21-FC47-FED9-DAC5FC59B46E}"/>
              </a:ext>
            </a:extLst>
          </p:cNvPr>
          <p:cNvSpPr/>
          <p:nvPr/>
        </p:nvSpPr>
        <p:spPr>
          <a:xfrm>
            <a:off x="10738884" y="2613793"/>
            <a:ext cx="12980892" cy="424420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 majority element exists in the left array, then we find it correctly.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Same is the case for the right array.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array, then either </a:t>
            </a:r>
            <a:r>
              <a:rPr lang="en-US" sz="4000" dirty="0">
                <a:solidFill>
                  <a:srgbClr val="FF0000"/>
                </a:solidFill>
                <a:latin typeface="Bradley Hand" pitchFamily="2" charset="77"/>
              </a:rPr>
              <a:t>left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or </a:t>
            </a:r>
            <a:r>
              <a:rPr lang="en-US" sz="4000" dirty="0">
                <a:solidFill>
                  <a:srgbClr val="00B050"/>
                </a:solidFill>
                <a:latin typeface="Bradley Hand" pitchFamily="2" charset="77"/>
              </a:rPr>
              <a:t>right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is our answer.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then use the brute-force method to find the answer.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FCA066-2E19-E400-E07F-583D820E72C2}"/>
              </a:ext>
            </a:extLst>
          </p:cNvPr>
          <p:cNvSpPr/>
          <p:nvPr/>
        </p:nvSpPr>
        <p:spPr>
          <a:xfrm>
            <a:off x="1016869" y="5753219"/>
            <a:ext cx="8843586" cy="3528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B670B0-1436-21A8-7468-3B4B4A8EEB43}"/>
              </a:ext>
            </a:extLst>
          </p:cNvPr>
          <p:cNvSpPr/>
          <p:nvPr/>
        </p:nvSpPr>
        <p:spPr>
          <a:xfrm>
            <a:off x="883385" y="10886038"/>
            <a:ext cx="22731560" cy="23172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our observation: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 then it is a majority element in either the left or the right array</a:t>
            </a:r>
          </a:p>
        </p:txBody>
      </p:sp>
      <p:sp>
        <p:nvSpPr>
          <p:cNvPr id="7" name="Candy: A problem on leetcode">
            <a:extLst>
              <a:ext uri="{FF2B5EF4-FFF2-40B4-BE49-F238E27FC236}">
                <a16:creationId xmlns:a16="http://schemas.microsoft.com/office/drawing/2014/main" id="{187909D9-D738-0749-C077-973AC68BC577}"/>
              </a:ext>
            </a:extLst>
          </p:cNvPr>
          <p:cNvSpPr/>
          <p:nvPr/>
        </p:nvSpPr>
        <p:spPr>
          <a:xfrm>
            <a:off x="10738884" y="8135775"/>
            <a:ext cx="12980892" cy="147248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But what if there is no majority element?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638605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proof">
            <a:extLst>
              <a:ext uri="{FF2B5EF4-FFF2-40B4-BE49-F238E27FC236}">
                <a16:creationId xmlns:a16="http://schemas.microsoft.com/office/drawing/2014/main" id="{238B01C6-8A21-FC47-FED9-DAC5FC59B46E}"/>
              </a:ext>
            </a:extLst>
          </p:cNvPr>
          <p:cNvSpPr/>
          <p:nvPr/>
        </p:nvSpPr>
        <p:spPr>
          <a:xfrm>
            <a:off x="10562249" y="4450405"/>
            <a:ext cx="12980892" cy="424420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Then, both the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</a:rPr>
              <a:t>if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conditions will be evaluated to false.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FCA066-2E19-E400-E07F-583D820E72C2}"/>
              </a:ext>
            </a:extLst>
          </p:cNvPr>
          <p:cNvSpPr/>
          <p:nvPr/>
        </p:nvSpPr>
        <p:spPr>
          <a:xfrm>
            <a:off x="1016869" y="5753219"/>
            <a:ext cx="8843586" cy="3528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B670B0-1436-21A8-7468-3B4B4A8EEB43}"/>
              </a:ext>
            </a:extLst>
          </p:cNvPr>
          <p:cNvSpPr/>
          <p:nvPr/>
        </p:nvSpPr>
        <p:spPr>
          <a:xfrm>
            <a:off x="883385" y="10886038"/>
            <a:ext cx="22731560" cy="23172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our observation: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 then it is a majority element in either the left or the right array</a:t>
            </a:r>
          </a:p>
        </p:txBody>
      </p:sp>
      <p:sp>
        <p:nvSpPr>
          <p:cNvPr id="7" name="Candy: A problem on leetcode">
            <a:extLst>
              <a:ext uri="{FF2B5EF4-FFF2-40B4-BE49-F238E27FC236}">
                <a16:creationId xmlns:a16="http://schemas.microsoft.com/office/drawing/2014/main" id="{187909D9-D738-0749-C077-973AC68BC577}"/>
              </a:ext>
            </a:extLst>
          </p:cNvPr>
          <p:cNvSpPr/>
          <p:nvPr/>
        </p:nvSpPr>
        <p:spPr>
          <a:xfrm>
            <a:off x="10576888" y="2569003"/>
            <a:ext cx="12980892" cy="147248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But what if there is no majority element?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823305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982982-E19E-8055-C961-2D67864CB03F}"/>
              </a:ext>
            </a:extLst>
          </p:cNvPr>
          <p:cNvSpPr/>
          <p:nvPr/>
        </p:nvSpPr>
        <p:spPr>
          <a:xfrm>
            <a:off x="826220" y="554270"/>
            <a:ext cx="22731560" cy="129579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majority element in an array of size n, if it exists.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/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…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1…</m:t>
                            </m:r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</m:t>
                    </m:r>
                    <m:r>
                      <a:rPr lang="en-US" sz="32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</m:t>
                    </m:r>
                    <m:d>
                      <m:d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dirty="0">
                                    <a:ln w="0"/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+1… </m:t>
                            </m:r>
                            <m:r>
                              <a:rPr lang="en-US" sz="3200" dirty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count the number of 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and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array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#occurrences of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92D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∅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DE69F208-25D2-A0BC-9382-A823B72AA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" y="2441297"/>
                <a:ext cx="8843586" cy="77258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238B01C6-8A21-FC47-FED9-DAC5FC59B46E}"/>
                  </a:ext>
                </a:extLst>
              </p:cNvPr>
              <p:cNvSpPr/>
              <p:nvPr/>
            </p:nvSpPr>
            <p:spPr>
              <a:xfrm>
                <a:off x="10562249" y="4450405"/>
                <a:ext cx="12980892" cy="424420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Then, both the </a:t>
                </a: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</a:rPr>
                  <a:t>if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conditions will be evaluated to false.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So, we will return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4" name="!!proof">
                <a:extLst>
                  <a:ext uri="{FF2B5EF4-FFF2-40B4-BE49-F238E27FC236}">
                    <a16:creationId xmlns:a16="http://schemas.microsoft.com/office/drawing/2014/main" id="{238B01C6-8A21-FC47-FED9-DAC5FC59B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249" y="4450405"/>
                <a:ext cx="12980892" cy="424420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FCA066-2E19-E400-E07F-583D820E72C2}"/>
              </a:ext>
            </a:extLst>
          </p:cNvPr>
          <p:cNvSpPr/>
          <p:nvPr/>
        </p:nvSpPr>
        <p:spPr>
          <a:xfrm>
            <a:off x="1016869" y="9197646"/>
            <a:ext cx="8843586" cy="720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684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B670B0-1436-21A8-7468-3B4B4A8EEB43}"/>
              </a:ext>
            </a:extLst>
          </p:cNvPr>
          <p:cNvSpPr/>
          <p:nvPr/>
        </p:nvSpPr>
        <p:spPr>
          <a:xfrm>
            <a:off x="883385" y="10886038"/>
            <a:ext cx="22731560" cy="23172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Remember our observation: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If there is a majority element in the array then it is a majority element in either the left or the right array</a:t>
            </a:r>
          </a:p>
        </p:txBody>
      </p:sp>
      <p:sp>
        <p:nvSpPr>
          <p:cNvPr id="7" name="Candy: A problem on leetcode">
            <a:extLst>
              <a:ext uri="{FF2B5EF4-FFF2-40B4-BE49-F238E27FC236}">
                <a16:creationId xmlns:a16="http://schemas.microsoft.com/office/drawing/2014/main" id="{187909D9-D738-0749-C077-973AC68BC577}"/>
              </a:ext>
            </a:extLst>
          </p:cNvPr>
          <p:cNvSpPr/>
          <p:nvPr/>
        </p:nvSpPr>
        <p:spPr>
          <a:xfrm>
            <a:off x="10576888" y="2569003"/>
            <a:ext cx="12980892" cy="147248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But what if there is no majority element?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710217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history">
            <a:extLst>
              <a:ext uri="{FF2B5EF4-FFF2-40B4-BE49-F238E27FC236}">
                <a16:creationId xmlns:a16="http://schemas.microsoft.com/office/drawing/2014/main" id="{8D98EB96-3C31-D61D-B0F3-EDCC89A29F96}"/>
              </a:ext>
            </a:extLst>
          </p:cNvPr>
          <p:cNvSpPr/>
          <p:nvPr/>
        </p:nvSpPr>
        <p:spPr>
          <a:xfrm>
            <a:off x="568075" y="1016824"/>
            <a:ext cx="23111732" cy="11206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History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In 1981, Boyer and Moore designed an O(n) algorithm to find the majority element in the array if it exists.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Unfortunately, they could not publish their result. 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hlinkClick r:id="rId2"/>
              </a:rPr>
              <a:t>Here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is their experience on publishing their paper.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3" name="box">
            <a:extLst>
              <a:ext uri="{FF2B5EF4-FFF2-40B4-BE49-F238E27FC236}">
                <a16:creationId xmlns:a16="http://schemas.microsoft.com/office/drawing/2014/main" id="{6B15FAF8-82D2-6925-351C-DCCC745A2A71}"/>
              </a:ext>
            </a:extLst>
          </p:cNvPr>
          <p:cNvSpPr/>
          <p:nvPr/>
        </p:nvSpPr>
        <p:spPr>
          <a:xfrm>
            <a:off x="2592395" y="4614056"/>
            <a:ext cx="19063091" cy="61348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this paper we have described a linear time majority vote algorithm and discussed the mechanically checked correctness proof of a Fortran implementation of it. This work has a rather convoluted history which we would here like to clarify.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……..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……..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However, our paper was repeatedly rejected for publication, largely because of its emphasis on Fortran and mechanical verification. A rewritten version emphasizing the algorithm itself was rejected on the grounds that the work was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superceded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by the paper of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Misra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and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Gries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!</a:t>
            </a: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522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history">
            <a:extLst>
              <a:ext uri="{FF2B5EF4-FFF2-40B4-BE49-F238E27FC236}">
                <a16:creationId xmlns:a16="http://schemas.microsoft.com/office/drawing/2014/main" id="{8D98EB96-3C31-D61D-B0F3-EDCC89A29F96}"/>
              </a:ext>
            </a:extLst>
          </p:cNvPr>
          <p:cNvSpPr/>
          <p:nvPr/>
        </p:nvSpPr>
        <p:spPr>
          <a:xfrm>
            <a:off x="568075" y="1016824"/>
            <a:ext cx="23111732" cy="11206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History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In 1981, Boyer and Moore designed an O(n) algorithm to find the majority element in the array if it exists.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Unfortunately, they could not publish their result. 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hlinkClick r:id="rId2"/>
              </a:rPr>
              <a:t>Here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is their experience on publishing their paper.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Can you design an algorithm for the majority problem in O(n) time?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1708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1E93BC-97E1-9F12-7923-91688A86DCC2}"/>
              </a:ext>
            </a:extLst>
          </p:cNvPr>
          <p:cNvSpPr/>
          <p:nvPr/>
        </p:nvSpPr>
        <p:spPr>
          <a:xfrm>
            <a:off x="266016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DCD3BB-136A-EBB0-FA62-6156B6878BD6}"/>
              </a:ext>
            </a:extLst>
          </p:cNvPr>
          <p:cNvSpPr/>
          <p:nvPr/>
        </p:nvSpPr>
        <p:spPr>
          <a:xfrm>
            <a:off x="740026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D3D1D7-B11F-66F0-BAB3-3A4709C4DB9B}"/>
              </a:ext>
            </a:extLst>
          </p:cNvPr>
          <p:cNvSpPr/>
          <p:nvPr/>
        </p:nvSpPr>
        <p:spPr>
          <a:xfrm>
            <a:off x="5030215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 descr="Aperture with solid fill">
            <a:extLst>
              <a:ext uri="{FF2B5EF4-FFF2-40B4-BE49-F238E27FC236}">
                <a16:creationId xmlns:a16="http://schemas.microsoft.com/office/drawing/2014/main" id="{805628D7-9BE2-B51A-9602-17084D3C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5642" y="1768800"/>
            <a:ext cx="1080000" cy="1080000"/>
          </a:xfrm>
          <a:prstGeom prst="rect">
            <a:avLst/>
          </a:prstGeom>
        </p:spPr>
      </p:pic>
      <p:pic>
        <p:nvPicPr>
          <p:cNvPr id="7" name="Graphic 6" descr="Aeroplane with solid fill">
            <a:extLst>
              <a:ext uri="{FF2B5EF4-FFF2-40B4-BE49-F238E27FC236}">
                <a16:creationId xmlns:a16="http://schemas.microsoft.com/office/drawing/2014/main" id="{4E6FA7EA-2A46-E392-7DF7-73AF42C4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6319" y="1768799"/>
            <a:ext cx="1080000" cy="1080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259087-7A00-43AB-02FA-3246FA1DE38B}"/>
              </a:ext>
            </a:extLst>
          </p:cNvPr>
          <p:cNvSpPr/>
          <p:nvPr/>
        </p:nvSpPr>
        <p:spPr>
          <a:xfrm>
            <a:off x="977031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ple with solid fill">
            <a:extLst>
              <a:ext uri="{FF2B5EF4-FFF2-40B4-BE49-F238E27FC236}">
                <a16:creationId xmlns:a16="http://schemas.microsoft.com/office/drawing/2014/main" id="{9ADC04E8-A7E3-7BC2-3CD8-18D61B46C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1561" y="1719941"/>
            <a:ext cx="1080000" cy="108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06F660-CFF4-B8B7-B59D-838BA5A2C9C0}"/>
              </a:ext>
            </a:extLst>
          </p:cNvPr>
          <p:cNvSpPr/>
          <p:nvPr/>
        </p:nvSpPr>
        <p:spPr>
          <a:xfrm>
            <a:off x="1214036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FB6453-A682-BEA2-CCFB-7845E27597BF}"/>
              </a:ext>
            </a:extLst>
          </p:cNvPr>
          <p:cNvSpPr/>
          <p:nvPr/>
        </p:nvSpPr>
        <p:spPr>
          <a:xfrm>
            <a:off x="144673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Graphic 17" descr="Aeroplane with solid fill">
            <a:extLst>
              <a:ext uri="{FF2B5EF4-FFF2-40B4-BE49-F238E27FC236}">
                <a16:creationId xmlns:a16="http://schemas.microsoft.com/office/drawing/2014/main" id="{EFDF32CE-7260-A25A-9E2D-88FD85AA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33433" y="1768797"/>
            <a:ext cx="1080000" cy="10800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789B39-CDE4-1D17-9D36-258AE894F413}"/>
              </a:ext>
            </a:extLst>
          </p:cNvPr>
          <p:cNvSpPr/>
          <p:nvPr/>
        </p:nvSpPr>
        <p:spPr>
          <a:xfrm>
            <a:off x="168804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 descr="Aperture with solid fill">
            <a:extLst>
              <a:ext uri="{FF2B5EF4-FFF2-40B4-BE49-F238E27FC236}">
                <a16:creationId xmlns:a16="http://schemas.microsoft.com/office/drawing/2014/main" id="{55FE0123-0941-2DD9-8E49-CCAE4697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5887" y="1768798"/>
            <a:ext cx="1080000" cy="10800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EAA65C-EBB3-363F-3AA0-AA26EDE25F40}"/>
              </a:ext>
            </a:extLst>
          </p:cNvPr>
          <p:cNvSpPr/>
          <p:nvPr/>
        </p:nvSpPr>
        <p:spPr>
          <a:xfrm>
            <a:off x="1929354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6" name="Graphic 25" descr="Aeroplane with solid fill">
            <a:extLst>
              <a:ext uri="{FF2B5EF4-FFF2-40B4-BE49-F238E27FC236}">
                <a16:creationId xmlns:a16="http://schemas.microsoft.com/office/drawing/2014/main" id="{B411DCCE-9287-A739-C930-39750214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59597" y="1742971"/>
            <a:ext cx="1080000" cy="1080000"/>
          </a:xfrm>
          <a:prstGeom prst="rect">
            <a:avLst/>
          </a:prstGeom>
        </p:spPr>
      </p:pic>
      <p:pic>
        <p:nvPicPr>
          <p:cNvPr id="5" name="Graphic 4" descr="Aeroplane with solid fill">
            <a:extLst>
              <a:ext uri="{FF2B5EF4-FFF2-40B4-BE49-F238E27FC236}">
                <a16:creationId xmlns:a16="http://schemas.microsoft.com/office/drawing/2014/main" id="{7A1CB65C-383E-07FF-9181-49611B256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6476" y="1839429"/>
            <a:ext cx="1080000" cy="1080000"/>
          </a:xfrm>
          <a:prstGeom prst="rect">
            <a:avLst/>
          </a:prstGeom>
        </p:spPr>
      </p:pic>
      <p:pic>
        <p:nvPicPr>
          <p:cNvPr id="27" name="Graphic 26" descr="Aeroplane with solid fill">
            <a:extLst>
              <a:ext uri="{FF2B5EF4-FFF2-40B4-BE49-F238E27FC236}">
                <a16:creationId xmlns:a16="http://schemas.microsoft.com/office/drawing/2014/main" id="{3B13F3EE-99FE-A10F-7842-7E4D1480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8046" y="1779426"/>
            <a:ext cx="1080000" cy="1080000"/>
          </a:xfrm>
          <a:prstGeom prst="rect">
            <a:avLst/>
          </a:prstGeom>
        </p:spPr>
      </p:pic>
      <p:pic>
        <p:nvPicPr>
          <p:cNvPr id="30" name="Graphic 29" descr="Aeroplane with solid fill">
            <a:extLst>
              <a:ext uri="{FF2B5EF4-FFF2-40B4-BE49-F238E27FC236}">
                <a16:creationId xmlns:a16="http://schemas.microsoft.com/office/drawing/2014/main" id="{9A2084B8-3322-016F-F8A4-5B0E1CFB4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0561" y="5100022"/>
            <a:ext cx="1080000" cy="1080000"/>
          </a:xfrm>
          <a:prstGeom prst="rect">
            <a:avLst/>
          </a:prstGeom>
        </p:spPr>
      </p:pic>
      <p:pic>
        <p:nvPicPr>
          <p:cNvPr id="31" name="Graphic 30" descr="Apple with solid fill">
            <a:extLst>
              <a:ext uri="{FF2B5EF4-FFF2-40B4-BE49-F238E27FC236}">
                <a16:creationId xmlns:a16="http://schemas.microsoft.com/office/drawing/2014/main" id="{AE48BE7E-C8B6-6C94-6817-FFA1ACF54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3614" y="5100022"/>
            <a:ext cx="1080000" cy="1080000"/>
          </a:xfrm>
          <a:prstGeom prst="rect">
            <a:avLst/>
          </a:prstGeom>
        </p:spPr>
      </p:pic>
      <p:pic>
        <p:nvPicPr>
          <p:cNvPr id="32" name="Graphic 31" descr="Aeroplane with solid fill">
            <a:extLst>
              <a:ext uri="{FF2B5EF4-FFF2-40B4-BE49-F238E27FC236}">
                <a16:creationId xmlns:a16="http://schemas.microsoft.com/office/drawing/2014/main" id="{358C9E53-0F74-75BA-BE24-E5500AB32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8046" y="1742971"/>
            <a:ext cx="1080000" cy="1080000"/>
          </a:xfrm>
          <a:prstGeom prst="rect">
            <a:avLst/>
          </a:prstGeom>
        </p:spPr>
      </p:pic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3BCC63C9-577D-4740-951D-DD66A6877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33433" y="1800171"/>
            <a:ext cx="1080000" cy="1080000"/>
          </a:xfrm>
          <a:prstGeom prst="rect">
            <a:avLst/>
          </a:prstGeom>
        </p:spPr>
      </p:pic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71520C7-FDDA-39F1-D2E3-D7290A801DFC}"/>
              </a:ext>
            </a:extLst>
          </p:cNvPr>
          <p:cNvSpPr/>
          <p:nvPr/>
        </p:nvSpPr>
        <p:spPr>
          <a:xfrm>
            <a:off x="17069316" y="4719758"/>
            <a:ext cx="6842531" cy="3226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You also have access to a function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equal 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which is defined as follows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761AD-506A-82DC-70FB-4FF2383AC740}"/>
              </a:ext>
            </a:extLst>
          </p:cNvPr>
          <p:cNvSpPr txBox="1"/>
          <p:nvPr/>
        </p:nvSpPr>
        <p:spPr>
          <a:xfrm>
            <a:off x="2122226" y="4570129"/>
            <a:ext cx="2741639" cy="178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equal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BFA1AE-1BA1-96F5-6D37-0C7D2CE2032C}"/>
              </a:ext>
            </a:extLst>
          </p:cNvPr>
          <p:cNvSpPr txBox="1"/>
          <p:nvPr/>
        </p:nvSpPr>
        <p:spPr>
          <a:xfrm>
            <a:off x="4863865" y="4009107"/>
            <a:ext cx="1493392" cy="2757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DCBE8-BB6B-A2F4-E64E-7A3B27354126}"/>
              </a:ext>
            </a:extLst>
          </p:cNvPr>
          <p:cNvSpPr txBox="1"/>
          <p:nvPr/>
        </p:nvSpPr>
        <p:spPr>
          <a:xfrm>
            <a:off x="6855013" y="4242074"/>
            <a:ext cx="530594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46BDC3-272F-050D-3AB7-1E07D742ECD3}"/>
              </a:ext>
            </a:extLst>
          </p:cNvPr>
          <p:cNvSpPr txBox="1"/>
          <p:nvPr/>
        </p:nvSpPr>
        <p:spPr>
          <a:xfrm>
            <a:off x="8533614" y="3870608"/>
            <a:ext cx="634789" cy="2895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E56326-8D0F-31C6-0355-238399B7AD0B}"/>
              </a:ext>
            </a:extLst>
          </p:cNvPr>
          <p:cNvSpPr txBox="1"/>
          <p:nvPr/>
        </p:nvSpPr>
        <p:spPr>
          <a:xfrm>
            <a:off x="9489241" y="4242073"/>
            <a:ext cx="2309928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87320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1E93BC-97E1-9F12-7923-91688A86DCC2}"/>
              </a:ext>
            </a:extLst>
          </p:cNvPr>
          <p:cNvSpPr/>
          <p:nvPr/>
        </p:nvSpPr>
        <p:spPr>
          <a:xfrm>
            <a:off x="266016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DCD3BB-136A-EBB0-FA62-6156B6878BD6}"/>
              </a:ext>
            </a:extLst>
          </p:cNvPr>
          <p:cNvSpPr/>
          <p:nvPr/>
        </p:nvSpPr>
        <p:spPr>
          <a:xfrm>
            <a:off x="740026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D3D1D7-B11F-66F0-BAB3-3A4709C4DB9B}"/>
              </a:ext>
            </a:extLst>
          </p:cNvPr>
          <p:cNvSpPr/>
          <p:nvPr/>
        </p:nvSpPr>
        <p:spPr>
          <a:xfrm>
            <a:off x="5030215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 descr="Aperture with solid fill">
            <a:extLst>
              <a:ext uri="{FF2B5EF4-FFF2-40B4-BE49-F238E27FC236}">
                <a16:creationId xmlns:a16="http://schemas.microsoft.com/office/drawing/2014/main" id="{805628D7-9BE2-B51A-9602-17084D3C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5642" y="1768800"/>
            <a:ext cx="1080000" cy="1080000"/>
          </a:xfrm>
          <a:prstGeom prst="rect">
            <a:avLst/>
          </a:prstGeom>
        </p:spPr>
      </p:pic>
      <p:pic>
        <p:nvPicPr>
          <p:cNvPr id="7" name="Graphic 6" descr="Aeroplane with solid fill">
            <a:extLst>
              <a:ext uri="{FF2B5EF4-FFF2-40B4-BE49-F238E27FC236}">
                <a16:creationId xmlns:a16="http://schemas.microsoft.com/office/drawing/2014/main" id="{4E6FA7EA-2A46-E392-7DF7-73AF42C4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6319" y="1768799"/>
            <a:ext cx="1080000" cy="1080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259087-7A00-43AB-02FA-3246FA1DE38B}"/>
              </a:ext>
            </a:extLst>
          </p:cNvPr>
          <p:cNvSpPr/>
          <p:nvPr/>
        </p:nvSpPr>
        <p:spPr>
          <a:xfrm>
            <a:off x="977031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ple with solid fill">
            <a:extLst>
              <a:ext uri="{FF2B5EF4-FFF2-40B4-BE49-F238E27FC236}">
                <a16:creationId xmlns:a16="http://schemas.microsoft.com/office/drawing/2014/main" id="{9ADC04E8-A7E3-7BC2-3CD8-18D61B46C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1561" y="1719941"/>
            <a:ext cx="1080000" cy="108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06F660-CFF4-B8B7-B59D-838BA5A2C9C0}"/>
              </a:ext>
            </a:extLst>
          </p:cNvPr>
          <p:cNvSpPr/>
          <p:nvPr/>
        </p:nvSpPr>
        <p:spPr>
          <a:xfrm>
            <a:off x="1214036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FB6453-A682-BEA2-CCFB-7845E27597BF}"/>
              </a:ext>
            </a:extLst>
          </p:cNvPr>
          <p:cNvSpPr/>
          <p:nvPr/>
        </p:nvSpPr>
        <p:spPr>
          <a:xfrm>
            <a:off x="144673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Graphic 17" descr="Aeroplane with solid fill">
            <a:extLst>
              <a:ext uri="{FF2B5EF4-FFF2-40B4-BE49-F238E27FC236}">
                <a16:creationId xmlns:a16="http://schemas.microsoft.com/office/drawing/2014/main" id="{EFDF32CE-7260-A25A-9E2D-88FD85AA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33433" y="1768797"/>
            <a:ext cx="1080000" cy="10800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789B39-CDE4-1D17-9D36-258AE894F413}"/>
              </a:ext>
            </a:extLst>
          </p:cNvPr>
          <p:cNvSpPr/>
          <p:nvPr/>
        </p:nvSpPr>
        <p:spPr>
          <a:xfrm>
            <a:off x="168804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 descr="Aperture with solid fill">
            <a:extLst>
              <a:ext uri="{FF2B5EF4-FFF2-40B4-BE49-F238E27FC236}">
                <a16:creationId xmlns:a16="http://schemas.microsoft.com/office/drawing/2014/main" id="{55FE0123-0941-2DD9-8E49-CCAE4697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5887" y="1768798"/>
            <a:ext cx="1080000" cy="10800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EAA65C-EBB3-363F-3AA0-AA26EDE25F40}"/>
              </a:ext>
            </a:extLst>
          </p:cNvPr>
          <p:cNvSpPr/>
          <p:nvPr/>
        </p:nvSpPr>
        <p:spPr>
          <a:xfrm>
            <a:off x="1929354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6" name="Graphic 25" descr="Aeroplane with solid fill">
            <a:extLst>
              <a:ext uri="{FF2B5EF4-FFF2-40B4-BE49-F238E27FC236}">
                <a16:creationId xmlns:a16="http://schemas.microsoft.com/office/drawing/2014/main" id="{B411DCCE-9287-A739-C930-39750214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59597" y="1742971"/>
            <a:ext cx="1080000" cy="1080000"/>
          </a:xfrm>
          <a:prstGeom prst="rect">
            <a:avLst/>
          </a:prstGeom>
        </p:spPr>
      </p:pic>
      <p:pic>
        <p:nvPicPr>
          <p:cNvPr id="5" name="Graphic 4" descr="Aeroplane with solid fill">
            <a:extLst>
              <a:ext uri="{FF2B5EF4-FFF2-40B4-BE49-F238E27FC236}">
                <a16:creationId xmlns:a16="http://schemas.microsoft.com/office/drawing/2014/main" id="{7A1CB65C-383E-07FF-9181-49611B256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6476" y="1839429"/>
            <a:ext cx="1080000" cy="1080000"/>
          </a:xfrm>
          <a:prstGeom prst="rect">
            <a:avLst/>
          </a:prstGeom>
        </p:spPr>
      </p:pic>
      <p:pic>
        <p:nvPicPr>
          <p:cNvPr id="27" name="Graphic 26" descr="Aeroplane with solid fill">
            <a:extLst>
              <a:ext uri="{FF2B5EF4-FFF2-40B4-BE49-F238E27FC236}">
                <a16:creationId xmlns:a16="http://schemas.microsoft.com/office/drawing/2014/main" id="{3B13F3EE-99FE-A10F-7842-7E4D1480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8046" y="1779426"/>
            <a:ext cx="1080000" cy="1080000"/>
          </a:xfrm>
          <a:prstGeom prst="rect">
            <a:avLst/>
          </a:prstGeom>
        </p:spPr>
      </p:pic>
      <p:pic>
        <p:nvPicPr>
          <p:cNvPr id="30" name="Graphic 29" descr="Aeroplane with solid fill">
            <a:extLst>
              <a:ext uri="{FF2B5EF4-FFF2-40B4-BE49-F238E27FC236}">
                <a16:creationId xmlns:a16="http://schemas.microsoft.com/office/drawing/2014/main" id="{9A2084B8-3322-016F-F8A4-5B0E1CFB4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0561" y="5100022"/>
            <a:ext cx="1080000" cy="1080000"/>
          </a:xfrm>
          <a:prstGeom prst="rect">
            <a:avLst/>
          </a:prstGeom>
        </p:spPr>
      </p:pic>
      <p:pic>
        <p:nvPicPr>
          <p:cNvPr id="31" name="Graphic 30" descr="Apple with solid fill">
            <a:extLst>
              <a:ext uri="{FF2B5EF4-FFF2-40B4-BE49-F238E27FC236}">
                <a16:creationId xmlns:a16="http://schemas.microsoft.com/office/drawing/2014/main" id="{AE48BE7E-C8B6-6C94-6817-FFA1ACF54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3614" y="5100022"/>
            <a:ext cx="1080000" cy="1080000"/>
          </a:xfrm>
          <a:prstGeom prst="rect">
            <a:avLst/>
          </a:prstGeom>
        </p:spPr>
      </p:pic>
      <p:pic>
        <p:nvPicPr>
          <p:cNvPr id="32" name="Graphic 31" descr="Aeroplane with solid fill">
            <a:extLst>
              <a:ext uri="{FF2B5EF4-FFF2-40B4-BE49-F238E27FC236}">
                <a16:creationId xmlns:a16="http://schemas.microsoft.com/office/drawing/2014/main" id="{358C9E53-0F74-75BA-BE24-E5500AB32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2230" y="7946572"/>
            <a:ext cx="1080000" cy="1080000"/>
          </a:xfrm>
          <a:prstGeom prst="rect">
            <a:avLst/>
          </a:prstGeom>
        </p:spPr>
      </p:pic>
      <p:pic>
        <p:nvPicPr>
          <p:cNvPr id="33" name="Graphic 32" descr="Aeroplane with solid fill">
            <a:extLst>
              <a:ext uri="{FF2B5EF4-FFF2-40B4-BE49-F238E27FC236}">
                <a16:creationId xmlns:a16="http://schemas.microsoft.com/office/drawing/2014/main" id="{3BCC63C9-577D-4740-951D-DD66A6877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89449" y="7946572"/>
            <a:ext cx="1080000" cy="1080000"/>
          </a:xfrm>
          <a:prstGeom prst="rect">
            <a:avLst/>
          </a:prstGeom>
        </p:spPr>
      </p:pic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71520C7-FDDA-39F1-D2E3-D7290A801DFC}"/>
              </a:ext>
            </a:extLst>
          </p:cNvPr>
          <p:cNvSpPr/>
          <p:nvPr/>
        </p:nvSpPr>
        <p:spPr>
          <a:xfrm>
            <a:off x="17069316" y="4719758"/>
            <a:ext cx="6842531" cy="3226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You also have access to a function </a:t>
            </a:r>
            <a:r>
              <a:rPr lang="en-IN" sz="4000" dirty="0">
                <a:solidFill>
                  <a:schemeClr val="tx1"/>
                </a:solidFill>
                <a:latin typeface="Bradley Hand" pitchFamily="2" charset="77"/>
              </a:rPr>
              <a:t>equal 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which is defined as follows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761AD-506A-82DC-70FB-4FF2383AC740}"/>
              </a:ext>
            </a:extLst>
          </p:cNvPr>
          <p:cNvSpPr txBox="1"/>
          <p:nvPr/>
        </p:nvSpPr>
        <p:spPr>
          <a:xfrm>
            <a:off x="2122226" y="4570129"/>
            <a:ext cx="2741639" cy="178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equal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BFA1AE-1BA1-96F5-6D37-0C7D2CE2032C}"/>
              </a:ext>
            </a:extLst>
          </p:cNvPr>
          <p:cNvSpPr txBox="1"/>
          <p:nvPr/>
        </p:nvSpPr>
        <p:spPr>
          <a:xfrm>
            <a:off x="4863865" y="4009107"/>
            <a:ext cx="1493392" cy="2757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DCBE8-BB6B-A2F4-E64E-7A3B27354126}"/>
              </a:ext>
            </a:extLst>
          </p:cNvPr>
          <p:cNvSpPr txBox="1"/>
          <p:nvPr/>
        </p:nvSpPr>
        <p:spPr>
          <a:xfrm>
            <a:off x="6855013" y="4242074"/>
            <a:ext cx="530594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46BDC3-272F-050D-3AB7-1E07D742ECD3}"/>
              </a:ext>
            </a:extLst>
          </p:cNvPr>
          <p:cNvSpPr txBox="1"/>
          <p:nvPr/>
        </p:nvSpPr>
        <p:spPr>
          <a:xfrm>
            <a:off x="8533614" y="3870608"/>
            <a:ext cx="634789" cy="2895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E56326-8D0F-31C6-0355-238399B7AD0B}"/>
              </a:ext>
            </a:extLst>
          </p:cNvPr>
          <p:cNvSpPr txBox="1"/>
          <p:nvPr/>
        </p:nvSpPr>
        <p:spPr>
          <a:xfrm>
            <a:off x="9489241" y="4242073"/>
            <a:ext cx="2309928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=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4C02D1-6568-84CA-8AE8-27D81225A744}"/>
              </a:ext>
            </a:extLst>
          </p:cNvPr>
          <p:cNvSpPr txBox="1"/>
          <p:nvPr/>
        </p:nvSpPr>
        <p:spPr>
          <a:xfrm>
            <a:off x="2193895" y="7327294"/>
            <a:ext cx="2741639" cy="178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equal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F0BD6E-9698-677E-927C-E9E000F96428}"/>
              </a:ext>
            </a:extLst>
          </p:cNvPr>
          <p:cNvSpPr txBox="1"/>
          <p:nvPr/>
        </p:nvSpPr>
        <p:spPr>
          <a:xfrm>
            <a:off x="4935534" y="6766272"/>
            <a:ext cx="1493392" cy="2757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57403C-1C08-19D0-D6F0-03D1CCE6A895}"/>
              </a:ext>
            </a:extLst>
          </p:cNvPr>
          <p:cNvSpPr txBox="1"/>
          <p:nvPr/>
        </p:nvSpPr>
        <p:spPr>
          <a:xfrm>
            <a:off x="6926682" y="6999239"/>
            <a:ext cx="530594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6FFDDA-B4B3-5BCC-3C9F-D498D3EC8EE5}"/>
              </a:ext>
            </a:extLst>
          </p:cNvPr>
          <p:cNvSpPr txBox="1"/>
          <p:nvPr/>
        </p:nvSpPr>
        <p:spPr>
          <a:xfrm>
            <a:off x="8605283" y="6627773"/>
            <a:ext cx="634789" cy="2895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00F513-9E65-6A27-E1BC-67B145F2FE8F}"/>
              </a:ext>
            </a:extLst>
          </p:cNvPr>
          <p:cNvSpPr txBox="1"/>
          <p:nvPr/>
        </p:nvSpPr>
        <p:spPr>
          <a:xfrm>
            <a:off x="9560910" y="6999238"/>
            <a:ext cx="2309928" cy="2341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3835288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1E93BC-97E1-9F12-7923-91688A86DCC2}"/>
              </a:ext>
            </a:extLst>
          </p:cNvPr>
          <p:cNvSpPr/>
          <p:nvPr/>
        </p:nvSpPr>
        <p:spPr>
          <a:xfrm>
            <a:off x="266016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DCD3BB-136A-EBB0-FA62-6156B6878BD6}"/>
              </a:ext>
            </a:extLst>
          </p:cNvPr>
          <p:cNvSpPr/>
          <p:nvPr/>
        </p:nvSpPr>
        <p:spPr>
          <a:xfrm>
            <a:off x="740026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D3D1D7-B11F-66F0-BAB3-3A4709C4DB9B}"/>
              </a:ext>
            </a:extLst>
          </p:cNvPr>
          <p:cNvSpPr/>
          <p:nvPr/>
        </p:nvSpPr>
        <p:spPr>
          <a:xfrm>
            <a:off x="5030215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 descr="Aperture with solid fill">
            <a:extLst>
              <a:ext uri="{FF2B5EF4-FFF2-40B4-BE49-F238E27FC236}">
                <a16:creationId xmlns:a16="http://schemas.microsoft.com/office/drawing/2014/main" id="{805628D7-9BE2-B51A-9602-17084D3C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5642" y="1768800"/>
            <a:ext cx="1080000" cy="1080000"/>
          </a:xfrm>
          <a:prstGeom prst="rect">
            <a:avLst/>
          </a:prstGeom>
        </p:spPr>
      </p:pic>
      <p:pic>
        <p:nvPicPr>
          <p:cNvPr id="7" name="Graphic 6" descr="Aeroplane with solid fill">
            <a:extLst>
              <a:ext uri="{FF2B5EF4-FFF2-40B4-BE49-F238E27FC236}">
                <a16:creationId xmlns:a16="http://schemas.microsoft.com/office/drawing/2014/main" id="{4E6FA7EA-2A46-E392-7DF7-73AF42C4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6319" y="1768799"/>
            <a:ext cx="1080000" cy="1080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259087-7A00-43AB-02FA-3246FA1DE38B}"/>
              </a:ext>
            </a:extLst>
          </p:cNvPr>
          <p:cNvSpPr/>
          <p:nvPr/>
        </p:nvSpPr>
        <p:spPr>
          <a:xfrm>
            <a:off x="977031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ple with solid fill">
            <a:extLst>
              <a:ext uri="{FF2B5EF4-FFF2-40B4-BE49-F238E27FC236}">
                <a16:creationId xmlns:a16="http://schemas.microsoft.com/office/drawing/2014/main" id="{9ADC04E8-A7E3-7BC2-3CD8-18D61B46C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1561" y="1719941"/>
            <a:ext cx="1080000" cy="108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06F660-CFF4-B8B7-B59D-838BA5A2C9C0}"/>
              </a:ext>
            </a:extLst>
          </p:cNvPr>
          <p:cNvSpPr/>
          <p:nvPr/>
        </p:nvSpPr>
        <p:spPr>
          <a:xfrm>
            <a:off x="1214036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FB6453-A682-BEA2-CCFB-7845E27597BF}"/>
              </a:ext>
            </a:extLst>
          </p:cNvPr>
          <p:cNvSpPr/>
          <p:nvPr/>
        </p:nvSpPr>
        <p:spPr>
          <a:xfrm>
            <a:off x="144673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Graphic 17" descr="Aeroplane with solid fill">
            <a:extLst>
              <a:ext uri="{FF2B5EF4-FFF2-40B4-BE49-F238E27FC236}">
                <a16:creationId xmlns:a16="http://schemas.microsoft.com/office/drawing/2014/main" id="{EFDF32CE-7260-A25A-9E2D-88FD85AA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33433" y="1768797"/>
            <a:ext cx="1080000" cy="10800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789B39-CDE4-1D17-9D36-258AE894F413}"/>
              </a:ext>
            </a:extLst>
          </p:cNvPr>
          <p:cNvSpPr/>
          <p:nvPr/>
        </p:nvSpPr>
        <p:spPr>
          <a:xfrm>
            <a:off x="168804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 descr="Aperture with solid fill">
            <a:extLst>
              <a:ext uri="{FF2B5EF4-FFF2-40B4-BE49-F238E27FC236}">
                <a16:creationId xmlns:a16="http://schemas.microsoft.com/office/drawing/2014/main" id="{55FE0123-0941-2DD9-8E49-CCAE4697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5887" y="1768798"/>
            <a:ext cx="1080000" cy="10800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EAA65C-EBB3-363F-3AA0-AA26EDE25F40}"/>
              </a:ext>
            </a:extLst>
          </p:cNvPr>
          <p:cNvSpPr/>
          <p:nvPr/>
        </p:nvSpPr>
        <p:spPr>
          <a:xfrm>
            <a:off x="1929354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6" name="Graphic 25" descr="Aeroplane with solid fill">
            <a:extLst>
              <a:ext uri="{FF2B5EF4-FFF2-40B4-BE49-F238E27FC236}">
                <a16:creationId xmlns:a16="http://schemas.microsoft.com/office/drawing/2014/main" id="{B411DCCE-9287-A739-C930-39750214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59597" y="1742971"/>
            <a:ext cx="1080000" cy="1080000"/>
          </a:xfrm>
          <a:prstGeom prst="rect">
            <a:avLst/>
          </a:prstGeom>
        </p:spPr>
      </p:pic>
      <p:pic>
        <p:nvPicPr>
          <p:cNvPr id="5" name="Graphic 4" descr="Aeroplane with solid fill">
            <a:extLst>
              <a:ext uri="{FF2B5EF4-FFF2-40B4-BE49-F238E27FC236}">
                <a16:creationId xmlns:a16="http://schemas.microsoft.com/office/drawing/2014/main" id="{7A1CB65C-383E-07FF-9181-49611B256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6476" y="1839429"/>
            <a:ext cx="1080000" cy="1080000"/>
          </a:xfrm>
          <a:prstGeom prst="rect">
            <a:avLst/>
          </a:prstGeom>
        </p:spPr>
      </p:pic>
      <p:pic>
        <p:nvPicPr>
          <p:cNvPr id="27" name="Graphic 26" descr="Aeroplane with solid fill">
            <a:extLst>
              <a:ext uri="{FF2B5EF4-FFF2-40B4-BE49-F238E27FC236}">
                <a16:creationId xmlns:a16="http://schemas.microsoft.com/office/drawing/2014/main" id="{3B13F3EE-99FE-A10F-7842-7E4D1480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8046" y="1779426"/>
            <a:ext cx="1080000" cy="1080000"/>
          </a:xfrm>
          <a:prstGeom prst="rect">
            <a:avLst/>
          </a:prstGeom>
        </p:spPr>
      </p:pic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71520C7-FDDA-39F1-D2E3-D7290A801DFC}"/>
              </a:ext>
            </a:extLst>
          </p:cNvPr>
          <p:cNvSpPr/>
          <p:nvPr/>
        </p:nvSpPr>
        <p:spPr>
          <a:xfrm>
            <a:off x="1350086" y="4263650"/>
            <a:ext cx="21683827" cy="381354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                         1            if a=b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                                                  equal(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a,b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=        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					   0            otherwise   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CD437630-9C0C-20D5-9061-8AF72F448264}"/>
              </a:ext>
            </a:extLst>
          </p:cNvPr>
          <p:cNvSpPr/>
          <p:nvPr/>
        </p:nvSpPr>
        <p:spPr>
          <a:xfrm>
            <a:off x="11721015" y="5397538"/>
            <a:ext cx="649332" cy="1545771"/>
          </a:xfrm>
          <a:prstGeom prst="leftBrace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EA08C79-D6DA-FE56-CF56-E4430BE3C872}"/>
              </a:ext>
            </a:extLst>
          </p:cNvPr>
          <p:cNvSpPr/>
          <p:nvPr/>
        </p:nvSpPr>
        <p:spPr>
          <a:xfrm>
            <a:off x="1350086" y="8788566"/>
            <a:ext cx="21683827" cy="170753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can assume that the function equal takes O(1) time.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5021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1E93BC-97E1-9F12-7923-91688A86DCC2}"/>
              </a:ext>
            </a:extLst>
          </p:cNvPr>
          <p:cNvSpPr/>
          <p:nvPr/>
        </p:nvSpPr>
        <p:spPr>
          <a:xfrm>
            <a:off x="266016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DCD3BB-136A-EBB0-FA62-6156B6878BD6}"/>
              </a:ext>
            </a:extLst>
          </p:cNvPr>
          <p:cNvSpPr/>
          <p:nvPr/>
        </p:nvSpPr>
        <p:spPr>
          <a:xfrm>
            <a:off x="740026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D3D1D7-B11F-66F0-BAB3-3A4709C4DB9B}"/>
              </a:ext>
            </a:extLst>
          </p:cNvPr>
          <p:cNvSpPr/>
          <p:nvPr/>
        </p:nvSpPr>
        <p:spPr>
          <a:xfrm>
            <a:off x="5030215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 descr="Aperture with solid fill">
            <a:extLst>
              <a:ext uri="{FF2B5EF4-FFF2-40B4-BE49-F238E27FC236}">
                <a16:creationId xmlns:a16="http://schemas.microsoft.com/office/drawing/2014/main" id="{805628D7-9BE2-B51A-9602-17084D3C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5642" y="1768800"/>
            <a:ext cx="1080000" cy="1080000"/>
          </a:xfrm>
          <a:prstGeom prst="rect">
            <a:avLst/>
          </a:prstGeom>
        </p:spPr>
      </p:pic>
      <p:pic>
        <p:nvPicPr>
          <p:cNvPr id="7" name="Graphic 6" descr="Aeroplane with solid fill">
            <a:extLst>
              <a:ext uri="{FF2B5EF4-FFF2-40B4-BE49-F238E27FC236}">
                <a16:creationId xmlns:a16="http://schemas.microsoft.com/office/drawing/2014/main" id="{4E6FA7EA-2A46-E392-7DF7-73AF42C4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6319" y="1768799"/>
            <a:ext cx="1080000" cy="1080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259087-7A00-43AB-02FA-3246FA1DE38B}"/>
              </a:ext>
            </a:extLst>
          </p:cNvPr>
          <p:cNvSpPr/>
          <p:nvPr/>
        </p:nvSpPr>
        <p:spPr>
          <a:xfrm>
            <a:off x="977031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ple with solid fill">
            <a:extLst>
              <a:ext uri="{FF2B5EF4-FFF2-40B4-BE49-F238E27FC236}">
                <a16:creationId xmlns:a16="http://schemas.microsoft.com/office/drawing/2014/main" id="{9ADC04E8-A7E3-7BC2-3CD8-18D61B46C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1561" y="1719941"/>
            <a:ext cx="1080000" cy="108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06F660-CFF4-B8B7-B59D-838BA5A2C9C0}"/>
              </a:ext>
            </a:extLst>
          </p:cNvPr>
          <p:cNvSpPr/>
          <p:nvPr/>
        </p:nvSpPr>
        <p:spPr>
          <a:xfrm>
            <a:off x="1214036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FB6453-A682-BEA2-CCFB-7845E27597BF}"/>
              </a:ext>
            </a:extLst>
          </p:cNvPr>
          <p:cNvSpPr/>
          <p:nvPr/>
        </p:nvSpPr>
        <p:spPr>
          <a:xfrm>
            <a:off x="144673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Graphic 17" descr="Aeroplane with solid fill">
            <a:extLst>
              <a:ext uri="{FF2B5EF4-FFF2-40B4-BE49-F238E27FC236}">
                <a16:creationId xmlns:a16="http://schemas.microsoft.com/office/drawing/2014/main" id="{EFDF32CE-7260-A25A-9E2D-88FD85AA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33433" y="1768797"/>
            <a:ext cx="1080000" cy="10800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789B39-CDE4-1D17-9D36-258AE894F413}"/>
              </a:ext>
            </a:extLst>
          </p:cNvPr>
          <p:cNvSpPr/>
          <p:nvPr/>
        </p:nvSpPr>
        <p:spPr>
          <a:xfrm>
            <a:off x="168804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 descr="Aperture with solid fill">
            <a:extLst>
              <a:ext uri="{FF2B5EF4-FFF2-40B4-BE49-F238E27FC236}">
                <a16:creationId xmlns:a16="http://schemas.microsoft.com/office/drawing/2014/main" id="{55FE0123-0941-2DD9-8E49-CCAE4697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5887" y="1768798"/>
            <a:ext cx="1080000" cy="10800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EAA65C-EBB3-363F-3AA0-AA26EDE25F40}"/>
              </a:ext>
            </a:extLst>
          </p:cNvPr>
          <p:cNvSpPr/>
          <p:nvPr/>
        </p:nvSpPr>
        <p:spPr>
          <a:xfrm>
            <a:off x="1929354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6" name="Graphic 25" descr="Aeroplane with solid fill">
            <a:extLst>
              <a:ext uri="{FF2B5EF4-FFF2-40B4-BE49-F238E27FC236}">
                <a16:creationId xmlns:a16="http://schemas.microsoft.com/office/drawing/2014/main" id="{B411DCCE-9287-A739-C930-39750214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59597" y="1742971"/>
            <a:ext cx="1080000" cy="1080000"/>
          </a:xfrm>
          <a:prstGeom prst="rect">
            <a:avLst/>
          </a:prstGeom>
        </p:spPr>
      </p:pic>
      <p:pic>
        <p:nvPicPr>
          <p:cNvPr id="5" name="Graphic 4" descr="Aeroplane with solid fill">
            <a:extLst>
              <a:ext uri="{FF2B5EF4-FFF2-40B4-BE49-F238E27FC236}">
                <a16:creationId xmlns:a16="http://schemas.microsoft.com/office/drawing/2014/main" id="{7A1CB65C-383E-07FF-9181-49611B256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6476" y="1839429"/>
            <a:ext cx="1080000" cy="1080000"/>
          </a:xfrm>
          <a:prstGeom prst="rect">
            <a:avLst/>
          </a:prstGeom>
        </p:spPr>
      </p:pic>
      <p:pic>
        <p:nvPicPr>
          <p:cNvPr id="27" name="Graphic 26" descr="Aeroplane with solid fill">
            <a:extLst>
              <a:ext uri="{FF2B5EF4-FFF2-40B4-BE49-F238E27FC236}">
                <a16:creationId xmlns:a16="http://schemas.microsoft.com/office/drawing/2014/main" id="{3B13F3EE-99FE-A10F-7842-7E4D1480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8046" y="1779426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71520C7-FDDA-39F1-D2E3-D7290A801DFC}"/>
                  </a:ext>
                </a:extLst>
              </p:cNvPr>
              <p:cNvSpPr/>
              <p:nvPr/>
            </p:nvSpPr>
            <p:spPr>
              <a:xfrm>
                <a:off x="1298448" y="4818827"/>
                <a:ext cx="21683827" cy="170753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An element is called a majority elements if it appears more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times in the array.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71520C7-FDDA-39F1-D2E3-D7290A801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48" y="4818827"/>
                <a:ext cx="21683827" cy="1707534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E8CA2C0-F67F-0A90-6D20-F5B1E66FCE6A}"/>
              </a:ext>
            </a:extLst>
          </p:cNvPr>
          <p:cNvSpPr/>
          <p:nvPr/>
        </p:nvSpPr>
        <p:spPr>
          <a:xfrm>
            <a:off x="1350086" y="7670382"/>
            <a:ext cx="21683827" cy="170753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Design an algorithm to find the majority element in the array. If the array does not contain a majority elements, return NULL.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8585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1E93BC-97E1-9F12-7923-91688A86DCC2}"/>
              </a:ext>
            </a:extLst>
          </p:cNvPr>
          <p:cNvSpPr/>
          <p:nvPr/>
        </p:nvSpPr>
        <p:spPr>
          <a:xfrm>
            <a:off x="2660166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DCD3BB-136A-EBB0-FA62-6156B6878BD6}"/>
              </a:ext>
            </a:extLst>
          </p:cNvPr>
          <p:cNvSpPr/>
          <p:nvPr/>
        </p:nvSpPr>
        <p:spPr>
          <a:xfrm>
            <a:off x="7400264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D3D1D7-B11F-66F0-BAB3-3A4709C4DB9B}"/>
              </a:ext>
            </a:extLst>
          </p:cNvPr>
          <p:cNvSpPr/>
          <p:nvPr/>
        </p:nvSpPr>
        <p:spPr>
          <a:xfrm>
            <a:off x="5030215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 descr="Aperture with solid fill">
            <a:extLst>
              <a:ext uri="{FF2B5EF4-FFF2-40B4-BE49-F238E27FC236}">
                <a16:creationId xmlns:a16="http://schemas.microsoft.com/office/drawing/2014/main" id="{805628D7-9BE2-B51A-9602-17084D3C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5642" y="1768800"/>
            <a:ext cx="1080000" cy="1080000"/>
          </a:xfrm>
          <a:prstGeom prst="rect">
            <a:avLst/>
          </a:prstGeom>
        </p:spPr>
      </p:pic>
      <p:pic>
        <p:nvPicPr>
          <p:cNvPr id="7" name="Graphic 6" descr="Aeroplane with solid fill">
            <a:extLst>
              <a:ext uri="{FF2B5EF4-FFF2-40B4-BE49-F238E27FC236}">
                <a16:creationId xmlns:a16="http://schemas.microsoft.com/office/drawing/2014/main" id="{4E6FA7EA-2A46-E392-7DF7-73AF42C4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6319" y="1768799"/>
            <a:ext cx="1080000" cy="1080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259087-7A00-43AB-02FA-3246FA1DE38B}"/>
              </a:ext>
            </a:extLst>
          </p:cNvPr>
          <p:cNvSpPr/>
          <p:nvPr/>
        </p:nvSpPr>
        <p:spPr>
          <a:xfrm>
            <a:off x="9770313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 descr="Apple with solid fill">
            <a:extLst>
              <a:ext uri="{FF2B5EF4-FFF2-40B4-BE49-F238E27FC236}">
                <a16:creationId xmlns:a16="http://schemas.microsoft.com/office/drawing/2014/main" id="{9ADC04E8-A7E3-7BC2-3CD8-18D61B46C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1561" y="1719941"/>
            <a:ext cx="1080000" cy="108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06F660-CFF4-B8B7-B59D-838BA5A2C9C0}"/>
              </a:ext>
            </a:extLst>
          </p:cNvPr>
          <p:cNvSpPr/>
          <p:nvPr/>
        </p:nvSpPr>
        <p:spPr>
          <a:xfrm>
            <a:off x="1214036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FB6453-A682-BEA2-CCFB-7845E27597BF}"/>
              </a:ext>
            </a:extLst>
          </p:cNvPr>
          <p:cNvSpPr/>
          <p:nvPr/>
        </p:nvSpPr>
        <p:spPr>
          <a:xfrm>
            <a:off x="14467378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Graphic 17" descr="Aeroplane with solid fill">
            <a:extLst>
              <a:ext uri="{FF2B5EF4-FFF2-40B4-BE49-F238E27FC236}">
                <a16:creationId xmlns:a16="http://schemas.microsoft.com/office/drawing/2014/main" id="{EFDF32CE-7260-A25A-9E2D-88FD85AA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33433" y="1768797"/>
            <a:ext cx="1080000" cy="10800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789B39-CDE4-1D17-9D36-258AE894F413}"/>
              </a:ext>
            </a:extLst>
          </p:cNvPr>
          <p:cNvSpPr/>
          <p:nvPr/>
        </p:nvSpPr>
        <p:spPr>
          <a:xfrm>
            <a:off x="16880460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 descr="Aperture with solid fill">
            <a:extLst>
              <a:ext uri="{FF2B5EF4-FFF2-40B4-BE49-F238E27FC236}">
                <a16:creationId xmlns:a16="http://schemas.microsoft.com/office/drawing/2014/main" id="{55FE0123-0941-2DD9-8E49-CCAE4697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5887" y="1768798"/>
            <a:ext cx="1080000" cy="10800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EAA65C-EBB3-363F-3AA0-AA26EDE25F40}"/>
              </a:ext>
            </a:extLst>
          </p:cNvPr>
          <p:cNvSpPr/>
          <p:nvPr/>
        </p:nvSpPr>
        <p:spPr>
          <a:xfrm>
            <a:off x="19293542" y="1128060"/>
            <a:ext cx="2275368" cy="2424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6" name="Graphic 25" descr="Aeroplane with solid fill">
            <a:extLst>
              <a:ext uri="{FF2B5EF4-FFF2-40B4-BE49-F238E27FC236}">
                <a16:creationId xmlns:a16="http://schemas.microsoft.com/office/drawing/2014/main" id="{B411DCCE-9287-A739-C930-39750214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59597" y="1742971"/>
            <a:ext cx="1080000" cy="1080000"/>
          </a:xfrm>
          <a:prstGeom prst="rect">
            <a:avLst/>
          </a:prstGeom>
        </p:spPr>
      </p:pic>
      <p:pic>
        <p:nvPicPr>
          <p:cNvPr id="5" name="Graphic 4" descr="Aeroplane with solid fill">
            <a:extLst>
              <a:ext uri="{FF2B5EF4-FFF2-40B4-BE49-F238E27FC236}">
                <a16:creationId xmlns:a16="http://schemas.microsoft.com/office/drawing/2014/main" id="{7A1CB65C-383E-07FF-9181-49611B256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6476" y="1839429"/>
            <a:ext cx="1080000" cy="1080000"/>
          </a:xfrm>
          <a:prstGeom prst="rect">
            <a:avLst/>
          </a:prstGeom>
        </p:spPr>
      </p:pic>
      <p:pic>
        <p:nvPicPr>
          <p:cNvPr id="27" name="Graphic 26" descr="Aeroplane with solid fill">
            <a:extLst>
              <a:ext uri="{FF2B5EF4-FFF2-40B4-BE49-F238E27FC236}">
                <a16:creationId xmlns:a16="http://schemas.microsoft.com/office/drawing/2014/main" id="{3B13F3EE-99FE-A10F-7842-7E4D1480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8046" y="1779426"/>
            <a:ext cx="1080000" cy="1080000"/>
          </a:xfrm>
          <a:prstGeom prst="rect">
            <a:avLst/>
          </a:prstGeom>
        </p:spPr>
      </p:pic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C52486F0-20D3-3882-2660-081FC9F4BAA9}"/>
              </a:ext>
            </a:extLst>
          </p:cNvPr>
          <p:cNvSpPr/>
          <p:nvPr/>
        </p:nvSpPr>
        <p:spPr>
          <a:xfrm>
            <a:off x="634410" y="4743450"/>
            <a:ext cx="23115180" cy="127457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How would you solve this problem?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047028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ECDA843F-B745-D1BD-51E3-198C0BDC0BFE}"/>
                  </a:ext>
                </a:extLst>
              </p:cNvPr>
              <p:cNvSpPr/>
              <p:nvPr/>
            </p:nvSpPr>
            <p:spPr>
              <a:xfrm>
                <a:off x="788472" y="1132903"/>
                <a:ext cx="8593443" cy="82859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ajority</m:t>
                    </m:r>
                    <m: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𝑐𝑜𝑢𝑛𝑡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←0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𝑚𝑎𝑗𝑜𝑟𝑖𝑡𝑦𝐸𝑙𝑒𝑚𝑒𝑛𝑡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𝑛𝑢𝑙𝑙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element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0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element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𝑦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equal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𝑦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1: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err="1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𝑚𝑎𝑗𝑜𝑟𝑖𝑡𝑦𝐸𝑙𝑒𝑚𝑒𝑛𝑡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𝑐𝑜𝑢𝑛𝑡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len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)/2</m:t>
                    </m:r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𝑚𝑎𝑗𝑜𝑟𝑖𝑡𝑦𝐸𝑙𝑒𝑚𝑒𝑛𝑡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𝑛𝑢𝑙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</m:t>
                    </m:r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ECDA843F-B745-D1BD-51E3-198C0BDC0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72" y="1132903"/>
                <a:ext cx="8593443" cy="828595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661387BB-0E1A-A7A5-6524-95190F45792B}"/>
              </a:ext>
            </a:extLst>
          </p:cNvPr>
          <p:cNvSpPr/>
          <p:nvPr/>
        </p:nvSpPr>
        <p:spPr>
          <a:xfrm>
            <a:off x="10094258" y="1132903"/>
            <a:ext cx="13644283" cy="207355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What is the running time of this algorithm?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0098015-AE0A-4C71-1F23-FF59CD8CA0B8}"/>
                  </a:ext>
                </a:extLst>
              </p:cNvPr>
              <p:cNvSpPr/>
              <p:nvPr/>
            </p:nvSpPr>
            <p:spPr>
              <a:xfrm>
                <a:off x="15255798" y="4481337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0098015-AE0A-4C71-1F23-FF59CD8CA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798" y="4481337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 b="-1780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506EF334-8A64-B738-7677-328B893C72D0}"/>
              </a:ext>
            </a:extLst>
          </p:cNvPr>
          <p:cNvSpPr/>
          <p:nvPr/>
        </p:nvSpPr>
        <p:spPr>
          <a:xfrm>
            <a:off x="10094258" y="6858000"/>
            <a:ext cx="13644283" cy="207355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Can you do something better? Think about divide and conquer.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867326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7335</TotalTime>
  <Words>2386</Words>
  <Application>Microsoft Macintosh PowerPoint</Application>
  <PresentationFormat>Custom</PresentationFormat>
  <Paragraphs>336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453</cp:revision>
  <dcterms:modified xsi:type="dcterms:W3CDTF">2024-04-26T17:02:12Z</dcterms:modified>
</cp:coreProperties>
</file>