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2"/>
  </p:notesMasterIdLst>
  <p:sldIdLst>
    <p:sldId id="353" r:id="rId2"/>
    <p:sldId id="355" r:id="rId3"/>
    <p:sldId id="360" r:id="rId4"/>
    <p:sldId id="356" r:id="rId5"/>
    <p:sldId id="359" r:id="rId6"/>
    <p:sldId id="357" r:id="rId7"/>
    <p:sldId id="361" r:id="rId8"/>
    <p:sldId id="409" r:id="rId9"/>
    <p:sldId id="436" r:id="rId10"/>
    <p:sldId id="435" r:id="rId11"/>
    <p:sldId id="422" r:id="rId12"/>
    <p:sldId id="412" r:id="rId13"/>
    <p:sldId id="413" r:id="rId14"/>
    <p:sldId id="414" r:id="rId15"/>
    <p:sldId id="415" r:id="rId16"/>
    <p:sldId id="423" r:id="rId17"/>
    <p:sldId id="416" r:id="rId18"/>
    <p:sldId id="417" r:id="rId19"/>
    <p:sldId id="418" r:id="rId20"/>
    <p:sldId id="419" r:id="rId21"/>
    <p:sldId id="420" r:id="rId22"/>
    <p:sldId id="421" r:id="rId23"/>
    <p:sldId id="424" r:id="rId24"/>
    <p:sldId id="425" r:id="rId25"/>
    <p:sldId id="430" r:id="rId26"/>
    <p:sldId id="447" r:id="rId27"/>
    <p:sldId id="448" r:id="rId28"/>
    <p:sldId id="434" r:id="rId29"/>
    <p:sldId id="432" r:id="rId30"/>
    <p:sldId id="437" r:id="rId31"/>
    <p:sldId id="438" r:id="rId32"/>
    <p:sldId id="439" r:id="rId33"/>
    <p:sldId id="440" r:id="rId34"/>
    <p:sldId id="442" r:id="rId35"/>
    <p:sldId id="443" r:id="rId36"/>
    <p:sldId id="449" r:id="rId37"/>
    <p:sldId id="452" r:id="rId38"/>
    <p:sldId id="444" r:id="rId39"/>
    <p:sldId id="445" r:id="rId40"/>
    <p:sldId id="446" r:id="rId4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330"/>
    <p:restoredTop sz="94815"/>
  </p:normalViewPr>
  <p:slideViewPr>
    <p:cSldViewPr snapToGrid="0">
      <p:cViewPr varScale="1">
        <p:scale>
          <a:sx n="64" d="100"/>
          <a:sy n="64" d="100"/>
        </p:scale>
        <p:origin x="184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9" name="Shape 16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10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1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10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11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3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Bowl of salad with fried rice, boiled eggs and chopsticks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5" name="Bowl with salmon cakes, salad and houmous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6" name="Bowl of pappardelle pasta with parsley butter, roasted hazelnuts and shaved parmesan cheese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bowl of salad with fried rice, boiled eggs and chopsticks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 and houmous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Bowl of pappardelle pasta with parsley butter, roasted hazelnuts and shaved parmesan cheese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7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1.png"/><Relationship Id="rId4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4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6.png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5.png"/><Relationship Id="rId7" Type="http://schemas.openxmlformats.org/officeDocument/2006/relationships/image" Target="../media/image68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7.png"/><Relationship Id="rId10" Type="http://schemas.openxmlformats.org/officeDocument/2006/relationships/image" Target="../media/image16.png"/><Relationship Id="rId4" Type="http://schemas.openxmlformats.org/officeDocument/2006/relationships/image" Target="../media/image66.png"/><Relationship Id="rId9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5.png"/><Relationship Id="rId7" Type="http://schemas.openxmlformats.org/officeDocument/2006/relationships/image" Target="../media/image78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7.png"/><Relationship Id="rId5" Type="http://schemas.openxmlformats.org/officeDocument/2006/relationships/image" Target="../media/image17.png"/><Relationship Id="rId4" Type="http://schemas.openxmlformats.org/officeDocument/2006/relationships/image" Target="../media/image66.png"/><Relationship Id="rId9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4.png"/><Relationship Id="rId4" Type="http://schemas.openxmlformats.org/officeDocument/2006/relationships/image" Target="../media/image83.png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image" Target="../media/image2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2.png"/><Relationship Id="rId5" Type="http://schemas.openxmlformats.org/officeDocument/2006/relationships/image" Target="../media/image25.png"/><Relationship Id="rId4" Type="http://schemas.openxmlformats.org/officeDocument/2006/relationships/image" Target="../media/image83.png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image" Target="../media/image2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2.png"/><Relationship Id="rId5" Type="http://schemas.openxmlformats.org/officeDocument/2006/relationships/image" Target="../media/image26.png"/><Relationship Id="rId4" Type="http://schemas.openxmlformats.org/officeDocument/2006/relationships/image" Target="../media/image83.png"/></Relationships>
</file>

<file path=ppt/slides/_rels/slide26.xml.rels><?xml version="1.0" encoding="UTF-8" standalone="yes"?>
<Relationships xmlns="http://schemas.openxmlformats.org/package/2006/relationships"><Relationship Id="rId7" Type="http://schemas.openxmlformats.org/officeDocument/2006/relationships/image" Target="../media/image2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83.png"/></Relationships>
</file>

<file path=ppt/slides/_rels/slide27.xml.rels><?xml version="1.0" encoding="UTF-8" standalone="yes"?>
<Relationships xmlns="http://schemas.openxmlformats.org/package/2006/relationships"><Relationship Id="rId7" Type="http://schemas.openxmlformats.org/officeDocument/2006/relationships/image" Target="../media/image2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8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8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9.png"/><Relationship Id="rId5" Type="http://schemas.openxmlformats.org/officeDocument/2006/relationships/image" Target="../media/image30.png"/><Relationship Id="rId4" Type="http://schemas.openxmlformats.org/officeDocument/2006/relationships/image" Target="../media/image8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9.png"/><Relationship Id="rId5" Type="http://schemas.openxmlformats.org/officeDocument/2006/relationships/image" Target="../media/image31.png"/><Relationship Id="rId4" Type="http://schemas.openxmlformats.org/officeDocument/2006/relationships/image" Target="../media/image8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3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4.png"/><Relationship Id="rId5" Type="http://schemas.openxmlformats.org/officeDocument/2006/relationships/image" Target="../media/image41.png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ndy: A problem on leetcode">
            <a:extLst>
              <a:ext uri="{FF2B5EF4-FFF2-40B4-BE49-F238E27FC236}">
                <a16:creationId xmlns:a16="http://schemas.microsoft.com/office/drawing/2014/main" id="{FCE5CF3B-DB22-E801-25A8-F3914DD7C7E7}"/>
              </a:ext>
            </a:extLst>
          </p:cNvPr>
          <p:cNvSpPr/>
          <p:nvPr/>
        </p:nvSpPr>
        <p:spPr>
          <a:xfrm>
            <a:off x="664063" y="340242"/>
            <a:ext cx="22731560" cy="12992986"/>
          </a:xfrm>
          <a:prstGeom prst="roundRect">
            <a:avLst>
              <a:gd name="adj" fmla="val 1661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1434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15000" dirty="0"/>
              <a:t>Improving the running time of ford-</a:t>
            </a:r>
            <a:r>
              <a:rPr lang="en-US" sz="15000" dirty="0" err="1"/>
              <a:t>fulkerson</a:t>
            </a:r>
            <a:r>
              <a:rPr lang="en-US" sz="15000" dirty="0"/>
              <a:t> algorithm</a:t>
            </a:r>
            <a:endParaRPr sz="15000" dirty="0"/>
          </a:p>
        </p:txBody>
      </p:sp>
    </p:spTree>
    <p:extLst>
      <p:ext uri="{BB962C8B-B14F-4D97-AF65-F5344CB8AC3E}">
        <p14:creationId xmlns:p14="http://schemas.microsoft.com/office/powerpoint/2010/main" val="16623778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!!box2">
                <a:extLst>
                  <a:ext uri="{FF2B5EF4-FFF2-40B4-BE49-F238E27FC236}">
                    <a16:creationId xmlns:a16="http://schemas.microsoft.com/office/drawing/2014/main" id="{11C97CCB-8817-E851-AD0F-13ECA8C4857E}"/>
                  </a:ext>
                </a:extLst>
              </p:cNvPr>
              <p:cNvSpPr/>
              <p:nvPr/>
            </p:nvSpPr>
            <p:spPr>
              <a:xfrm>
                <a:off x="585878" y="282729"/>
                <a:ext cx="13483770" cy="883078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def </a:t>
                </a:r>
                <a:r>
                  <a:rPr lang="en-US" sz="3200" dirty="0" err="1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fordfulkerson</a:t>
                </a: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𝐺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for each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𝑒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∈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𝐺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=0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𝑘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= max capacity edge in the graph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make a residual graph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while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𝑘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≥1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    while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there is a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𝑠𝑡</m:t>
                    </m:r>
                    <m:r>
                      <a:rPr lang="en-US" sz="3200" i="1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 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path in</a:t>
                </a: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which each edge has capacity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≥</m:t>
                    </m:r>
                    <m:r>
                      <a:rPr lang="en-US" sz="3200" b="0" i="1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𝑘</m:t>
                    </m:r>
                  </m:oMath>
                </a14:m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	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let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be a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𝑠𝑡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path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let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b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be the minimum capacity edge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each forward edge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e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+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𝑏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each backward edge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𝑒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    let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𝑒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′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be the corresponding forward edge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−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𝑏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	    make a residual graph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𝑘</m:t>
                    </m:r>
                    <m:r>
                      <a:rPr lang="en-US" sz="3200" i="1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  <m:r>
                      <a:rPr lang="en-US" sz="3200" i="1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𝑘</m:t>
                    </m:r>
                    <m:r>
                      <a:rPr lang="en-US" sz="3200" b="0" i="1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/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2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" name="!!box2">
                <a:extLst>
                  <a:ext uri="{FF2B5EF4-FFF2-40B4-BE49-F238E27FC236}">
                    <a16:creationId xmlns:a16="http://schemas.microsoft.com/office/drawing/2014/main" id="{11C97CCB-8817-E851-AD0F-13ECA8C485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878" y="282729"/>
                <a:ext cx="13483770" cy="8830786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!!box2">
                <a:extLst>
                  <a:ext uri="{FF2B5EF4-FFF2-40B4-BE49-F238E27FC236}">
                    <a16:creationId xmlns:a16="http://schemas.microsoft.com/office/drawing/2014/main" id="{67A60C2D-B269-5BB5-C3DC-C948B325B339}"/>
                  </a:ext>
                </a:extLst>
              </p:cNvPr>
              <p:cNvSpPr/>
              <p:nvPr/>
            </p:nvSpPr>
            <p:spPr>
              <a:xfrm>
                <a:off x="15022247" y="426720"/>
                <a:ext cx="8775875" cy="12943840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Let us look at what happens at the first iteration of the inner while loop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After the end of the first iteration, there is no path from s to t in the residual graph with each edge having capacity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≥</m:t>
                    </m:r>
                  </m:oMath>
                </a14:m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W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Consider a residual graph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endParaRPr lang="en-US" sz="4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4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4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4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4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4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4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4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4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4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4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>
          <p:sp>
            <p:nvSpPr>
              <p:cNvPr id="4" name="!!box2">
                <a:extLst>
                  <a:ext uri="{FF2B5EF4-FFF2-40B4-BE49-F238E27FC236}">
                    <a16:creationId xmlns:a16="http://schemas.microsoft.com/office/drawing/2014/main" id="{67A60C2D-B269-5BB5-C3DC-C948B325B3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22247" y="426720"/>
                <a:ext cx="8775875" cy="12943840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477406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!!b">
            <a:extLst>
              <a:ext uri="{FF2B5EF4-FFF2-40B4-BE49-F238E27FC236}">
                <a16:creationId xmlns:a16="http://schemas.microsoft.com/office/drawing/2014/main" id="{7D1859A4-8FBE-0F9D-7E0C-50FFC9BA5496}"/>
              </a:ext>
            </a:extLst>
          </p:cNvPr>
          <p:cNvSpPr/>
          <p:nvPr/>
        </p:nvSpPr>
        <p:spPr>
          <a:xfrm>
            <a:off x="9413612" y="1683084"/>
            <a:ext cx="5515710" cy="6408275"/>
          </a:xfrm>
          <a:prstGeom prst="ellipse">
            <a:avLst/>
          </a:prstGeom>
          <a:solidFill>
            <a:srgbClr val="FFC000">
              <a:alpha val="39385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8" name="!!a">
            <a:extLst>
              <a:ext uri="{FF2B5EF4-FFF2-40B4-BE49-F238E27FC236}">
                <a16:creationId xmlns:a16="http://schemas.microsoft.com/office/drawing/2014/main" id="{9C451013-DEDF-DAC7-50C9-4DF17CC60B8D}"/>
              </a:ext>
            </a:extLst>
          </p:cNvPr>
          <p:cNvSpPr/>
          <p:nvPr/>
        </p:nvSpPr>
        <p:spPr>
          <a:xfrm>
            <a:off x="431597" y="1666240"/>
            <a:ext cx="8956243" cy="6408275"/>
          </a:xfrm>
          <a:prstGeom prst="ellipse">
            <a:avLst/>
          </a:prstGeom>
          <a:solidFill>
            <a:schemeClr val="accent2">
              <a:alpha val="2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9" name="!!source">
            <a:extLst>
              <a:ext uri="{FF2B5EF4-FFF2-40B4-BE49-F238E27FC236}">
                <a16:creationId xmlns:a16="http://schemas.microsoft.com/office/drawing/2014/main" id="{3EC6C910-5AED-1EDB-454D-0E498E70BCEB}"/>
              </a:ext>
            </a:extLst>
          </p:cNvPr>
          <p:cNvSpPr/>
          <p:nvPr/>
        </p:nvSpPr>
        <p:spPr>
          <a:xfrm>
            <a:off x="585878" y="4229046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</a:t>
            </a:r>
          </a:p>
        </p:txBody>
      </p:sp>
      <p:sp>
        <p:nvSpPr>
          <p:cNvPr id="20" name="!!p1">
            <a:extLst>
              <a:ext uri="{FF2B5EF4-FFF2-40B4-BE49-F238E27FC236}">
                <a16:creationId xmlns:a16="http://schemas.microsoft.com/office/drawing/2014/main" id="{0EEF8E03-DC92-BD95-1C59-B760F95A63FF}"/>
              </a:ext>
            </a:extLst>
          </p:cNvPr>
          <p:cNvSpPr/>
          <p:nvPr/>
        </p:nvSpPr>
        <p:spPr>
          <a:xfrm>
            <a:off x="2994073" y="2063506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</a:t>
            </a:r>
          </a:p>
        </p:txBody>
      </p:sp>
      <p:sp>
        <p:nvSpPr>
          <p:cNvPr id="21" name="!!p3">
            <a:extLst>
              <a:ext uri="{FF2B5EF4-FFF2-40B4-BE49-F238E27FC236}">
                <a16:creationId xmlns:a16="http://schemas.microsoft.com/office/drawing/2014/main" id="{102AA148-5D71-E0D9-2B02-2C4438D0A1DF}"/>
              </a:ext>
            </a:extLst>
          </p:cNvPr>
          <p:cNvSpPr/>
          <p:nvPr/>
        </p:nvSpPr>
        <p:spPr>
          <a:xfrm>
            <a:off x="10752000" y="2272947"/>
            <a:ext cx="1440000" cy="157247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g</a:t>
            </a:r>
          </a:p>
        </p:txBody>
      </p:sp>
      <p:sp>
        <p:nvSpPr>
          <p:cNvPr id="22" name="!!p4">
            <a:extLst>
              <a:ext uri="{FF2B5EF4-FFF2-40B4-BE49-F238E27FC236}">
                <a16:creationId xmlns:a16="http://schemas.microsoft.com/office/drawing/2014/main" id="{DCDEF636-4BE4-6F82-C21C-7928CCE745C2}"/>
              </a:ext>
            </a:extLst>
          </p:cNvPr>
          <p:cNvSpPr/>
          <p:nvPr/>
        </p:nvSpPr>
        <p:spPr>
          <a:xfrm>
            <a:off x="2671316" y="6178640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</a:t>
            </a:r>
          </a:p>
        </p:txBody>
      </p:sp>
      <p:sp>
        <p:nvSpPr>
          <p:cNvPr id="23" name="!!p5">
            <a:extLst>
              <a:ext uri="{FF2B5EF4-FFF2-40B4-BE49-F238E27FC236}">
                <a16:creationId xmlns:a16="http://schemas.microsoft.com/office/drawing/2014/main" id="{49BC7234-B83F-3570-87CB-2197ECAA2AEA}"/>
              </a:ext>
            </a:extLst>
          </p:cNvPr>
          <p:cNvSpPr/>
          <p:nvPr/>
        </p:nvSpPr>
        <p:spPr>
          <a:xfrm>
            <a:off x="5973079" y="6051553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</a:t>
            </a:r>
          </a:p>
        </p:txBody>
      </p:sp>
      <p:sp>
        <p:nvSpPr>
          <p:cNvPr id="24" name="!!p2">
            <a:extLst>
              <a:ext uri="{FF2B5EF4-FFF2-40B4-BE49-F238E27FC236}">
                <a16:creationId xmlns:a16="http://schemas.microsoft.com/office/drawing/2014/main" id="{28E4B432-BFD4-6FD0-B583-ADE90ADC8B8D}"/>
              </a:ext>
            </a:extLst>
          </p:cNvPr>
          <p:cNvSpPr/>
          <p:nvPr/>
        </p:nvSpPr>
        <p:spPr>
          <a:xfrm>
            <a:off x="6157056" y="2339186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  <a:endParaRPr lang="en-US" sz="66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25" name="!!p6">
            <a:extLst>
              <a:ext uri="{FF2B5EF4-FFF2-40B4-BE49-F238E27FC236}">
                <a16:creationId xmlns:a16="http://schemas.microsoft.com/office/drawing/2014/main" id="{59090718-56A2-F019-AA88-B27C44F76B42}"/>
              </a:ext>
            </a:extLst>
          </p:cNvPr>
          <p:cNvSpPr/>
          <p:nvPr/>
        </p:nvSpPr>
        <p:spPr>
          <a:xfrm>
            <a:off x="10655479" y="5985314"/>
            <a:ext cx="1440000" cy="157247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h</a:t>
            </a:r>
          </a:p>
        </p:txBody>
      </p:sp>
      <p:sp>
        <p:nvSpPr>
          <p:cNvPr id="26" name="!!sink">
            <a:extLst>
              <a:ext uri="{FF2B5EF4-FFF2-40B4-BE49-F238E27FC236}">
                <a16:creationId xmlns:a16="http://schemas.microsoft.com/office/drawing/2014/main" id="{BFB80D66-7AA0-60F5-34B0-2936FC8EAAAE}"/>
              </a:ext>
            </a:extLst>
          </p:cNvPr>
          <p:cNvSpPr/>
          <p:nvPr/>
        </p:nvSpPr>
        <p:spPr>
          <a:xfrm>
            <a:off x="13026205" y="4229046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!!atext">
                <a:extLst>
                  <a:ext uri="{FF2B5EF4-FFF2-40B4-BE49-F238E27FC236}">
                    <a16:creationId xmlns:a16="http://schemas.microsoft.com/office/drawing/2014/main" id="{8C4C5DF4-938D-EF08-810B-6E64AB60F1B1}"/>
                  </a:ext>
                </a:extLst>
              </p:cNvPr>
              <p:cNvSpPr/>
              <p:nvPr/>
            </p:nvSpPr>
            <p:spPr>
              <a:xfrm>
                <a:off x="1446758" y="2661913"/>
                <a:ext cx="1158240" cy="794544"/>
              </a:xfrm>
              <a:prstGeom prst="roundRect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 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𝐴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40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7" name="!!atext">
                <a:extLst>
                  <a:ext uri="{FF2B5EF4-FFF2-40B4-BE49-F238E27FC236}">
                    <a16:creationId xmlns:a16="http://schemas.microsoft.com/office/drawing/2014/main" id="{8C4C5DF4-938D-EF08-810B-6E64AB60F1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6758" y="2661913"/>
                <a:ext cx="1158240" cy="794544"/>
              </a:xfrm>
              <a:prstGeom prst="roundRect">
                <a:avLst/>
              </a:prstGeom>
              <a:blipFill>
                <a:blip r:embed="rId3"/>
                <a:stretch>
                  <a:fillRect l="-18478" b="-1718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!!btext">
                <a:extLst>
                  <a:ext uri="{FF2B5EF4-FFF2-40B4-BE49-F238E27FC236}">
                    <a16:creationId xmlns:a16="http://schemas.microsoft.com/office/drawing/2014/main" id="{53A164EA-A7B8-11C6-074D-2777324455F0}"/>
                  </a:ext>
                </a:extLst>
              </p:cNvPr>
              <p:cNvSpPr/>
              <p:nvPr/>
            </p:nvSpPr>
            <p:spPr>
              <a:xfrm>
                <a:off x="12933280" y="6857999"/>
                <a:ext cx="1158240" cy="794544"/>
              </a:xfrm>
              <a:prstGeom prst="roundRect">
                <a:avLst/>
              </a:prstGeom>
              <a:solidFill>
                <a:srgbClr val="FFC000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</m:t>
                          </m:r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𝐵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40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8" name="!!btext">
                <a:extLst>
                  <a:ext uri="{FF2B5EF4-FFF2-40B4-BE49-F238E27FC236}">
                    <a16:creationId xmlns:a16="http://schemas.microsoft.com/office/drawing/2014/main" id="{53A164EA-A7B8-11C6-074D-2777324455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33280" y="6857999"/>
                <a:ext cx="1158240" cy="794544"/>
              </a:xfrm>
              <a:prstGeom prst="roundRect">
                <a:avLst/>
              </a:prstGeom>
              <a:blipFill>
                <a:blip r:embed="rId4"/>
                <a:stretch>
                  <a:fillRect l="-21739" b="-1746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Arc 28">
            <a:extLst>
              <a:ext uri="{FF2B5EF4-FFF2-40B4-BE49-F238E27FC236}">
                <a16:creationId xmlns:a16="http://schemas.microsoft.com/office/drawing/2014/main" id="{FB31917C-40A3-7B2A-C479-CB4FCF0EAF50}"/>
              </a:ext>
            </a:extLst>
          </p:cNvPr>
          <p:cNvSpPr/>
          <p:nvPr/>
        </p:nvSpPr>
        <p:spPr>
          <a:xfrm rot="10800000">
            <a:off x="9152067" y="947851"/>
            <a:ext cx="3781213" cy="7845051"/>
          </a:xfrm>
          <a:prstGeom prst="arc">
            <a:avLst>
              <a:gd name="adj1" fmla="val 16200000"/>
              <a:gd name="adj2" fmla="val 5119717"/>
            </a:avLst>
          </a:prstGeom>
          <a:noFill/>
          <a:ln w="127000" cap="flat">
            <a:solidFill>
              <a:schemeClr val="accent6">
                <a:lumMod val="75000"/>
              </a:schemeClr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ounded Rectangle 29">
                <a:extLst>
                  <a:ext uri="{FF2B5EF4-FFF2-40B4-BE49-F238E27FC236}">
                    <a16:creationId xmlns:a16="http://schemas.microsoft.com/office/drawing/2014/main" id="{942666BE-B10F-0F93-409E-5CD7000EA5EC}"/>
                  </a:ext>
                </a:extLst>
              </p:cNvPr>
              <p:cNvSpPr/>
              <p:nvPr/>
            </p:nvSpPr>
            <p:spPr>
              <a:xfrm>
                <a:off x="6912203" y="541451"/>
                <a:ext cx="1462358" cy="930751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27000" cap="flat" cmpd="sng">
                <a:solidFill>
                  <a:schemeClr val="accent2">
                    <a:lumMod val="75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sSub>
                        <m:sSubPr>
                          <m:ctrlPr>
                            <a:rPr kumimoji="0" lang="en-US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kumimoji="0" lang="en-US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𝐺</m:t>
                          </m:r>
                        </m:e>
                        <m:sub>
                          <m:r>
                            <a:rPr kumimoji="0" lang="en-US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𝑅</m:t>
                          </m:r>
                        </m:sub>
                      </m:sSub>
                    </m:oMath>
                  </m:oMathPara>
                </a14:m>
                <a:endParaRPr kumimoji="0" lang="en-US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0" name="Rounded Rectangle 29">
                <a:extLst>
                  <a:ext uri="{FF2B5EF4-FFF2-40B4-BE49-F238E27FC236}">
                    <a16:creationId xmlns:a16="http://schemas.microsoft.com/office/drawing/2014/main" id="{942666BE-B10F-0F93-409E-5CD7000EA5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2203" y="541451"/>
                <a:ext cx="1462358" cy="930751"/>
              </a:xfrm>
              <a:prstGeom prst="roundRect">
                <a:avLst/>
              </a:prstGeom>
              <a:blipFill>
                <a:blip r:embed="rId5"/>
                <a:stretch>
                  <a:fillRect l="-9524" b="-10588"/>
                </a:stretch>
              </a:blipFill>
              <a:ln w="127000" cap="flat" cmpd="sng">
                <a:solidFill>
                  <a:schemeClr val="accent2">
                    <a:lumMod val="75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!!box2">
                <a:extLst>
                  <a:ext uri="{FF2B5EF4-FFF2-40B4-BE49-F238E27FC236}">
                    <a16:creationId xmlns:a16="http://schemas.microsoft.com/office/drawing/2014/main" id="{06409760-7674-9F97-9478-FD0066C45001}"/>
                  </a:ext>
                </a:extLst>
              </p:cNvPr>
              <p:cNvSpPr/>
              <p:nvPr/>
            </p:nvSpPr>
            <p:spPr>
              <a:xfrm>
                <a:off x="15022247" y="426720"/>
                <a:ext cx="8775875" cy="12943840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Let us look at what happens at the first iteration of the inner while loop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After the end of the first iteration, there is no path from s to t in the residual graph with each edge having capacity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≥</m:t>
                    </m:r>
                  </m:oMath>
                </a14:m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W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Consider a residual graph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𝐴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be the set of all the vertices that are reachable from s (with with each edge having capacity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≥</m:t>
                    </m:r>
                  </m:oMath>
                </a14:m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W)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𝐵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be the set of all the vertices not reachable from t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𝐴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,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𝐵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naturally defines a cut, say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𝐶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endParaRPr lang="en-US" sz="4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Let now go back to the original graph </a:t>
                </a:r>
              </a:p>
            </p:txBody>
          </p:sp>
        </mc:Choice>
        <mc:Fallback>
          <p:sp>
            <p:nvSpPr>
              <p:cNvPr id="3" name="!!box2">
                <a:extLst>
                  <a:ext uri="{FF2B5EF4-FFF2-40B4-BE49-F238E27FC236}">
                    <a16:creationId xmlns:a16="http://schemas.microsoft.com/office/drawing/2014/main" id="{06409760-7674-9F97-9478-FD0066C450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22247" y="426720"/>
                <a:ext cx="8775875" cy="12943840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064414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box2">
            <a:extLst>
              <a:ext uri="{FF2B5EF4-FFF2-40B4-BE49-F238E27FC236}">
                <a16:creationId xmlns:a16="http://schemas.microsoft.com/office/drawing/2014/main" id="{3EEDB2A0-3282-9683-BEE2-737C15449A0B}"/>
              </a:ext>
            </a:extLst>
          </p:cNvPr>
          <p:cNvSpPr/>
          <p:nvPr/>
        </p:nvSpPr>
        <p:spPr>
          <a:xfrm>
            <a:off x="14955094" y="426720"/>
            <a:ext cx="8843028" cy="12943840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Consider the edges that are going across the cut.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40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40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  <a:p>
            <a:pPr defTabSz="825500">
              <a:lnSpc>
                <a:spcPct val="100000"/>
              </a:lnSpc>
              <a:spcBef>
                <a:spcPts val="0"/>
              </a:spcBef>
            </a:pPr>
            <a:endParaRPr lang="en-US" sz="40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40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40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40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40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40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40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40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40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40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40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40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40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17" name="!!b">
            <a:extLst>
              <a:ext uri="{FF2B5EF4-FFF2-40B4-BE49-F238E27FC236}">
                <a16:creationId xmlns:a16="http://schemas.microsoft.com/office/drawing/2014/main" id="{6DD331C2-3CBB-18D7-3093-DBB7F86070EB}"/>
              </a:ext>
            </a:extLst>
          </p:cNvPr>
          <p:cNvSpPr/>
          <p:nvPr/>
        </p:nvSpPr>
        <p:spPr>
          <a:xfrm>
            <a:off x="9413612" y="1683084"/>
            <a:ext cx="5515710" cy="6408275"/>
          </a:xfrm>
          <a:prstGeom prst="ellipse">
            <a:avLst/>
          </a:prstGeom>
          <a:solidFill>
            <a:srgbClr val="FFC000">
              <a:alpha val="39385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8" name="!!a">
            <a:extLst>
              <a:ext uri="{FF2B5EF4-FFF2-40B4-BE49-F238E27FC236}">
                <a16:creationId xmlns:a16="http://schemas.microsoft.com/office/drawing/2014/main" id="{BF375A6B-E529-5741-12BA-15E567B78AE9}"/>
              </a:ext>
            </a:extLst>
          </p:cNvPr>
          <p:cNvSpPr/>
          <p:nvPr/>
        </p:nvSpPr>
        <p:spPr>
          <a:xfrm>
            <a:off x="431597" y="1666240"/>
            <a:ext cx="8956243" cy="6408275"/>
          </a:xfrm>
          <a:prstGeom prst="ellipse">
            <a:avLst/>
          </a:prstGeom>
          <a:solidFill>
            <a:schemeClr val="accent2">
              <a:alpha val="2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9" name="!!source">
            <a:extLst>
              <a:ext uri="{FF2B5EF4-FFF2-40B4-BE49-F238E27FC236}">
                <a16:creationId xmlns:a16="http://schemas.microsoft.com/office/drawing/2014/main" id="{BE4146E4-236F-7088-F5B9-A0D8B58C76B6}"/>
              </a:ext>
            </a:extLst>
          </p:cNvPr>
          <p:cNvSpPr/>
          <p:nvPr/>
        </p:nvSpPr>
        <p:spPr>
          <a:xfrm>
            <a:off x="585878" y="4229046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</a:t>
            </a:r>
          </a:p>
        </p:txBody>
      </p:sp>
      <p:sp>
        <p:nvSpPr>
          <p:cNvPr id="20" name="!!p1">
            <a:extLst>
              <a:ext uri="{FF2B5EF4-FFF2-40B4-BE49-F238E27FC236}">
                <a16:creationId xmlns:a16="http://schemas.microsoft.com/office/drawing/2014/main" id="{A97E00D3-5341-B86B-011C-788CD2D93AAC}"/>
              </a:ext>
            </a:extLst>
          </p:cNvPr>
          <p:cNvSpPr/>
          <p:nvPr/>
        </p:nvSpPr>
        <p:spPr>
          <a:xfrm>
            <a:off x="2994073" y="2063506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</a:t>
            </a:r>
          </a:p>
        </p:txBody>
      </p:sp>
      <p:sp>
        <p:nvSpPr>
          <p:cNvPr id="21" name="!!p3">
            <a:extLst>
              <a:ext uri="{FF2B5EF4-FFF2-40B4-BE49-F238E27FC236}">
                <a16:creationId xmlns:a16="http://schemas.microsoft.com/office/drawing/2014/main" id="{6BC49678-5FB7-7A3A-474C-C3DCC4FB22A0}"/>
              </a:ext>
            </a:extLst>
          </p:cNvPr>
          <p:cNvSpPr/>
          <p:nvPr/>
        </p:nvSpPr>
        <p:spPr>
          <a:xfrm>
            <a:off x="10752000" y="2272947"/>
            <a:ext cx="1440000" cy="157247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g</a:t>
            </a:r>
          </a:p>
        </p:txBody>
      </p:sp>
      <p:sp>
        <p:nvSpPr>
          <p:cNvPr id="22" name="!!p4">
            <a:extLst>
              <a:ext uri="{FF2B5EF4-FFF2-40B4-BE49-F238E27FC236}">
                <a16:creationId xmlns:a16="http://schemas.microsoft.com/office/drawing/2014/main" id="{E8BD23A6-D9BF-66C9-EC51-993E839D7B80}"/>
              </a:ext>
            </a:extLst>
          </p:cNvPr>
          <p:cNvSpPr/>
          <p:nvPr/>
        </p:nvSpPr>
        <p:spPr>
          <a:xfrm>
            <a:off x="2671316" y="6178640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</a:t>
            </a:r>
          </a:p>
        </p:txBody>
      </p:sp>
      <p:sp>
        <p:nvSpPr>
          <p:cNvPr id="23" name="!!p5">
            <a:extLst>
              <a:ext uri="{FF2B5EF4-FFF2-40B4-BE49-F238E27FC236}">
                <a16:creationId xmlns:a16="http://schemas.microsoft.com/office/drawing/2014/main" id="{C9A34D73-FCE5-D9C9-6342-75F0977D12CF}"/>
              </a:ext>
            </a:extLst>
          </p:cNvPr>
          <p:cNvSpPr/>
          <p:nvPr/>
        </p:nvSpPr>
        <p:spPr>
          <a:xfrm>
            <a:off x="5973079" y="6051553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</a:t>
            </a:r>
          </a:p>
        </p:txBody>
      </p:sp>
      <p:sp>
        <p:nvSpPr>
          <p:cNvPr id="24" name="!!p2">
            <a:extLst>
              <a:ext uri="{FF2B5EF4-FFF2-40B4-BE49-F238E27FC236}">
                <a16:creationId xmlns:a16="http://schemas.microsoft.com/office/drawing/2014/main" id="{65696DF1-6448-D847-56CD-B4AD2D98B11C}"/>
              </a:ext>
            </a:extLst>
          </p:cNvPr>
          <p:cNvSpPr/>
          <p:nvPr/>
        </p:nvSpPr>
        <p:spPr>
          <a:xfrm>
            <a:off x="6157056" y="2339186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  <a:endParaRPr lang="en-US" sz="66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25" name="!!p6">
            <a:extLst>
              <a:ext uri="{FF2B5EF4-FFF2-40B4-BE49-F238E27FC236}">
                <a16:creationId xmlns:a16="http://schemas.microsoft.com/office/drawing/2014/main" id="{F6A59108-A5BB-8A98-5F6D-B590DB4B86FC}"/>
              </a:ext>
            </a:extLst>
          </p:cNvPr>
          <p:cNvSpPr/>
          <p:nvPr/>
        </p:nvSpPr>
        <p:spPr>
          <a:xfrm>
            <a:off x="10655479" y="5985314"/>
            <a:ext cx="1440000" cy="157247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h</a:t>
            </a:r>
          </a:p>
        </p:txBody>
      </p:sp>
      <p:sp>
        <p:nvSpPr>
          <p:cNvPr id="26" name="!!sink">
            <a:extLst>
              <a:ext uri="{FF2B5EF4-FFF2-40B4-BE49-F238E27FC236}">
                <a16:creationId xmlns:a16="http://schemas.microsoft.com/office/drawing/2014/main" id="{6BB3437C-98FB-0E9C-1635-C5053F3FD886}"/>
              </a:ext>
            </a:extLst>
          </p:cNvPr>
          <p:cNvSpPr/>
          <p:nvPr/>
        </p:nvSpPr>
        <p:spPr>
          <a:xfrm>
            <a:off x="13026205" y="4229046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!!atext">
                <a:extLst>
                  <a:ext uri="{FF2B5EF4-FFF2-40B4-BE49-F238E27FC236}">
                    <a16:creationId xmlns:a16="http://schemas.microsoft.com/office/drawing/2014/main" id="{72892DA3-2988-2E05-0FDA-114E15DBBF52}"/>
                  </a:ext>
                </a:extLst>
              </p:cNvPr>
              <p:cNvSpPr/>
              <p:nvPr/>
            </p:nvSpPr>
            <p:spPr>
              <a:xfrm>
                <a:off x="1446758" y="2661913"/>
                <a:ext cx="1158240" cy="794544"/>
              </a:xfrm>
              <a:prstGeom prst="roundRect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 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𝐴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40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7" name="!!atext">
                <a:extLst>
                  <a:ext uri="{FF2B5EF4-FFF2-40B4-BE49-F238E27FC236}">
                    <a16:creationId xmlns:a16="http://schemas.microsoft.com/office/drawing/2014/main" id="{72892DA3-2988-2E05-0FDA-114E15DBBF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6758" y="2661913"/>
                <a:ext cx="1158240" cy="794544"/>
              </a:xfrm>
              <a:prstGeom prst="roundRect">
                <a:avLst/>
              </a:prstGeom>
              <a:blipFill>
                <a:blip r:embed="rId2"/>
                <a:stretch>
                  <a:fillRect l="-18478" b="-1718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!!btext">
                <a:extLst>
                  <a:ext uri="{FF2B5EF4-FFF2-40B4-BE49-F238E27FC236}">
                    <a16:creationId xmlns:a16="http://schemas.microsoft.com/office/drawing/2014/main" id="{3150E6CC-93B7-0054-102B-A799ADB4A2D6}"/>
                  </a:ext>
                </a:extLst>
              </p:cNvPr>
              <p:cNvSpPr/>
              <p:nvPr/>
            </p:nvSpPr>
            <p:spPr>
              <a:xfrm>
                <a:off x="12933280" y="6857999"/>
                <a:ext cx="1158240" cy="794544"/>
              </a:xfrm>
              <a:prstGeom prst="roundRect">
                <a:avLst/>
              </a:prstGeom>
              <a:solidFill>
                <a:srgbClr val="FFC000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</m:t>
                          </m:r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𝐵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40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8" name="!!btext">
                <a:extLst>
                  <a:ext uri="{FF2B5EF4-FFF2-40B4-BE49-F238E27FC236}">
                    <a16:creationId xmlns:a16="http://schemas.microsoft.com/office/drawing/2014/main" id="{3150E6CC-93B7-0054-102B-A799ADB4A2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33280" y="6857999"/>
                <a:ext cx="1158240" cy="794544"/>
              </a:xfrm>
              <a:prstGeom prst="roundRect">
                <a:avLst/>
              </a:prstGeom>
              <a:blipFill>
                <a:blip r:embed="rId3"/>
                <a:stretch>
                  <a:fillRect l="-21739" b="-1746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Arc 28">
            <a:extLst>
              <a:ext uri="{FF2B5EF4-FFF2-40B4-BE49-F238E27FC236}">
                <a16:creationId xmlns:a16="http://schemas.microsoft.com/office/drawing/2014/main" id="{02FC1F80-8748-A648-409D-64497BAD2E25}"/>
              </a:ext>
            </a:extLst>
          </p:cNvPr>
          <p:cNvSpPr/>
          <p:nvPr/>
        </p:nvSpPr>
        <p:spPr>
          <a:xfrm rot="10800000">
            <a:off x="9152067" y="947851"/>
            <a:ext cx="3781213" cy="7845051"/>
          </a:xfrm>
          <a:prstGeom prst="arc">
            <a:avLst>
              <a:gd name="adj1" fmla="val 16200000"/>
              <a:gd name="adj2" fmla="val 5119717"/>
            </a:avLst>
          </a:prstGeom>
          <a:noFill/>
          <a:ln w="127000" cap="flat">
            <a:solidFill>
              <a:schemeClr val="accent6">
                <a:lumMod val="75000"/>
              </a:schemeClr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ounded Rectangle 29">
                <a:extLst>
                  <a:ext uri="{FF2B5EF4-FFF2-40B4-BE49-F238E27FC236}">
                    <a16:creationId xmlns:a16="http://schemas.microsoft.com/office/drawing/2014/main" id="{66A282AC-F1B1-646D-86F0-78409398E390}"/>
                  </a:ext>
                </a:extLst>
              </p:cNvPr>
              <p:cNvSpPr/>
              <p:nvPr/>
            </p:nvSpPr>
            <p:spPr>
              <a:xfrm>
                <a:off x="6912203" y="541451"/>
                <a:ext cx="1462358" cy="930751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27000" cap="flat" cmpd="sng">
                <a:solidFill>
                  <a:schemeClr val="accent2">
                    <a:lumMod val="75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𝐺</m:t>
                      </m:r>
                    </m:oMath>
                  </m:oMathPara>
                </a14:m>
                <a:endParaRPr kumimoji="0" lang="en-US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0" name="Rounded Rectangle 29">
                <a:extLst>
                  <a:ext uri="{FF2B5EF4-FFF2-40B4-BE49-F238E27FC236}">
                    <a16:creationId xmlns:a16="http://schemas.microsoft.com/office/drawing/2014/main" id="{66A282AC-F1B1-646D-86F0-78409398E39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2203" y="541451"/>
                <a:ext cx="1462358" cy="930751"/>
              </a:xfrm>
              <a:prstGeom prst="roundRect">
                <a:avLst/>
              </a:prstGeom>
              <a:blipFill>
                <a:blip r:embed="rId4"/>
                <a:stretch>
                  <a:fillRect b="-10588"/>
                </a:stretch>
              </a:blipFill>
              <a:ln w="127000" cap="flat" cmpd="sng">
                <a:solidFill>
                  <a:schemeClr val="accent2">
                    <a:lumMod val="75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!!e10">
            <a:extLst>
              <a:ext uri="{FF2B5EF4-FFF2-40B4-BE49-F238E27FC236}">
                <a16:creationId xmlns:a16="http://schemas.microsoft.com/office/drawing/2014/main" id="{99027D2B-E9FC-15DF-3718-EA01C6EF723C}"/>
              </a:ext>
            </a:extLst>
          </p:cNvPr>
          <p:cNvCxnSpPr>
            <a:cxnSpLocks/>
            <a:stCxn id="21" idx="2"/>
            <a:endCxn id="24" idx="6"/>
          </p:cNvCxnSpPr>
          <p:nvPr/>
        </p:nvCxnSpPr>
        <p:spPr>
          <a:xfrm flipH="1">
            <a:off x="7597056" y="3059186"/>
            <a:ext cx="3154944" cy="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6520490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box2">
            <a:extLst>
              <a:ext uri="{FF2B5EF4-FFF2-40B4-BE49-F238E27FC236}">
                <a16:creationId xmlns:a16="http://schemas.microsoft.com/office/drawing/2014/main" id="{3EEDB2A0-3282-9683-BEE2-737C15449A0B}"/>
              </a:ext>
            </a:extLst>
          </p:cNvPr>
          <p:cNvSpPr/>
          <p:nvPr/>
        </p:nvSpPr>
        <p:spPr>
          <a:xfrm>
            <a:off x="14955094" y="426720"/>
            <a:ext cx="8843028" cy="12943840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Consider the edges that are going across the cut.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FF0000"/>
                </a:solidFill>
                <a:latin typeface="Bradley Hand" pitchFamily="2" charset="77"/>
                <a:sym typeface="Helvetica Neue Medium"/>
              </a:rPr>
              <a:t>What is the flow on this edge when the first iteration of the inner while loop  ends?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4000" dirty="0">
              <a:solidFill>
                <a:srgbClr val="FF0000"/>
              </a:solidFill>
              <a:latin typeface="Bradley Hand" pitchFamily="2" charset="77"/>
              <a:sym typeface="Helvetica Neue Medium"/>
            </a:endParaRP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4000" dirty="0">
              <a:solidFill>
                <a:srgbClr val="FF0000"/>
              </a:solidFill>
              <a:latin typeface="Bradley Hand" pitchFamily="2" charset="77"/>
              <a:sym typeface="Helvetica Neue Medium"/>
            </a:endParaRP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4000" dirty="0">
              <a:solidFill>
                <a:srgbClr val="FF0000"/>
              </a:solidFill>
              <a:latin typeface="Bradley Hand" pitchFamily="2" charset="77"/>
              <a:sym typeface="Helvetica Neue Medium"/>
            </a:endParaRP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4000" dirty="0">
              <a:solidFill>
                <a:srgbClr val="FF0000"/>
              </a:solidFill>
              <a:latin typeface="Bradley Hand" pitchFamily="2" charset="77"/>
              <a:sym typeface="Helvetica Neue Medium"/>
            </a:endParaRP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4000" dirty="0">
              <a:solidFill>
                <a:srgbClr val="FF0000"/>
              </a:solidFill>
              <a:latin typeface="Bradley Hand" pitchFamily="2" charset="77"/>
              <a:sym typeface="Helvetica Neue Medium"/>
            </a:endParaRP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4000" dirty="0">
              <a:solidFill>
                <a:srgbClr val="FF0000"/>
              </a:solidFill>
              <a:latin typeface="Bradley Hand" pitchFamily="2" charset="77"/>
              <a:sym typeface="Helvetica Neue Medium"/>
            </a:endParaRP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4000" dirty="0">
              <a:solidFill>
                <a:srgbClr val="FF0000"/>
              </a:solidFill>
              <a:latin typeface="Bradley Hand" pitchFamily="2" charset="77"/>
              <a:sym typeface="Helvetica Neue Medium"/>
            </a:endParaRP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4000" dirty="0">
              <a:solidFill>
                <a:srgbClr val="FF0000"/>
              </a:solidFill>
              <a:latin typeface="Bradley Hand" pitchFamily="2" charset="77"/>
              <a:sym typeface="Helvetica Neue Medium"/>
            </a:endParaRP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4000" dirty="0">
              <a:solidFill>
                <a:srgbClr val="FF0000"/>
              </a:solidFill>
              <a:latin typeface="Bradley Hand" pitchFamily="2" charset="77"/>
              <a:sym typeface="Helvetica Neue Medium"/>
            </a:endParaRP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4000" dirty="0">
              <a:solidFill>
                <a:srgbClr val="FF0000"/>
              </a:solidFill>
              <a:latin typeface="Bradley Hand" pitchFamily="2" charset="77"/>
              <a:sym typeface="Helvetica Neue Medium"/>
            </a:endParaRP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4000" dirty="0">
              <a:solidFill>
                <a:srgbClr val="FF0000"/>
              </a:solidFill>
              <a:latin typeface="Bradley Hand" pitchFamily="2" charset="77"/>
              <a:sym typeface="Helvetica Neue Medium"/>
            </a:endParaRP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40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21" name="!!b">
            <a:extLst>
              <a:ext uri="{FF2B5EF4-FFF2-40B4-BE49-F238E27FC236}">
                <a16:creationId xmlns:a16="http://schemas.microsoft.com/office/drawing/2014/main" id="{A607C7BC-6434-1698-7236-95639259E476}"/>
              </a:ext>
            </a:extLst>
          </p:cNvPr>
          <p:cNvSpPr/>
          <p:nvPr/>
        </p:nvSpPr>
        <p:spPr>
          <a:xfrm>
            <a:off x="9413612" y="1683084"/>
            <a:ext cx="5515710" cy="6408275"/>
          </a:xfrm>
          <a:prstGeom prst="ellipse">
            <a:avLst/>
          </a:prstGeom>
          <a:solidFill>
            <a:srgbClr val="FFC000">
              <a:alpha val="39385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!!a">
            <a:extLst>
              <a:ext uri="{FF2B5EF4-FFF2-40B4-BE49-F238E27FC236}">
                <a16:creationId xmlns:a16="http://schemas.microsoft.com/office/drawing/2014/main" id="{8C477035-5E2C-2A2B-5997-832C35F8669F}"/>
              </a:ext>
            </a:extLst>
          </p:cNvPr>
          <p:cNvSpPr/>
          <p:nvPr/>
        </p:nvSpPr>
        <p:spPr>
          <a:xfrm>
            <a:off x="431597" y="1666240"/>
            <a:ext cx="8956243" cy="6408275"/>
          </a:xfrm>
          <a:prstGeom prst="ellipse">
            <a:avLst/>
          </a:prstGeom>
          <a:solidFill>
            <a:schemeClr val="accent2">
              <a:alpha val="2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3" name="!!source">
            <a:extLst>
              <a:ext uri="{FF2B5EF4-FFF2-40B4-BE49-F238E27FC236}">
                <a16:creationId xmlns:a16="http://schemas.microsoft.com/office/drawing/2014/main" id="{C1B215C2-EAD9-9CD6-776A-202A1EC13362}"/>
              </a:ext>
            </a:extLst>
          </p:cNvPr>
          <p:cNvSpPr/>
          <p:nvPr/>
        </p:nvSpPr>
        <p:spPr>
          <a:xfrm>
            <a:off x="585878" y="4229046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</a:t>
            </a:r>
          </a:p>
        </p:txBody>
      </p:sp>
      <p:sp>
        <p:nvSpPr>
          <p:cNvPr id="24" name="!!p1">
            <a:extLst>
              <a:ext uri="{FF2B5EF4-FFF2-40B4-BE49-F238E27FC236}">
                <a16:creationId xmlns:a16="http://schemas.microsoft.com/office/drawing/2014/main" id="{69276745-E0A3-AEE9-101C-32DFE2452F39}"/>
              </a:ext>
            </a:extLst>
          </p:cNvPr>
          <p:cNvSpPr/>
          <p:nvPr/>
        </p:nvSpPr>
        <p:spPr>
          <a:xfrm>
            <a:off x="2994073" y="2063506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</a:t>
            </a:r>
          </a:p>
        </p:txBody>
      </p:sp>
      <p:sp>
        <p:nvSpPr>
          <p:cNvPr id="25" name="!!p3">
            <a:extLst>
              <a:ext uri="{FF2B5EF4-FFF2-40B4-BE49-F238E27FC236}">
                <a16:creationId xmlns:a16="http://schemas.microsoft.com/office/drawing/2014/main" id="{11A378C1-29CB-560C-3FFB-60B328623E56}"/>
              </a:ext>
            </a:extLst>
          </p:cNvPr>
          <p:cNvSpPr/>
          <p:nvPr/>
        </p:nvSpPr>
        <p:spPr>
          <a:xfrm>
            <a:off x="10752000" y="2272947"/>
            <a:ext cx="1440000" cy="157247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g</a:t>
            </a:r>
          </a:p>
        </p:txBody>
      </p:sp>
      <p:sp>
        <p:nvSpPr>
          <p:cNvPr id="26" name="!!p4">
            <a:extLst>
              <a:ext uri="{FF2B5EF4-FFF2-40B4-BE49-F238E27FC236}">
                <a16:creationId xmlns:a16="http://schemas.microsoft.com/office/drawing/2014/main" id="{4462962A-C1AE-2896-BA89-6AA3C0EFE059}"/>
              </a:ext>
            </a:extLst>
          </p:cNvPr>
          <p:cNvSpPr/>
          <p:nvPr/>
        </p:nvSpPr>
        <p:spPr>
          <a:xfrm>
            <a:off x="2671316" y="6178640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</a:t>
            </a:r>
          </a:p>
        </p:txBody>
      </p:sp>
      <p:sp>
        <p:nvSpPr>
          <p:cNvPr id="27" name="!!p5">
            <a:extLst>
              <a:ext uri="{FF2B5EF4-FFF2-40B4-BE49-F238E27FC236}">
                <a16:creationId xmlns:a16="http://schemas.microsoft.com/office/drawing/2014/main" id="{05DA8D8A-70E7-FB37-FE7C-8C5A64C42904}"/>
              </a:ext>
            </a:extLst>
          </p:cNvPr>
          <p:cNvSpPr/>
          <p:nvPr/>
        </p:nvSpPr>
        <p:spPr>
          <a:xfrm>
            <a:off x="5973079" y="6051553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</a:t>
            </a:r>
          </a:p>
        </p:txBody>
      </p:sp>
      <p:sp>
        <p:nvSpPr>
          <p:cNvPr id="28" name="!!p2">
            <a:extLst>
              <a:ext uri="{FF2B5EF4-FFF2-40B4-BE49-F238E27FC236}">
                <a16:creationId xmlns:a16="http://schemas.microsoft.com/office/drawing/2014/main" id="{998CEC0B-A70D-993D-CE34-AB6BF3E91A77}"/>
              </a:ext>
            </a:extLst>
          </p:cNvPr>
          <p:cNvSpPr/>
          <p:nvPr/>
        </p:nvSpPr>
        <p:spPr>
          <a:xfrm>
            <a:off x="6157056" y="2339186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  <a:endParaRPr lang="en-US" sz="66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29" name="!!p6">
            <a:extLst>
              <a:ext uri="{FF2B5EF4-FFF2-40B4-BE49-F238E27FC236}">
                <a16:creationId xmlns:a16="http://schemas.microsoft.com/office/drawing/2014/main" id="{54452F52-5B9A-716A-9349-BAABEE7836FE}"/>
              </a:ext>
            </a:extLst>
          </p:cNvPr>
          <p:cNvSpPr/>
          <p:nvPr/>
        </p:nvSpPr>
        <p:spPr>
          <a:xfrm>
            <a:off x="10655479" y="5985314"/>
            <a:ext cx="1440000" cy="157247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h</a:t>
            </a:r>
          </a:p>
        </p:txBody>
      </p:sp>
      <p:sp>
        <p:nvSpPr>
          <p:cNvPr id="30" name="!!sink">
            <a:extLst>
              <a:ext uri="{FF2B5EF4-FFF2-40B4-BE49-F238E27FC236}">
                <a16:creationId xmlns:a16="http://schemas.microsoft.com/office/drawing/2014/main" id="{CF73CFF4-CF98-10AF-911A-4E7FB869ACA9}"/>
              </a:ext>
            </a:extLst>
          </p:cNvPr>
          <p:cNvSpPr/>
          <p:nvPr/>
        </p:nvSpPr>
        <p:spPr>
          <a:xfrm>
            <a:off x="13026205" y="4229046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!!atext">
                <a:extLst>
                  <a:ext uri="{FF2B5EF4-FFF2-40B4-BE49-F238E27FC236}">
                    <a16:creationId xmlns:a16="http://schemas.microsoft.com/office/drawing/2014/main" id="{E241D737-67C4-951B-BEE5-86DF862B19F1}"/>
                  </a:ext>
                </a:extLst>
              </p:cNvPr>
              <p:cNvSpPr/>
              <p:nvPr/>
            </p:nvSpPr>
            <p:spPr>
              <a:xfrm>
                <a:off x="1446758" y="2661913"/>
                <a:ext cx="1158240" cy="794544"/>
              </a:xfrm>
              <a:prstGeom prst="roundRect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 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𝐴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40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1" name="!!atext">
                <a:extLst>
                  <a:ext uri="{FF2B5EF4-FFF2-40B4-BE49-F238E27FC236}">
                    <a16:creationId xmlns:a16="http://schemas.microsoft.com/office/drawing/2014/main" id="{E241D737-67C4-951B-BEE5-86DF862B19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6758" y="2661913"/>
                <a:ext cx="1158240" cy="794544"/>
              </a:xfrm>
              <a:prstGeom prst="roundRect">
                <a:avLst/>
              </a:prstGeom>
              <a:blipFill>
                <a:blip r:embed="rId2"/>
                <a:stretch>
                  <a:fillRect l="-18478" b="-1718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!!btext">
                <a:extLst>
                  <a:ext uri="{FF2B5EF4-FFF2-40B4-BE49-F238E27FC236}">
                    <a16:creationId xmlns:a16="http://schemas.microsoft.com/office/drawing/2014/main" id="{6EEFAE2E-0C46-911B-53F4-119DE71D7A21}"/>
                  </a:ext>
                </a:extLst>
              </p:cNvPr>
              <p:cNvSpPr/>
              <p:nvPr/>
            </p:nvSpPr>
            <p:spPr>
              <a:xfrm>
                <a:off x="12933280" y="6857999"/>
                <a:ext cx="1158240" cy="794544"/>
              </a:xfrm>
              <a:prstGeom prst="roundRect">
                <a:avLst/>
              </a:prstGeom>
              <a:solidFill>
                <a:srgbClr val="FFC000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</m:t>
                          </m:r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𝐵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40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2" name="!!btext">
                <a:extLst>
                  <a:ext uri="{FF2B5EF4-FFF2-40B4-BE49-F238E27FC236}">
                    <a16:creationId xmlns:a16="http://schemas.microsoft.com/office/drawing/2014/main" id="{6EEFAE2E-0C46-911B-53F4-119DE71D7A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33280" y="6857999"/>
                <a:ext cx="1158240" cy="794544"/>
              </a:xfrm>
              <a:prstGeom prst="roundRect">
                <a:avLst/>
              </a:prstGeom>
              <a:blipFill>
                <a:blip r:embed="rId3"/>
                <a:stretch>
                  <a:fillRect l="-21739" b="-1746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Arc 32">
            <a:extLst>
              <a:ext uri="{FF2B5EF4-FFF2-40B4-BE49-F238E27FC236}">
                <a16:creationId xmlns:a16="http://schemas.microsoft.com/office/drawing/2014/main" id="{65BB8A6A-F418-2D43-F26A-3B8501737F26}"/>
              </a:ext>
            </a:extLst>
          </p:cNvPr>
          <p:cNvSpPr/>
          <p:nvPr/>
        </p:nvSpPr>
        <p:spPr>
          <a:xfrm rot="10800000">
            <a:off x="9152067" y="947851"/>
            <a:ext cx="3781213" cy="7845051"/>
          </a:xfrm>
          <a:prstGeom prst="arc">
            <a:avLst>
              <a:gd name="adj1" fmla="val 16200000"/>
              <a:gd name="adj2" fmla="val 5119717"/>
            </a:avLst>
          </a:prstGeom>
          <a:noFill/>
          <a:ln w="127000" cap="flat">
            <a:solidFill>
              <a:schemeClr val="accent6">
                <a:lumMod val="75000"/>
              </a:schemeClr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ounded Rectangle 33">
                <a:extLst>
                  <a:ext uri="{FF2B5EF4-FFF2-40B4-BE49-F238E27FC236}">
                    <a16:creationId xmlns:a16="http://schemas.microsoft.com/office/drawing/2014/main" id="{39549803-D805-A679-54FC-567FD4570B73}"/>
                  </a:ext>
                </a:extLst>
              </p:cNvPr>
              <p:cNvSpPr/>
              <p:nvPr/>
            </p:nvSpPr>
            <p:spPr>
              <a:xfrm>
                <a:off x="6912203" y="541451"/>
                <a:ext cx="1462358" cy="930751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27000" cap="flat" cmpd="sng">
                <a:solidFill>
                  <a:schemeClr val="accent2">
                    <a:lumMod val="75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𝐺</m:t>
                      </m:r>
                    </m:oMath>
                  </m:oMathPara>
                </a14:m>
                <a:endParaRPr kumimoji="0" lang="en-US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4" name="Rounded Rectangle 33">
                <a:extLst>
                  <a:ext uri="{FF2B5EF4-FFF2-40B4-BE49-F238E27FC236}">
                    <a16:creationId xmlns:a16="http://schemas.microsoft.com/office/drawing/2014/main" id="{39549803-D805-A679-54FC-567FD4570B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2203" y="541451"/>
                <a:ext cx="1462358" cy="930751"/>
              </a:xfrm>
              <a:prstGeom prst="roundRect">
                <a:avLst/>
              </a:prstGeom>
              <a:blipFill>
                <a:blip r:embed="rId4"/>
                <a:stretch>
                  <a:fillRect b="-10588"/>
                </a:stretch>
              </a:blipFill>
              <a:ln w="127000" cap="flat" cmpd="sng">
                <a:solidFill>
                  <a:schemeClr val="accent2">
                    <a:lumMod val="75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!!e10">
            <a:extLst>
              <a:ext uri="{FF2B5EF4-FFF2-40B4-BE49-F238E27FC236}">
                <a16:creationId xmlns:a16="http://schemas.microsoft.com/office/drawing/2014/main" id="{497CE1E2-AEF5-8C80-BAB6-2A8B585EAB48}"/>
              </a:ext>
            </a:extLst>
          </p:cNvPr>
          <p:cNvCxnSpPr>
            <a:cxnSpLocks/>
            <a:stCxn id="25" idx="2"/>
            <a:endCxn id="28" idx="6"/>
          </p:cNvCxnSpPr>
          <p:nvPr/>
        </p:nvCxnSpPr>
        <p:spPr>
          <a:xfrm flipH="1">
            <a:off x="7597056" y="3059186"/>
            <a:ext cx="3154944" cy="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8656199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!!b">
            <a:extLst>
              <a:ext uri="{FF2B5EF4-FFF2-40B4-BE49-F238E27FC236}">
                <a16:creationId xmlns:a16="http://schemas.microsoft.com/office/drawing/2014/main" id="{A5CD1BF4-4A43-8355-8331-0A080AA27911}"/>
              </a:ext>
            </a:extLst>
          </p:cNvPr>
          <p:cNvSpPr/>
          <p:nvPr/>
        </p:nvSpPr>
        <p:spPr>
          <a:xfrm>
            <a:off x="9413612" y="1683084"/>
            <a:ext cx="5515710" cy="6408275"/>
          </a:xfrm>
          <a:prstGeom prst="ellipse">
            <a:avLst/>
          </a:prstGeom>
          <a:solidFill>
            <a:srgbClr val="FFC000">
              <a:alpha val="39385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!!a">
            <a:extLst>
              <a:ext uri="{FF2B5EF4-FFF2-40B4-BE49-F238E27FC236}">
                <a16:creationId xmlns:a16="http://schemas.microsoft.com/office/drawing/2014/main" id="{9D5A8890-5F91-A298-B223-840B61589AA3}"/>
              </a:ext>
            </a:extLst>
          </p:cNvPr>
          <p:cNvSpPr/>
          <p:nvPr/>
        </p:nvSpPr>
        <p:spPr>
          <a:xfrm>
            <a:off x="431597" y="1666240"/>
            <a:ext cx="8956243" cy="6408275"/>
          </a:xfrm>
          <a:prstGeom prst="ellipse">
            <a:avLst/>
          </a:prstGeom>
          <a:solidFill>
            <a:schemeClr val="accent2">
              <a:alpha val="2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!!source">
            <a:extLst>
              <a:ext uri="{FF2B5EF4-FFF2-40B4-BE49-F238E27FC236}">
                <a16:creationId xmlns:a16="http://schemas.microsoft.com/office/drawing/2014/main" id="{B6F729D6-B7B7-5ACF-7EF0-0402E7550869}"/>
              </a:ext>
            </a:extLst>
          </p:cNvPr>
          <p:cNvSpPr/>
          <p:nvPr/>
        </p:nvSpPr>
        <p:spPr>
          <a:xfrm>
            <a:off x="585878" y="4229046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</a:t>
            </a:r>
          </a:p>
        </p:txBody>
      </p:sp>
      <p:sp>
        <p:nvSpPr>
          <p:cNvPr id="4" name="!!p1">
            <a:extLst>
              <a:ext uri="{FF2B5EF4-FFF2-40B4-BE49-F238E27FC236}">
                <a16:creationId xmlns:a16="http://schemas.microsoft.com/office/drawing/2014/main" id="{73A63BA6-4FB1-1869-DA1A-3EFB45F64C04}"/>
              </a:ext>
            </a:extLst>
          </p:cNvPr>
          <p:cNvSpPr/>
          <p:nvPr/>
        </p:nvSpPr>
        <p:spPr>
          <a:xfrm>
            <a:off x="2994073" y="2063506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</a:t>
            </a:r>
          </a:p>
        </p:txBody>
      </p:sp>
      <p:sp>
        <p:nvSpPr>
          <p:cNvPr id="5" name="!!p3">
            <a:extLst>
              <a:ext uri="{FF2B5EF4-FFF2-40B4-BE49-F238E27FC236}">
                <a16:creationId xmlns:a16="http://schemas.microsoft.com/office/drawing/2014/main" id="{4F381BE4-3D5E-4747-A9C1-5C88B866954D}"/>
              </a:ext>
            </a:extLst>
          </p:cNvPr>
          <p:cNvSpPr/>
          <p:nvPr/>
        </p:nvSpPr>
        <p:spPr>
          <a:xfrm>
            <a:off x="10752000" y="2272947"/>
            <a:ext cx="1440000" cy="157247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g</a:t>
            </a:r>
          </a:p>
        </p:txBody>
      </p:sp>
      <p:sp>
        <p:nvSpPr>
          <p:cNvPr id="6" name="!!p4">
            <a:extLst>
              <a:ext uri="{FF2B5EF4-FFF2-40B4-BE49-F238E27FC236}">
                <a16:creationId xmlns:a16="http://schemas.microsoft.com/office/drawing/2014/main" id="{C3296F4C-B3C8-0421-A01A-89212C048E45}"/>
              </a:ext>
            </a:extLst>
          </p:cNvPr>
          <p:cNvSpPr/>
          <p:nvPr/>
        </p:nvSpPr>
        <p:spPr>
          <a:xfrm>
            <a:off x="2671316" y="6178640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</a:t>
            </a:r>
          </a:p>
        </p:txBody>
      </p:sp>
      <p:sp>
        <p:nvSpPr>
          <p:cNvPr id="7" name="!!p5">
            <a:extLst>
              <a:ext uri="{FF2B5EF4-FFF2-40B4-BE49-F238E27FC236}">
                <a16:creationId xmlns:a16="http://schemas.microsoft.com/office/drawing/2014/main" id="{B44E4D1E-7223-C549-9CA7-8C630AFA6827}"/>
              </a:ext>
            </a:extLst>
          </p:cNvPr>
          <p:cNvSpPr/>
          <p:nvPr/>
        </p:nvSpPr>
        <p:spPr>
          <a:xfrm>
            <a:off x="5973079" y="6051553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</a:t>
            </a:r>
          </a:p>
        </p:txBody>
      </p:sp>
      <p:sp>
        <p:nvSpPr>
          <p:cNvPr id="8" name="!!p2">
            <a:extLst>
              <a:ext uri="{FF2B5EF4-FFF2-40B4-BE49-F238E27FC236}">
                <a16:creationId xmlns:a16="http://schemas.microsoft.com/office/drawing/2014/main" id="{40042841-0813-2495-6F69-0D80F1451275}"/>
              </a:ext>
            </a:extLst>
          </p:cNvPr>
          <p:cNvSpPr/>
          <p:nvPr/>
        </p:nvSpPr>
        <p:spPr>
          <a:xfrm>
            <a:off x="6157056" y="2339186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  <a:endParaRPr lang="en-US" sz="66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9" name="!!p6">
            <a:extLst>
              <a:ext uri="{FF2B5EF4-FFF2-40B4-BE49-F238E27FC236}">
                <a16:creationId xmlns:a16="http://schemas.microsoft.com/office/drawing/2014/main" id="{F1B196A4-1235-CAC3-C77E-4CFD483396CB}"/>
              </a:ext>
            </a:extLst>
          </p:cNvPr>
          <p:cNvSpPr/>
          <p:nvPr/>
        </p:nvSpPr>
        <p:spPr>
          <a:xfrm>
            <a:off x="10655479" y="5985314"/>
            <a:ext cx="1440000" cy="157247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h</a:t>
            </a:r>
          </a:p>
        </p:txBody>
      </p:sp>
      <p:sp>
        <p:nvSpPr>
          <p:cNvPr id="11" name="!!sink">
            <a:extLst>
              <a:ext uri="{FF2B5EF4-FFF2-40B4-BE49-F238E27FC236}">
                <a16:creationId xmlns:a16="http://schemas.microsoft.com/office/drawing/2014/main" id="{46454B24-1D40-794D-6123-7B4425253BA2}"/>
              </a:ext>
            </a:extLst>
          </p:cNvPr>
          <p:cNvSpPr/>
          <p:nvPr/>
        </p:nvSpPr>
        <p:spPr>
          <a:xfrm>
            <a:off x="13026205" y="4229046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!!atext">
                <a:extLst>
                  <a:ext uri="{FF2B5EF4-FFF2-40B4-BE49-F238E27FC236}">
                    <a16:creationId xmlns:a16="http://schemas.microsoft.com/office/drawing/2014/main" id="{75BC4D88-81D9-80A7-9831-6261283D28EE}"/>
                  </a:ext>
                </a:extLst>
              </p:cNvPr>
              <p:cNvSpPr/>
              <p:nvPr/>
            </p:nvSpPr>
            <p:spPr>
              <a:xfrm>
                <a:off x="1446758" y="2661913"/>
                <a:ext cx="1158240" cy="794544"/>
              </a:xfrm>
              <a:prstGeom prst="roundRect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 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𝐴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40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3" name="!!atext">
                <a:extLst>
                  <a:ext uri="{FF2B5EF4-FFF2-40B4-BE49-F238E27FC236}">
                    <a16:creationId xmlns:a16="http://schemas.microsoft.com/office/drawing/2014/main" id="{75BC4D88-81D9-80A7-9831-6261283D28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6758" y="2661913"/>
                <a:ext cx="1158240" cy="794544"/>
              </a:xfrm>
              <a:prstGeom prst="roundRect">
                <a:avLst/>
              </a:prstGeom>
              <a:blipFill>
                <a:blip r:embed="rId2"/>
                <a:stretch>
                  <a:fillRect l="-18478" b="-1718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!!btext">
                <a:extLst>
                  <a:ext uri="{FF2B5EF4-FFF2-40B4-BE49-F238E27FC236}">
                    <a16:creationId xmlns:a16="http://schemas.microsoft.com/office/drawing/2014/main" id="{7509D35D-087B-C2BF-1337-0759FA064DD1}"/>
                  </a:ext>
                </a:extLst>
              </p:cNvPr>
              <p:cNvSpPr/>
              <p:nvPr/>
            </p:nvSpPr>
            <p:spPr>
              <a:xfrm>
                <a:off x="12933280" y="6857999"/>
                <a:ext cx="1158240" cy="794544"/>
              </a:xfrm>
              <a:prstGeom prst="roundRect">
                <a:avLst/>
              </a:prstGeom>
              <a:solidFill>
                <a:srgbClr val="FFC000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</m:t>
                          </m:r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𝐵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40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5" name="!!btext">
                <a:extLst>
                  <a:ext uri="{FF2B5EF4-FFF2-40B4-BE49-F238E27FC236}">
                    <a16:creationId xmlns:a16="http://schemas.microsoft.com/office/drawing/2014/main" id="{7509D35D-087B-C2BF-1337-0759FA064D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33280" y="6857999"/>
                <a:ext cx="1158240" cy="794544"/>
              </a:xfrm>
              <a:prstGeom prst="roundRect">
                <a:avLst/>
              </a:prstGeom>
              <a:blipFill>
                <a:blip r:embed="rId3"/>
                <a:stretch>
                  <a:fillRect l="-21739" b="-1746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Arc 9">
            <a:extLst>
              <a:ext uri="{FF2B5EF4-FFF2-40B4-BE49-F238E27FC236}">
                <a16:creationId xmlns:a16="http://schemas.microsoft.com/office/drawing/2014/main" id="{67FBD712-EEF3-3177-F610-17E525275602}"/>
              </a:ext>
            </a:extLst>
          </p:cNvPr>
          <p:cNvSpPr/>
          <p:nvPr/>
        </p:nvSpPr>
        <p:spPr>
          <a:xfrm rot="10800000">
            <a:off x="9152067" y="947851"/>
            <a:ext cx="3781213" cy="7845051"/>
          </a:xfrm>
          <a:prstGeom prst="arc">
            <a:avLst>
              <a:gd name="adj1" fmla="val 16200000"/>
              <a:gd name="adj2" fmla="val 5119717"/>
            </a:avLst>
          </a:prstGeom>
          <a:noFill/>
          <a:ln w="127000" cap="flat">
            <a:solidFill>
              <a:schemeClr val="accent6">
                <a:lumMod val="75000"/>
              </a:schemeClr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F055A27E-01BA-2439-C2C8-9536C0A067A7}"/>
                  </a:ext>
                </a:extLst>
              </p:cNvPr>
              <p:cNvSpPr/>
              <p:nvPr/>
            </p:nvSpPr>
            <p:spPr>
              <a:xfrm>
                <a:off x="6912203" y="541451"/>
                <a:ext cx="1462358" cy="930751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27000" cap="flat" cmpd="sng">
                <a:solidFill>
                  <a:schemeClr val="accent2">
                    <a:lumMod val="75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𝐺</m:t>
                      </m:r>
                    </m:oMath>
                  </m:oMathPara>
                </a14:m>
                <a:endParaRPr kumimoji="0" lang="en-US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F055A27E-01BA-2439-C2C8-9536C0A067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2203" y="541451"/>
                <a:ext cx="1462358" cy="930751"/>
              </a:xfrm>
              <a:prstGeom prst="roundRect">
                <a:avLst/>
              </a:prstGeom>
              <a:blipFill>
                <a:blip r:embed="rId4"/>
                <a:stretch>
                  <a:fillRect b="-10588"/>
                </a:stretch>
              </a:blipFill>
              <a:ln w="127000" cap="flat" cmpd="sng">
                <a:solidFill>
                  <a:schemeClr val="accent2">
                    <a:lumMod val="75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!!e10">
            <a:extLst>
              <a:ext uri="{FF2B5EF4-FFF2-40B4-BE49-F238E27FC236}">
                <a16:creationId xmlns:a16="http://schemas.microsoft.com/office/drawing/2014/main" id="{18EBB851-3E5B-3F95-8F60-C6796014E861}"/>
              </a:ext>
            </a:extLst>
          </p:cNvPr>
          <p:cNvCxnSpPr>
            <a:cxnSpLocks/>
            <a:stCxn id="5" idx="2"/>
            <a:endCxn id="8" idx="6"/>
          </p:cNvCxnSpPr>
          <p:nvPr/>
        </p:nvCxnSpPr>
        <p:spPr>
          <a:xfrm flipH="1">
            <a:off x="7597056" y="3059186"/>
            <a:ext cx="3154944" cy="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!!box2">
                <a:extLst>
                  <a:ext uri="{FF2B5EF4-FFF2-40B4-BE49-F238E27FC236}">
                    <a16:creationId xmlns:a16="http://schemas.microsoft.com/office/drawing/2014/main" id="{DA701170-26E8-0717-EB30-6677E67FA0EA}"/>
                  </a:ext>
                </a:extLst>
              </p:cNvPr>
              <p:cNvSpPr/>
              <p:nvPr/>
            </p:nvSpPr>
            <p:spPr>
              <a:xfrm>
                <a:off x="14955094" y="426720"/>
                <a:ext cx="8843028" cy="12943840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Consider the edges that are going across the cut.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000" dirty="0">
                    <a:solidFill>
                      <a:srgbClr val="FF0000"/>
                    </a:solidFill>
                    <a:latin typeface="Bradley Hand" pitchFamily="2" charset="77"/>
                    <a:sym typeface="Helvetica Neue Medium"/>
                  </a:rPr>
                  <a:t>What is the flow on this edge when the first iteration of the inner while loop  ends?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f(</a:t>
                </a:r>
                <a:r>
                  <a:rPr lang="en-US" sz="4000" dirty="0" err="1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bg</a:t>
                </a: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) &gt;c(</a:t>
                </a:r>
                <a:r>
                  <a:rPr lang="en-US" sz="4000" dirty="0" err="1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bg</a:t>
                </a: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)-W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000" dirty="0">
                    <a:solidFill>
                      <a:srgbClr val="FF0000"/>
                    </a:solidFill>
                    <a:latin typeface="Bradley Hand" pitchFamily="2" charset="77"/>
                    <a:sym typeface="Helvetica Neue Medium"/>
                  </a:rPr>
                  <a:t>Why?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Let us assume that 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	f(</a:t>
                </a:r>
                <a:r>
                  <a:rPr lang="en-US" sz="4000" dirty="0" err="1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bg</a:t>
                </a: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)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≤</m:t>
                    </m:r>
                  </m:oMath>
                </a14:m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c(</a:t>
                </a:r>
                <a:r>
                  <a:rPr lang="en-US" sz="4000" dirty="0" err="1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bg</a:t>
                </a: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)-W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Or c(</a:t>
                </a:r>
                <a:r>
                  <a:rPr lang="en-US" sz="4000" dirty="0" err="1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bg</a:t>
                </a: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)-f(</a:t>
                </a:r>
                <a:r>
                  <a:rPr lang="en-US" sz="4000" dirty="0" err="1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bg</a:t>
                </a: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)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≥</m:t>
                    </m:r>
                  </m:oMath>
                </a14:m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W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But then, look at the residual graph.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4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4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4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4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4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18" name="!!box2">
                <a:extLst>
                  <a:ext uri="{FF2B5EF4-FFF2-40B4-BE49-F238E27FC236}">
                    <a16:creationId xmlns:a16="http://schemas.microsoft.com/office/drawing/2014/main" id="{DA701170-26E8-0717-EB30-6677E67FA0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55094" y="426720"/>
                <a:ext cx="8843028" cy="12943840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989009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!!b">
            <a:extLst>
              <a:ext uri="{FF2B5EF4-FFF2-40B4-BE49-F238E27FC236}">
                <a16:creationId xmlns:a16="http://schemas.microsoft.com/office/drawing/2014/main" id="{A5CD1BF4-4A43-8355-8331-0A080AA27911}"/>
              </a:ext>
            </a:extLst>
          </p:cNvPr>
          <p:cNvSpPr/>
          <p:nvPr/>
        </p:nvSpPr>
        <p:spPr>
          <a:xfrm>
            <a:off x="9177838" y="549750"/>
            <a:ext cx="5515710" cy="6408275"/>
          </a:xfrm>
          <a:prstGeom prst="ellipse">
            <a:avLst/>
          </a:prstGeom>
          <a:solidFill>
            <a:srgbClr val="FFC000">
              <a:alpha val="39385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!!a">
            <a:extLst>
              <a:ext uri="{FF2B5EF4-FFF2-40B4-BE49-F238E27FC236}">
                <a16:creationId xmlns:a16="http://schemas.microsoft.com/office/drawing/2014/main" id="{9D5A8890-5F91-A298-B223-840B61589AA3}"/>
              </a:ext>
            </a:extLst>
          </p:cNvPr>
          <p:cNvSpPr/>
          <p:nvPr/>
        </p:nvSpPr>
        <p:spPr>
          <a:xfrm>
            <a:off x="195823" y="532906"/>
            <a:ext cx="8956243" cy="6408275"/>
          </a:xfrm>
          <a:prstGeom prst="ellipse">
            <a:avLst/>
          </a:prstGeom>
          <a:solidFill>
            <a:schemeClr val="accent2">
              <a:alpha val="2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!!source">
            <a:extLst>
              <a:ext uri="{FF2B5EF4-FFF2-40B4-BE49-F238E27FC236}">
                <a16:creationId xmlns:a16="http://schemas.microsoft.com/office/drawing/2014/main" id="{B6F729D6-B7B7-5ACF-7EF0-0402E7550869}"/>
              </a:ext>
            </a:extLst>
          </p:cNvPr>
          <p:cNvSpPr/>
          <p:nvPr/>
        </p:nvSpPr>
        <p:spPr>
          <a:xfrm>
            <a:off x="350104" y="3095712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</a:t>
            </a:r>
          </a:p>
        </p:txBody>
      </p:sp>
      <p:sp>
        <p:nvSpPr>
          <p:cNvPr id="4" name="!!p1">
            <a:extLst>
              <a:ext uri="{FF2B5EF4-FFF2-40B4-BE49-F238E27FC236}">
                <a16:creationId xmlns:a16="http://schemas.microsoft.com/office/drawing/2014/main" id="{73A63BA6-4FB1-1869-DA1A-3EFB45F64C04}"/>
              </a:ext>
            </a:extLst>
          </p:cNvPr>
          <p:cNvSpPr/>
          <p:nvPr/>
        </p:nvSpPr>
        <p:spPr>
          <a:xfrm>
            <a:off x="2758299" y="930172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</a:t>
            </a:r>
          </a:p>
        </p:txBody>
      </p:sp>
      <p:sp>
        <p:nvSpPr>
          <p:cNvPr id="5" name="!!p3">
            <a:extLst>
              <a:ext uri="{FF2B5EF4-FFF2-40B4-BE49-F238E27FC236}">
                <a16:creationId xmlns:a16="http://schemas.microsoft.com/office/drawing/2014/main" id="{4F381BE4-3D5E-4747-A9C1-5C88B866954D}"/>
              </a:ext>
            </a:extLst>
          </p:cNvPr>
          <p:cNvSpPr/>
          <p:nvPr/>
        </p:nvSpPr>
        <p:spPr>
          <a:xfrm>
            <a:off x="10516226" y="1139613"/>
            <a:ext cx="1440000" cy="157247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g</a:t>
            </a:r>
          </a:p>
        </p:txBody>
      </p:sp>
      <p:sp>
        <p:nvSpPr>
          <p:cNvPr id="6" name="!!p4">
            <a:extLst>
              <a:ext uri="{FF2B5EF4-FFF2-40B4-BE49-F238E27FC236}">
                <a16:creationId xmlns:a16="http://schemas.microsoft.com/office/drawing/2014/main" id="{C3296F4C-B3C8-0421-A01A-89212C048E45}"/>
              </a:ext>
            </a:extLst>
          </p:cNvPr>
          <p:cNvSpPr/>
          <p:nvPr/>
        </p:nvSpPr>
        <p:spPr>
          <a:xfrm>
            <a:off x="2435542" y="5045306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</a:t>
            </a:r>
          </a:p>
        </p:txBody>
      </p:sp>
      <p:sp>
        <p:nvSpPr>
          <p:cNvPr id="7" name="!!p5">
            <a:extLst>
              <a:ext uri="{FF2B5EF4-FFF2-40B4-BE49-F238E27FC236}">
                <a16:creationId xmlns:a16="http://schemas.microsoft.com/office/drawing/2014/main" id="{B44E4D1E-7223-C549-9CA7-8C630AFA6827}"/>
              </a:ext>
            </a:extLst>
          </p:cNvPr>
          <p:cNvSpPr/>
          <p:nvPr/>
        </p:nvSpPr>
        <p:spPr>
          <a:xfrm>
            <a:off x="5737305" y="4918219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</a:t>
            </a:r>
          </a:p>
        </p:txBody>
      </p:sp>
      <p:sp>
        <p:nvSpPr>
          <p:cNvPr id="8" name="!!p2">
            <a:extLst>
              <a:ext uri="{FF2B5EF4-FFF2-40B4-BE49-F238E27FC236}">
                <a16:creationId xmlns:a16="http://schemas.microsoft.com/office/drawing/2014/main" id="{40042841-0813-2495-6F69-0D80F1451275}"/>
              </a:ext>
            </a:extLst>
          </p:cNvPr>
          <p:cNvSpPr/>
          <p:nvPr/>
        </p:nvSpPr>
        <p:spPr>
          <a:xfrm>
            <a:off x="5921282" y="1205852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  <a:endParaRPr lang="en-US" sz="66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9" name="!!p6">
            <a:extLst>
              <a:ext uri="{FF2B5EF4-FFF2-40B4-BE49-F238E27FC236}">
                <a16:creationId xmlns:a16="http://schemas.microsoft.com/office/drawing/2014/main" id="{F1B196A4-1235-CAC3-C77E-4CFD483396CB}"/>
              </a:ext>
            </a:extLst>
          </p:cNvPr>
          <p:cNvSpPr/>
          <p:nvPr/>
        </p:nvSpPr>
        <p:spPr>
          <a:xfrm>
            <a:off x="10419705" y="4851980"/>
            <a:ext cx="1440000" cy="157247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h</a:t>
            </a:r>
          </a:p>
        </p:txBody>
      </p:sp>
      <p:sp>
        <p:nvSpPr>
          <p:cNvPr id="11" name="!!sink">
            <a:extLst>
              <a:ext uri="{FF2B5EF4-FFF2-40B4-BE49-F238E27FC236}">
                <a16:creationId xmlns:a16="http://schemas.microsoft.com/office/drawing/2014/main" id="{46454B24-1D40-794D-6123-7B4425253BA2}"/>
              </a:ext>
            </a:extLst>
          </p:cNvPr>
          <p:cNvSpPr/>
          <p:nvPr/>
        </p:nvSpPr>
        <p:spPr>
          <a:xfrm>
            <a:off x="12790431" y="3095712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!!atext">
                <a:extLst>
                  <a:ext uri="{FF2B5EF4-FFF2-40B4-BE49-F238E27FC236}">
                    <a16:creationId xmlns:a16="http://schemas.microsoft.com/office/drawing/2014/main" id="{75BC4D88-81D9-80A7-9831-6261283D28EE}"/>
                  </a:ext>
                </a:extLst>
              </p:cNvPr>
              <p:cNvSpPr/>
              <p:nvPr/>
            </p:nvSpPr>
            <p:spPr>
              <a:xfrm>
                <a:off x="1210984" y="1528579"/>
                <a:ext cx="1158240" cy="794544"/>
              </a:xfrm>
              <a:prstGeom prst="roundRect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 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𝐴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40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3" name="!!atext">
                <a:extLst>
                  <a:ext uri="{FF2B5EF4-FFF2-40B4-BE49-F238E27FC236}">
                    <a16:creationId xmlns:a16="http://schemas.microsoft.com/office/drawing/2014/main" id="{75BC4D88-81D9-80A7-9831-6261283D28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0984" y="1528579"/>
                <a:ext cx="1158240" cy="794544"/>
              </a:xfrm>
              <a:prstGeom prst="roundRect">
                <a:avLst/>
              </a:prstGeom>
              <a:blipFill>
                <a:blip r:embed="rId2"/>
                <a:stretch>
                  <a:fillRect l="-19565" b="-1746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!!btext">
                <a:extLst>
                  <a:ext uri="{FF2B5EF4-FFF2-40B4-BE49-F238E27FC236}">
                    <a16:creationId xmlns:a16="http://schemas.microsoft.com/office/drawing/2014/main" id="{7509D35D-087B-C2BF-1337-0759FA064DD1}"/>
                  </a:ext>
                </a:extLst>
              </p:cNvPr>
              <p:cNvSpPr/>
              <p:nvPr/>
            </p:nvSpPr>
            <p:spPr>
              <a:xfrm>
                <a:off x="12697506" y="5724665"/>
                <a:ext cx="1158240" cy="794544"/>
              </a:xfrm>
              <a:prstGeom prst="roundRect">
                <a:avLst/>
              </a:prstGeom>
              <a:solidFill>
                <a:srgbClr val="FFC000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</m:t>
                          </m:r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𝐵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40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5" name="!!btext">
                <a:extLst>
                  <a:ext uri="{FF2B5EF4-FFF2-40B4-BE49-F238E27FC236}">
                    <a16:creationId xmlns:a16="http://schemas.microsoft.com/office/drawing/2014/main" id="{7509D35D-087B-C2BF-1337-0759FA064D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97506" y="5724665"/>
                <a:ext cx="1158240" cy="794544"/>
              </a:xfrm>
              <a:prstGeom prst="roundRect">
                <a:avLst/>
              </a:prstGeom>
              <a:blipFill>
                <a:blip r:embed="rId3"/>
                <a:stretch>
                  <a:fillRect l="-20430" b="-1718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Arc 9">
            <a:extLst>
              <a:ext uri="{FF2B5EF4-FFF2-40B4-BE49-F238E27FC236}">
                <a16:creationId xmlns:a16="http://schemas.microsoft.com/office/drawing/2014/main" id="{67FBD712-EEF3-3177-F610-17E525275602}"/>
              </a:ext>
            </a:extLst>
          </p:cNvPr>
          <p:cNvSpPr/>
          <p:nvPr/>
        </p:nvSpPr>
        <p:spPr>
          <a:xfrm rot="10800000">
            <a:off x="8822759" y="-643370"/>
            <a:ext cx="3781213" cy="7845051"/>
          </a:xfrm>
          <a:prstGeom prst="arc">
            <a:avLst>
              <a:gd name="adj1" fmla="val 16200000"/>
              <a:gd name="adj2" fmla="val 5119717"/>
            </a:avLst>
          </a:prstGeom>
          <a:noFill/>
          <a:ln w="127000" cap="flat">
            <a:solidFill>
              <a:schemeClr val="accent6">
                <a:lumMod val="75000"/>
              </a:schemeClr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F055A27E-01BA-2439-C2C8-9536C0A067A7}"/>
                  </a:ext>
                </a:extLst>
              </p:cNvPr>
              <p:cNvSpPr/>
              <p:nvPr/>
            </p:nvSpPr>
            <p:spPr>
              <a:xfrm>
                <a:off x="7078350" y="107172"/>
                <a:ext cx="1462358" cy="930751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27000" cap="flat" cmpd="sng">
                <a:solidFill>
                  <a:schemeClr val="accent2">
                    <a:lumMod val="75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𝐺</m:t>
                      </m:r>
                    </m:oMath>
                  </m:oMathPara>
                </a14:m>
                <a:endParaRPr kumimoji="0" lang="en-US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F055A27E-01BA-2439-C2C8-9536C0A067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8350" y="107172"/>
                <a:ext cx="1462358" cy="930751"/>
              </a:xfrm>
              <a:prstGeom prst="roundRect">
                <a:avLst/>
              </a:prstGeom>
              <a:blipFill>
                <a:blip r:embed="rId4"/>
                <a:stretch>
                  <a:fillRect b="-10714"/>
                </a:stretch>
              </a:blipFill>
              <a:ln w="127000" cap="flat" cmpd="sng">
                <a:solidFill>
                  <a:schemeClr val="accent2">
                    <a:lumMod val="75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!!e10">
            <a:extLst>
              <a:ext uri="{FF2B5EF4-FFF2-40B4-BE49-F238E27FC236}">
                <a16:creationId xmlns:a16="http://schemas.microsoft.com/office/drawing/2014/main" id="{18EBB851-3E5B-3F95-8F60-C6796014E861}"/>
              </a:ext>
            </a:extLst>
          </p:cNvPr>
          <p:cNvCxnSpPr>
            <a:cxnSpLocks/>
            <a:stCxn id="5" idx="2"/>
            <a:endCxn id="8" idx="6"/>
          </p:cNvCxnSpPr>
          <p:nvPr/>
        </p:nvCxnSpPr>
        <p:spPr>
          <a:xfrm flipH="1">
            <a:off x="7361282" y="1925852"/>
            <a:ext cx="3154944" cy="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8" name="!!b">
            <a:extLst>
              <a:ext uri="{FF2B5EF4-FFF2-40B4-BE49-F238E27FC236}">
                <a16:creationId xmlns:a16="http://schemas.microsoft.com/office/drawing/2014/main" id="{887C4BA7-F1FE-CC57-10DD-C7A769C6055F}"/>
              </a:ext>
            </a:extLst>
          </p:cNvPr>
          <p:cNvSpPr/>
          <p:nvPr/>
        </p:nvSpPr>
        <p:spPr>
          <a:xfrm>
            <a:off x="8982015" y="7591329"/>
            <a:ext cx="5515710" cy="6408275"/>
          </a:xfrm>
          <a:prstGeom prst="ellipse">
            <a:avLst/>
          </a:prstGeom>
          <a:solidFill>
            <a:srgbClr val="FFC000">
              <a:alpha val="39385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9" name="!!a">
            <a:extLst>
              <a:ext uri="{FF2B5EF4-FFF2-40B4-BE49-F238E27FC236}">
                <a16:creationId xmlns:a16="http://schemas.microsoft.com/office/drawing/2014/main" id="{71D01C89-86E2-0B6F-4574-E3C07237B873}"/>
              </a:ext>
            </a:extLst>
          </p:cNvPr>
          <p:cNvSpPr/>
          <p:nvPr/>
        </p:nvSpPr>
        <p:spPr>
          <a:xfrm>
            <a:off x="0" y="7574485"/>
            <a:ext cx="8956243" cy="6408275"/>
          </a:xfrm>
          <a:prstGeom prst="ellipse">
            <a:avLst/>
          </a:prstGeom>
          <a:solidFill>
            <a:schemeClr val="accent2">
              <a:alpha val="2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0" name="!!source">
            <a:extLst>
              <a:ext uri="{FF2B5EF4-FFF2-40B4-BE49-F238E27FC236}">
                <a16:creationId xmlns:a16="http://schemas.microsoft.com/office/drawing/2014/main" id="{73FB4C16-9A94-9D4D-13AF-27954055264D}"/>
              </a:ext>
            </a:extLst>
          </p:cNvPr>
          <p:cNvSpPr/>
          <p:nvPr/>
        </p:nvSpPr>
        <p:spPr>
          <a:xfrm>
            <a:off x="154281" y="10137291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</a:t>
            </a:r>
          </a:p>
        </p:txBody>
      </p:sp>
      <p:sp>
        <p:nvSpPr>
          <p:cNvPr id="21" name="!!p1">
            <a:extLst>
              <a:ext uri="{FF2B5EF4-FFF2-40B4-BE49-F238E27FC236}">
                <a16:creationId xmlns:a16="http://schemas.microsoft.com/office/drawing/2014/main" id="{102CD129-D88F-6B84-2BB7-71DFF4FF02D5}"/>
              </a:ext>
            </a:extLst>
          </p:cNvPr>
          <p:cNvSpPr/>
          <p:nvPr/>
        </p:nvSpPr>
        <p:spPr>
          <a:xfrm>
            <a:off x="2562476" y="7971751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</a:t>
            </a:r>
          </a:p>
        </p:txBody>
      </p:sp>
      <p:sp>
        <p:nvSpPr>
          <p:cNvPr id="22" name="!!p3">
            <a:extLst>
              <a:ext uri="{FF2B5EF4-FFF2-40B4-BE49-F238E27FC236}">
                <a16:creationId xmlns:a16="http://schemas.microsoft.com/office/drawing/2014/main" id="{B79EE408-14D1-B91B-BA65-00FE751DAB72}"/>
              </a:ext>
            </a:extLst>
          </p:cNvPr>
          <p:cNvSpPr/>
          <p:nvPr/>
        </p:nvSpPr>
        <p:spPr>
          <a:xfrm>
            <a:off x="10320403" y="8181192"/>
            <a:ext cx="1440000" cy="157247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g</a:t>
            </a:r>
          </a:p>
        </p:txBody>
      </p:sp>
      <p:sp>
        <p:nvSpPr>
          <p:cNvPr id="23" name="!!p4">
            <a:extLst>
              <a:ext uri="{FF2B5EF4-FFF2-40B4-BE49-F238E27FC236}">
                <a16:creationId xmlns:a16="http://schemas.microsoft.com/office/drawing/2014/main" id="{B80335D7-400C-7214-9D26-5FD5FDDEFDC5}"/>
              </a:ext>
            </a:extLst>
          </p:cNvPr>
          <p:cNvSpPr/>
          <p:nvPr/>
        </p:nvSpPr>
        <p:spPr>
          <a:xfrm>
            <a:off x="2239719" y="12086885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</a:t>
            </a:r>
          </a:p>
        </p:txBody>
      </p:sp>
      <p:sp>
        <p:nvSpPr>
          <p:cNvPr id="24" name="!!p5">
            <a:extLst>
              <a:ext uri="{FF2B5EF4-FFF2-40B4-BE49-F238E27FC236}">
                <a16:creationId xmlns:a16="http://schemas.microsoft.com/office/drawing/2014/main" id="{3B11CC61-E546-C565-B42B-03A0428D70E3}"/>
              </a:ext>
            </a:extLst>
          </p:cNvPr>
          <p:cNvSpPr/>
          <p:nvPr/>
        </p:nvSpPr>
        <p:spPr>
          <a:xfrm>
            <a:off x="5541482" y="11959798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</a:t>
            </a:r>
          </a:p>
        </p:txBody>
      </p:sp>
      <p:sp>
        <p:nvSpPr>
          <p:cNvPr id="25" name="!!p2">
            <a:extLst>
              <a:ext uri="{FF2B5EF4-FFF2-40B4-BE49-F238E27FC236}">
                <a16:creationId xmlns:a16="http://schemas.microsoft.com/office/drawing/2014/main" id="{708F7C87-79CD-38D1-7568-F2399333DDC7}"/>
              </a:ext>
            </a:extLst>
          </p:cNvPr>
          <p:cNvSpPr/>
          <p:nvPr/>
        </p:nvSpPr>
        <p:spPr>
          <a:xfrm>
            <a:off x="5725459" y="8247431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  <a:endParaRPr lang="en-US" sz="66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26" name="!!p6">
            <a:extLst>
              <a:ext uri="{FF2B5EF4-FFF2-40B4-BE49-F238E27FC236}">
                <a16:creationId xmlns:a16="http://schemas.microsoft.com/office/drawing/2014/main" id="{57909847-AB99-94EF-B295-C37DB4DEFC73}"/>
              </a:ext>
            </a:extLst>
          </p:cNvPr>
          <p:cNvSpPr/>
          <p:nvPr/>
        </p:nvSpPr>
        <p:spPr>
          <a:xfrm>
            <a:off x="10223882" y="11893559"/>
            <a:ext cx="1440000" cy="157247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h</a:t>
            </a:r>
          </a:p>
        </p:txBody>
      </p:sp>
      <p:sp>
        <p:nvSpPr>
          <p:cNvPr id="27" name="!!sink">
            <a:extLst>
              <a:ext uri="{FF2B5EF4-FFF2-40B4-BE49-F238E27FC236}">
                <a16:creationId xmlns:a16="http://schemas.microsoft.com/office/drawing/2014/main" id="{36E29011-C023-89EC-0FC5-352543B8FB55}"/>
              </a:ext>
            </a:extLst>
          </p:cNvPr>
          <p:cNvSpPr/>
          <p:nvPr/>
        </p:nvSpPr>
        <p:spPr>
          <a:xfrm>
            <a:off x="12594608" y="10137291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!!atext">
                <a:extLst>
                  <a:ext uri="{FF2B5EF4-FFF2-40B4-BE49-F238E27FC236}">
                    <a16:creationId xmlns:a16="http://schemas.microsoft.com/office/drawing/2014/main" id="{CE82F1E0-21A7-D862-E373-328A1970AB36}"/>
                  </a:ext>
                </a:extLst>
              </p:cNvPr>
              <p:cNvSpPr/>
              <p:nvPr/>
            </p:nvSpPr>
            <p:spPr>
              <a:xfrm>
                <a:off x="1015161" y="8570158"/>
                <a:ext cx="1158240" cy="794544"/>
              </a:xfrm>
              <a:prstGeom prst="roundRect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 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𝐴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40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8" name="!!atext">
                <a:extLst>
                  <a:ext uri="{FF2B5EF4-FFF2-40B4-BE49-F238E27FC236}">
                    <a16:creationId xmlns:a16="http://schemas.microsoft.com/office/drawing/2014/main" id="{CE82F1E0-21A7-D862-E373-328A1970AB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5161" y="8570158"/>
                <a:ext cx="1158240" cy="794544"/>
              </a:xfrm>
              <a:prstGeom prst="roundRect">
                <a:avLst/>
              </a:prstGeom>
              <a:blipFill>
                <a:blip r:embed="rId5"/>
                <a:stretch>
                  <a:fillRect l="-20652" b="-1718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!!btext">
                <a:extLst>
                  <a:ext uri="{FF2B5EF4-FFF2-40B4-BE49-F238E27FC236}">
                    <a16:creationId xmlns:a16="http://schemas.microsoft.com/office/drawing/2014/main" id="{8225C60B-27BF-64CD-2F1B-DD60FBCFB2DD}"/>
                  </a:ext>
                </a:extLst>
              </p:cNvPr>
              <p:cNvSpPr/>
              <p:nvPr/>
            </p:nvSpPr>
            <p:spPr>
              <a:xfrm>
                <a:off x="12501683" y="12766244"/>
                <a:ext cx="1158240" cy="794544"/>
              </a:xfrm>
              <a:prstGeom prst="roundRect">
                <a:avLst/>
              </a:prstGeom>
              <a:solidFill>
                <a:srgbClr val="FFC000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</m:t>
                          </m:r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𝐵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40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9" name="!!btext">
                <a:extLst>
                  <a:ext uri="{FF2B5EF4-FFF2-40B4-BE49-F238E27FC236}">
                    <a16:creationId xmlns:a16="http://schemas.microsoft.com/office/drawing/2014/main" id="{8225C60B-27BF-64CD-2F1B-DD60FBCFB2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01683" y="12766244"/>
                <a:ext cx="1158240" cy="794544"/>
              </a:xfrm>
              <a:prstGeom prst="roundRect">
                <a:avLst/>
              </a:prstGeom>
              <a:blipFill>
                <a:blip r:embed="rId6"/>
                <a:stretch>
                  <a:fillRect l="-20652" b="-1746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ounded Rectangle 29">
                <a:extLst>
                  <a:ext uri="{FF2B5EF4-FFF2-40B4-BE49-F238E27FC236}">
                    <a16:creationId xmlns:a16="http://schemas.microsoft.com/office/drawing/2014/main" id="{D96ECA7A-FC8B-7764-671E-5B6918EF9656}"/>
                  </a:ext>
                </a:extLst>
              </p:cNvPr>
              <p:cNvSpPr/>
              <p:nvPr/>
            </p:nvSpPr>
            <p:spPr>
              <a:xfrm>
                <a:off x="7421746" y="7316680"/>
                <a:ext cx="1462358" cy="930751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27000" cap="flat" cmpd="sng">
                <a:solidFill>
                  <a:schemeClr val="accent2">
                    <a:lumMod val="75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sSub>
                        <m:sSubPr>
                          <m:ctrlPr>
                            <a:rPr kumimoji="0" lang="en-US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kumimoji="0" lang="en-US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𝐺</m:t>
                          </m:r>
                        </m:e>
                        <m:sub>
                          <m:r>
                            <a:rPr kumimoji="0" lang="en-US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𝑅</m:t>
                          </m:r>
                        </m:sub>
                      </m:sSub>
                    </m:oMath>
                  </m:oMathPara>
                </a14:m>
                <a:endParaRPr kumimoji="0" lang="en-US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0" name="Rounded Rectangle 29">
                <a:extLst>
                  <a:ext uri="{FF2B5EF4-FFF2-40B4-BE49-F238E27FC236}">
                    <a16:creationId xmlns:a16="http://schemas.microsoft.com/office/drawing/2014/main" id="{D96ECA7A-FC8B-7764-671E-5B6918EF96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1746" y="7316680"/>
                <a:ext cx="1462358" cy="930751"/>
              </a:xfrm>
              <a:prstGeom prst="roundRect">
                <a:avLst/>
              </a:prstGeom>
              <a:blipFill>
                <a:blip r:embed="rId7"/>
                <a:stretch>
                  <a:fillRect l="-9524" b="-10714"/>
                </a:stretch>
              </a:blipFill>
              <a:ln w="127000" cap="flat" cmpd="sng">
                <a:solidFill>
                  <a:schemeClr val="accent2">
                    <a:lumMod val="75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!!e10">
            <a:extLst>
              <a:ext uri="{FF2B5EF4-FFF2-40B4-BE49-F238E27FC236}">
                <a16:creationId xmlns:a16="http://schemas.microsoft.com/office/drawing/2014/main" id="{D44D6D43-115C-D314-7D89-86B45374A8B4}"/>
              </a:ext>
            </a:extLst>
          </p:cNvPr>
          <p:cNvCxnSpPr>
            <a:cxnSpLocks/>
            <a:stCxn id="22" idx="2"/>
            <a:endCxn id="25" idx="6"/>
          </p:cNvCxnSpPr>
          <p:nvPr/>
        </p:nvCxnSpPr>
        <p:spPr>
          <a:xfrm flipH="1">
            <a:off x="7165459" y="8967431"/>
            <a:ext cx="3154944" cy="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!!w4">
                <a:extLst>
                  <a:ext uri="{FF2B5EF4-FFF2-40B4-BE49-F238E27FC236}">
                    <a16:creationId xmlns:a16="http://schemas.microsoft.com/office/drawing/2014/main" id="{AA6ED5E7-7322-5663-0AF1-A6993E250C9C}"/>
                  </a:ext>
                </a:extLst>
              </p:cNvPr>
              <p:cNvSpPr/>
              <p:nvPr/>
            </p:nvSpPr>
            <p:spPr>
              <a:xfrm>
                <a:off x="7165459" y="9263027"/>
                <a:ext cx="2839056" cy="658336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𝑐</m:t>
                      </m:r>
                      <m:d>
                        <m:dPr>
                          <m:ctrlPr>
                            <a:rPr lang="en-US" sz="32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dPr>
                        <m:e>
                          <m:r>
                            <a:rPr lang="en-US" sz="32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𝑏𝑐</m:t>
                          </m:r>
                        </m:e>
                      </m:d>
                      <m:r>
                        <a:rPr lang="en-US" sz="32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−</m:t>
                      </m:r>
                      <m:r>
                        <a:rPr lang="en-US" sz="32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𝑓</m:t>
                      </m:r>
                      <m:r>
                        <a:rPr lang="en-US" sz="32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(</m:t>
                      </m:r>
                      <m:r>
                        <a:rPr lang="en-US" sz="32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𝑏𝑐</m:t>
                      </m:r>
                      <m:r>
                        <a:rPr lang="en-US" sz="32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)</m:t>
                      </m:r>
                    </m:oMath>
                  </m:oMathPara>
                </a14:m>
                <a:endParaRPr kumimoji="0" lang="en-US" sz="32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4" name="!!w4">
                <a:extLst>
                  <a:ext uri="{FF2B5EF4-FFF2-40B4-BE49-F238E27FC236}">
                    <a16:creationId xmlns:a16="http://schemas.microsoft.com/office/drawing/2014/main" id="{AA6ED5E7-7322-5663-0AF1-A6993E250C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5459" y="9263027"/>
                <a:ext cx="2839056" cy="658336"/>
              </a:xfrm>
              <a:prstGeom prst="roundRect">
                <a:avLst/>
              </a:prstGeom>
              <a:blipFill>
                <a:blip r:embed="rId8"/>
                <a:stretch>
                  <a:fillRect b="-3175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!!box2">
                <a:extLst>
                  <a:ext uri="{FF2B5EF4-FFF2-40B4-BE49-F238E27FC236}">
                    <a16:creationId xmlns:a16="http://schemas.microsoft.com/office/drawing/2014/main" id="{7FEF5563-A786-C9DB-0CD8-7D56B7CED490}"/>
                  </a:ext>
                </a:extLst>
              </p:cNvPr>
              <p:cNvSpPr/>
              <p:nvPr/>
            </p:nvSpPr>
            <p:spPr>
              <a:xfrm>
                <a:off x="14955094" y="426720"/>
                <a:ext cx="8843028" cy="12943840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Consider the edges that are going across the cut.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000" dirty="0">
                    <a:solidFill>
                      <a:srgbClr val="FF0000"/>
                    </a:solidFill>
                    <a:latin typeface="Bradley Hand" pitchFamily="2" charset="77"/>
                    <a:sym typeface="Helvetica Neue Medium"/>
                  </a:rPr>
                  <a:t>What is the flow on this edge when the first iteration of the inner while loop  ends?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f(</a:t>
                </a:r>
                <a:r>
                  <a:rPr lang="en-US" sz="4000" dirty="0" err="1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bg</a:t>
                </a: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) &gt;c(</a:t>
                </a:r>
                <a:r>
                  <a:rPr lang="en-US" sz="4000" dirty="0" err="1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bg</a:t>
                </a: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)-W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000" dirty="0">
                    <a:solidFill>
                      <a:srgbClr val="FF0000"/>
                    </a:solidFill>
                    <a:latin typeface="Bradley Hand" pitchFamily="2" charset="77"/>
                    <a:sym typeface="Helvetica Neue Medium"/>
                  </a:rPr>
                  <a:t>Why?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Let us assume that 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	f(</a:t>
                </a:r>
                <a:r>
                  <a:rPr lang="en-US" sz="4000" dirty="0" err="1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bg</a:t>
                </a: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)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≤</m:t>
                    </m:r>
                  </m:oMath>
                </a14:m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c(</a:t>
                </a:r>
                <a:r>
                  <a:rPr lang="en-US" sz="4000" dirty="0" err="1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bg</a:t>
                </a: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)-W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Or c(</a:t>
                </a:r>
                <a:r>
                  <a:rPr lang="en-US" sz="4000" dirty="0" err="1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bg</a:t>
                </a: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)-f(</a:t>
                </a:r>
                <a:r>
                  <a:rPr lang="en-US" sz="4000" dirty="0" err="1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bg</a:t>
                </a: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)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≥</m:t>
                    </m:r>
                  </m:oMath>
                </a14:m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W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But then, look at the residual graph.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4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4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4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4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4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35" name="!!box2">
                <a:extLst>
                  <a:ext uri="{FF2B5EF4-FFF2-40B4-BE49-F238E27FC236}">
                    <a16:creationId xmlns:a16="http://schemas.microsoft.com/office/drawing/2014/main" id="{7FEF5563-A786-C9DB-0CD8-7D56B7CED49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55094" y="426720"/>
                <a:ext cx="8843028" cy="12943840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946075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!!b">
            <a:extLst>
              <a:ext uri="{FF2B5EF4-FFF2-40B4-BE49-F238E27FC236}">
                <a16:creationId xmlns:a16="http://schemas.microsoft.com/office/drawing/2014/main" id="{A5CD1BF4-4A43-8355-8331-0A080AA27911}"/>
              </a:ext>
            </a:extLst>
          </p:cNvPr>
          <p:cNvSpPr/>
          <p:nvPr/>
        </p:nvSpPr>
        <p:spPr>
          <a:xfrm>
            <a:off x="9177838" y="549750"/>
            <a:ext cx="5515710" cy="6408275"/>
          </a:xfrm>
          <a:prstGeom prst="ellipse">
            <a:avLst/>
          </a:prstGeom>
          <a:solidFill>
            <a:srgbClr val="FFC000">
              <a:alpha val="39385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!!a">
            <a:extLst>
              <a:ext uri="{FF2B5EF4-FFF2-40B4-BE49-F238E27FC236}">
                <a16:creationId xmlns:a16="http://schemas.microsoft.com/office/drawing/2014/main" id="{9D5A8890-5F91-A298-B223-840B61589AA3}"/>
              </a:ext>
            </a:extLst>
          </p:cNvPr>
          <p:cNvSpPr/>
          <p:nvPr/>
        </p:nvSpPr>
        <p:spPr>
          <a:xfrm>
            <a:off x="195823" y="532906"/>
            <a:ext cx="8956243" cy="6408275"/>
          </a:xfrm>
          <a:prstGeom prst="ellipse">
            <a:avLst/>
          </a:prstGeom>
          <a:solidFill>
            <a:schemeClr val="accent2">
              <a:alpha val="2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!!source">
            <a:extLst>
              <a:ext uri="{FF2B5EF4-FFF2-40B4-BE49-F238E27FC236}">
                <a16:creationId xmlns:a16="http://schemas.microsoft.com/office/drawing/2014/main" id="{B6F729D6-B7B7-5ACF-7EF0-0402E7550869}"/>
              </a:ext>
            </a:extLst>
          </p:cNvPr>
          <p:cNvSpPr/>
          <p:nvPr/>
        </p:nvSpPr>
        <p:spPr>
          <a:xfrm>
            <a:off x="350104" y="3095712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</a:t>
            </a:r>
          </a:p>
        </p:txBody>
      </p:sp>
      <p:sp>
        <p:nvSpPr>
          <p:cNvPr id="4" name="!!p1">
            <a:extLst>
              <a:ext uri="{FF2B5EF4-FFF2-40B4-BE49-F238E27FC236}">
                <a16:creationId xmlns:a16="http://schemas.microsoft.com/office/drawing/2014/main" id="{73A63BA6-4FB1-1869-DA1A-3EFB45F64C04}"/>
              </a:ext>
            </a:extLst>
          </p:cNvPr>
          <p:cNvSpPr/>
          <p:nvPr/>
        </p:nvSpPr>
        <p:spPr>
          <a:xfrm>
            <a:off x="2758299" y="930172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</a:t>
            </a:r>
          </a:p>
        </p:txBody>
      </p:sp>
      <p:sp>
        <p:nvSpPr>
          <p:cNvPr id="5" name="!!p3">
            <a:extLst>
              <a:ext uri="{FF2B5EF4-FFF2-40B4-BE49-F238E27FC236}">
                <a16:creationId xmlns:a16="http://schemas.microsoft.com/office/drawing/2014/main" id="{4F381BE4-3D5E-4747-A9C1-5C88B866954D}"/>
              </a:ext>
            </a:extLst>
          </p:cNvPr>
          <p:cNvSpPr/>
          <p:nvPr/>
        </p:nvSpPr>
        <p:spPr>
          <a:xfrm>
            <a:off x="10516226" y="1139613"/>
            <a:ext cx="1440000" cy="157247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g</a:t>
            </a:r>
          </a:p>
        </p:txBody>
      </p:sp>
      <p:sp>
        <p:nvSpPr>
          <p:cNvPr id="6" name="!!p4">
            <a:extLst>
              <a:ext uri="{FF2B5EF4-FFF2-40B4-BE49-F238E27FC236}">
                <a16:creationId xmlns:a16="http://schemas.microsoft.com/office/drawing/2014/main" id="{C3296F4C-B3C8-0421-A01A-89212C048E45}"/>
              </a:ext>
            </a:extLst>
          </p:cNvPr>
          <p:cNvSpPr/>
          <p:nvPr/>
        </p:nvSpPr>
        <p:spPr>
          <a:xfrm>
            <a:off x="2435542" y="5045306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</a:t>
            </a:r>
          </a:p>
        </p:txBody>
      </p:sp>
      <p:sp>
        <p:nvSpPr>
          <p:cNvPr id="7" name="!!p5">
            <a:extLst>
              <a:ext uri="{FF2B5EF4-FFF2-40B4-BE49-F238E27FC236}">
                <a16:creationId xmlns:a16="http://schemas.microsoft.com/office/drawing/2014/main" id="{B44E4D1E-7223-C549-9CA7-8C630AFA6827}"/>
              </a:ext>
            </a:extLst>
          </p:cNvPr>
          <p:cNvSpPr/>
          <p:nvPr/>
        </p:nvSpPr>
        <p:spPr>
          <a:xfrm>
            <a:off x="5737305" y="4918219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</a:t>
            </a:r>
          </a:p>
        </p:txBody>
      </p:sp>
      <p:sp>
        <p:nvSpPr>
          <p:cNvPr id="8" name="!!p2">
            <a:extLst>
              <a:ext uri="{FF2B5EF4-FFF2-40B4-BE49-F238E27FC236}">
                <a16:creationId xmlns:a16="http://schemas.microsoft.com/office/drawing/2014/main" id="{40042841-0813-2495-6F69-0D80F1451275}"/>
              </a:ext>
            </a:extLst>
          </p:cNvPr>
          <p:cNvSpPr/>
          <p:nvPr/>
        </p:nvSpPr>
        <p:spPr>
          <a:xfrm>
            <a:off x="5921282" y="1205852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  <a:endParaRPr lang="en-US" sz="66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9" name="!!p6">
            <a:extLst>
              <a:ext uri="{FF2B5EF4-FFF2-40B4-BE49-F238E27FC236}">
                <a16:creationId xmlns:a16="http://schemas.microsoft.com/office/drawing/2014/main" id="{F1B196A4-1235-CAC3-C77E-4CFD483396CB}"/>
              </a:ext>
            </a:extLst>
          </p:cNvPr>
          <p:cNvSpPr/>
          <p:nvPr/>
        </p:nvSpPr>
        <p:spPr>
          <a:xfrm>
            <a:off x="10419705" y="4851980"/>
            <a:ext cx="1440000" cy="157247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h</a:t>
            </a:r>
          </a:p>
        </p:txBody>
      </p:sp>
      <p:sp>
        <p:nvSpPr>
          <p:cNvPr id="11" name="!!sink">
            <a:extLst>
              <a:ext uri="{FF2B5EF4-FFF2-40B4-BE49-F238E27FC236}">
                <a16:creationId xmlns:a16="http://schemas.microsoft.com/office/drawing/2014/main" id="{46454B24-1D40-794D-6123-7B4425253BA2}"/>
              </a:ext>
            </a:extLst>
          </p:cNvPr>
          <p:cNvSpPr/>
          <p:nvPr/>
        </p:nvSpPr>
        <p:spPr>
          <a:xfrm>
            <a:off x="12790431" y="3095712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!!atext">
                <a:extLst>
                  <a:ext uri="{FF2B5EF4-FFF2-40B4-BE49-F238E27FC236}">
                    <a16:creationId xmlns:a16="http://schemas.microsoft.com/office/drawing/2014/main" id="{75BC4D88-81D9-80A7-9831-6261283D28EE}"/>
                  </a:ext>
                </a:extLst>
              </p:cNvPr>
              <p:cNvSpPr/>
              <p:nvPr/>
            </p:nvSpPr>
            <p:spPr>
              <a:xfrm>
                <a:off x="1210984" y="1528579"/>
                <a:ext cx="1158240" cy="794544"/>
              </a:xfrm>
              <a:prstGeom prst="roundRect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 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𝐴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40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3" name="!!atext">
                <a:extLst>
                  <a:ext uri="{FF2B5EF4-FFF2-40B4-BE49-F238E27FC236}">
                    <a16:creationId xmlns:a16="http://schemas.microsoft.com/office/drawing/2014/main" id="{75BC4D88-81D9-80A7-9831-6261283D28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0984" y="1528579"/>
                <a:ext cx="1158240" cy="794544"/>
              </a:xfrm>
              <a:prstGeom prst="roundRect">
                <a:avLst/>
              </a:prstGeom>
              <a:blipFill>
                <a:blip r:embed="rId2"/>
                <a:stretch>
                  <a:fillRect l="-19565" b="-1746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!!btext">
                <a:extLst>
                  <a:ext uri="{FF2B5EF4-FFF2-40B4-BE49-F238E27FC236}">
                    <a16:creationId xmlns:a16="http://schemas.microsoft.com/office/drawing/2014/main" id="{7509D35D-087B-C2BF-1337-0759FA064DD1}"/>
                  </a:ext>
                </a:extLst>
              </p:cNvPr>
              <p:cNvSpPr/>
              <p:nvPr/>
            </p:nvSpPr>
            <p:spPr>
              <a:xfrm>
                <a:off x="12697506" y="5724665"/>
                <a:ext cx="1158240" cy="794544"/>
              </a:xfrm>
              <a:prstGeom prst="roundRect">
                <a:avLst/>
              </a:prstGeom>
              <a:solidFill>
                <a:srgbClr val="FFC000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</m:t>
                          </m:r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𝐵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40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5" name="!!btext">
                <a:extLst>
                  <a:ext uri="{FF2B5EF4-FFF2-40B4-BE49-F238E27FC236}">
                    <a16:creationId xmlns:a16="http://schemas.microsoft.com/office/drawing/2014/main" id="{7509D35D-087B-C2BF-1337-0759FA064D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97506" y="5724665"/>
                <a:ext cx="1158240" cy="794544"/>
              </a:xfrm>
              <a:prstGeom prst="roundRect">
                <a:avLst/>
              </a:prstGeom>
              <a:blipFill>
                <a:blip r:embed="rId3"/>
                <a:stretch>
                  <a:fillRect l="-20430" b="-1718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Arc 9">
            <a:extLst>
              <a:ext uri="{FF2B5EF4-FFF2-40B4-BE49-F238E27FC236}">
                <a16:creationId xmlns:a16="http://schemas.microsoft.com/office/drawing/2014/main" id="{67FBD712-EEF3-3177-F610-17E525275602}"/>
              </a:ext>
            </a:extLst>
          </p:cNvPr>
          <p:cNvSpPr/>
          <p:nvPr/>
        </p:nvSpPr>
        <p:spPr>
          <a:xfrm rot="10800000">
            <a:off x="8822759" y="-643370"/>
            <a:ext cx="3781213" cy="7845051"/>
          </a:xfrm>
          <a:prstGeom prst="arc">
            <a:avLst>
              <a:gd name="adj1" fmla="val 16200000"/>
              <a:gd name="adj2" fmla="val 5119717"/>
            </a:avLst>
          </a:prstGeom>
          <a:noFill/>
          <a:ln w="127000" cap="flat">
            <a:solidFill>
              <a:schemeClr val="accent6">
                <a:lumMod val="75000"/>
              </a:schemeClr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F055A27E-01BA-2439-C2C8-9536C0A067A7}"/>
                  </a:ext>
                </a:extLst>
              </p:cNvPr>
              <p:cNvSpPr/>
              <p:nvPr/>
            </p:nvSpPr>
            <p:spPr>
              <a:xfrm>
                <a:off x="7078350" y="107172"/>
                <a:ext cx="1462358" cy="930751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27000" cap="flat" cmpd="sng">
                <a:solidFill>
                  <a:schemeClr val="accent2">
                    <a:lumMod val="75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𝐺</m:t>
                      </m:r>
                    </m:oMath>
                  </m:oMathPara>
                </a14:m>
                <a:endParaRPr kumimoji="0" lang="en-US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F055A27E-01BA-2439-C2C8-9536C0A067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8350" y="107172"/>
                <a:ext cx="1462358" cy="930751"/>
              </a:xfrm>
              <a:prstGeom prst="roundRect">
                <a:avLst/>
              </a:prstGeom>
              <a:blipFill>
                <a:blip r:embed="rId4"/>
                <a:stretch>
                  <a:fillRect b="-10714"/>
                </a:stretch>
              </a:blipFill>
              <a:ln w="127000" cap="flat" cmpd="sng">
                <a:solidFill>
                  <a:schemeClr val="accent2">
                    <a:lumMod val="75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!!e10">
            <a:extLst>
              <a:ext uri="{FF2B5EF4-FFF2-40B4-BE49-F238E27FC236}">
                <a16:creationId xmlns:a16="http://schemas.microsoft.com/office/drawing/2014/main" id="{18EBB851-3E5B-3F95-8F60-C6796014E861}"/>
              </a:ext>
            </a:extLst>
          </p:cNvPr>
          <p:cNvCxnSpPr>
            <a:cxnSpLocks/>
            <a:stCxn id="5" idx="2"/>
            <a:endCxn id="8" idx="6"/>
          </p:cNvCxnSpPr>
          <p:nvPr/>
        </p:nvCxnSpPr>
        <p:spPr>
          <a:xfrm flipH="1">
            <a:off x="7361282" y="1925852"/>
            <a:ext cx="3154944" cy="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8" name="!!b">
            <a:extLst>
              <a:ext uri="{FF2B5EF4-FFF2-40B4-BE49-F238E27FC236}">
                <a16:creationId xmlns:a16="http://schemas.microsoft.com/office/drawing/2014/main" id="{887C4BA7-F1FE-CC57-10DD-C7A769C6055F}"/>
              </a:ext>
            </a:extLst>
          </p:cNvPr>
          <p:cNvSpPr/>
          <p:nvPr/>
        </p:nvSpPr>
        <p:spPr>
          <a:xfrm>
            <a:off x="8982015" y="7591329"/>
            <a:ext cx="5515710" cy="6408275"/>
          </a:xfrm>
          <a:prstGeom prst="ellipse">
            <a:avLst/>
          </a:prstGeom>
          <a:solidFill>
            <a:srgbClr val="FFC000">
              <a:alpha val="39385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9" name="!!a">
            <a:extLst>
              <a:ext uri="{FF2B5EF4-FFF2-40B4-BE49-F238E27FC236}">
                <a16:creationId xmlns:a16="http://schemas.microsoft.com/office/drawing/2014/main" id="{71D01C89-86E2-0B6F-4574-E3C07237B873}"/>
              </a:ext>
            </a:extLst>
          </p:cNvPr>
          <p:cNvSpPr/>
          <p:nvPr/>
        </p:nvSpPr>
        <p:spPr>
          <a:xfrm>
            <a:off x="0" y="7574485"/>
            <a:ext cx="8956243" cy="6408275"/>
          </a:xfrm>
          <a:prstGeom prst="ellipse">
            <a:avLst/>
          </a:prstGeom>
          <a:solidFill>
            <a:schemeClr val="accent2">
              <a:alpha val="2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0" name="!!source">
            <a:extLst>
              <a:ext uri="{FF2B5EF4-FFF2-40B4-BE49-F238E27FC236}">
                <a16:creationId xmlns:a16="http://schemas.microsoft.com/office/drawing/2014/main" id="{73FB4C16-9A94-9D4D-13AF-27954055264D}"/>
              </a:ext>
            </a:extLst>
          </p:cNvPr>
          <p:cNvSpPr/>
          <p:nvPr/>
        </p:nvSpPr>
        <p:spPr>
          <a:xfrm>
            <a:off x="154281" y="10137291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</a:t>
            </a:r>
          </a:p>
        </p:txBody>
      </p:sp>
      <p:sp>
        <p:nvSpPr>
          <p:cNvPr id="21" name="!!p1">
            <a:extLst>
              <a:ext uri="{FF2B5EF4-FFF2-40B4-BE49-F238E27FC236}">
                <a16:creationId xmlns:a16="http://schemas.microsoft.com/office/drawing/2014/main" id="{102CD129-D88F-6B84-2BB7-71DFF4FF02D5}"/>
              </a:ext>
            </a:extLst>
          </p:cNvPr>
          <p:cNvSpPr/>
          <p:nvPr/>
        </p:nvSpPr>
        <p:spPr>
          <a:xfrm>
            <a:off x="2562476" y="7971751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</a:t>
            </a:r>
          </a:p>
        </p:txBody>
      </p:sp>
      <p:sp>
        <p:nvSpPr>
          <p:cNvPr id="22" name="!!p3">
            <a:extLst>
              <a:ext uri="{FF2B5EF4-FFF2-40B4-BE49-F238E27FC236}">
                <a16:creationId xmlns:a16="http://schemas.microsoft.com/office/drawing/2014/main" id="{B79EE408-14D1-B91B-BA65-00FE751DAB72}"/>
              </a:ext>
            </a:extLst>
          </p:cNvPr>
          <p:cNvSpPr/>
          <p:nvPr/>
        </p:nvSpPr>
        <p:spPr>
          <a:xfrm>
            <a:off x="10320403" y="8181192"/>
            <a:ext cx="1440000" cy="157247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g</a:t>
            </a:r>
          </a:p>
        </p:txBody>
      </p:sp>
      <p:sp>
        <p:nvSpPr>
          <p:cNvPr id="23" name="!!p4">
            <a:extLst>
              <a:ext uri="{FF2B5EF4-FFF2-40B4-BE49-F238E27FC236}">
                <a16:creationId xmlns:a16="http://schemas.microsoft.com/office/drawing/2014/main" id="{B80335D7-400C-7214-9D26-5FD5FDDEFDC5}"/>
              </a:ext>
            </a:extLst>
          </p:cNvPr>
          <p:cNvSpPr/>
          <p:nvPr/>
        </p:nvSpPr>
        <p:spPr>
          <a:xfrm>
            <a:off x="2239719" y="12086885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</a:t>
            </a:r>
          </a:p>
        </p:txBody>
      </p:sp>
      <p:sp>
        <p:nvSpPr>
          <p:cNvPr id="24" name="!!p5">
            <a:extLst>
              <a:ext uri="{FF2B5EF4-FFF2-40B4-BE49-F238E27FC236}">
                <a16:creationId xmlns:a16="http://schemas.microsoft.com/office/drawing/2014/main" id="{3B11CC61-E546-C565-B42B-03A0428D70E3}"/>
              </a:ext>
            </a:extLst>
          </p:cNvPr>
          <p:cNvSpPr/>
          <p:nvPr/>
        </p:nvSpPr>
        <p:spPr>
          <a:xfrm>
            <a:off x="5541482" y="11959798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</a:t>
            </a:r>
          </a:p>
        </p:txBody>
      </p:sp>
      <p:sp>
        <p:nvSpPr>
          <p:cNvPr id="25" name="!!p2">
            <a:extLst>
              <a:ext uri="{FF2B5EF4-FFF2-40B4-BE49-F238E27FC236}">
                <a16:creationId xmlns:a16="http://schemas.microsoft.com/office/drawing/2014/main" id="{708F7C87-79CD-38D1-7568-F2399333DDC7}"/>
              </a:ext>
            </a:extLst>
          </p:cNvPr>
          <p:cNvSpPr/>
          <p:nvPr/>
        </p:nvSpPr>
        <p:spPr>
          <a:xfrm>
            <a:off x="5725459" y="8247431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  <a:endParaRPr lang="en-US" sz="66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26" name="!!p6">
            <a:extLst>
              <a:ext uri="{FF2B5EF4-FFF2-40B4-BE49-F238E27FC236}">
                <a16:creationId xmlns:a16="http://schemas.microsoft.com/office/drawing/2014/main" id="{57909847-AB99-94EF-B295-C37DB4DEFC73}"/>
              </a:ext>
            </a:extLst>
          </p:cNvPr>
          <p:cNvSpPr/>
          <p:nvPr/>
        </p:nvSpPr>
        <p:spPr>
          <a:xfrm>
            <a:off x="10223882" y="11893559"/>
            <a:ext cx="1440000" cy="157247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h</a:t>
            </a:r>
          </a:p>
        </p:txBody>
      </p:sp>
      <p:sp>
        <p:nvSpPr>
          <p:cNvPr id="27" name="!!sink">
            <a:extLst>
              <a:ext uri="{FF2B5EF4-FFF2-40B4-BE49-F238E27FC236}">
                <a16:creationId xmlns:a16="http://schemas.microsoft.com/office/drawing/2014/main" id="{36E29011-C023-89EC-0FC5-352543B8FB55}"/>
              </a:ext>
            </a:extLst>
          </p:cNvPr>
          <p:cNvSpPr/>
          <p:nvPr/>
        </p:nvSpPr>
        <p:spPr>
          <a:xfrm>
            <a:off x="12594608" y="10137291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!!atext">
                <a:extLst>
                  <a:ext uri="{FF2B5EF4-FFF2-40B4-BE49-F238E27FC236}">
                    <a16:creationId xmlns:a16="http://schemas.microsoft.com/office/drawing/2014/main" id="{CE82F1E0-21A7-D862-E373-328A1970AB36}"/>
                  </a:ext>
                </a:extLst>
              </p:cNvPr>
              <p:cNvSpPr/>
              <p:nvPr/>
            </p:nvSpPr>
            <p:spPr>
              <a:xfrm>
                <a:off x="1015161" y="8570158"/>
                <a:ext cx="1158240" cy="794544"/>
              </a:xfrm>
              <a:prstGeom prst="roundRect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 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𝐴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40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8" name="!!atext">
                <a:extLst>
                  <a:ext uri="{FF2B5EF4-FFF2-40B4-BE49-F238E27FC236}">
                    <a16:creationId xmlns:a16="http://schemas.microsoft.com/office/drawing/2014/main" id="{CE82F1E0-21A7-D862-E373-328A1970AB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5161" y="8570158"/>
                <a:ext cx="1158240" cy="794544"/>
              </a:xfrm>
              <a:prstGeom prst="roundRect">
                <a:avLst/>
              </a:prstGeom>
              <a:blipFill>
                <a:blip r:embed="rId5"/>
                <a:stretch>
                  <a:fillRect l="-20652" b="-1718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!!btext">
                <a:extLst>
                  <a:ext uri="{FF2B5EF4-FFF2-40B4-BE49-F238E27FC236}">
                    <a16:creationId xmlns:a16="http://schemas.microsoft.com/office/drawing/2014/main" id="{8225C60B-27BF-64CD-2F1B-DD60FBCFB2DD}"/>
                  </a:ext>
                </a:extLst>
              </p:cNvPr>
              <p:cNvSpPr/>
              <p:nvPr/>
            </p:nvSpPr>
            <p:spPr>
              <a:xfrm>
                <a:off x="12501683" y="12766244"/>
                <a:ext cx="1158240" cy="794544"/>
              </a:xfrm>
              <a:prstGeom prst="roundRect">
                <a:avLst/>
              </a:prstGeom>
              <a:solidFill>
                <a:srgbClr val="FFC000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</m:t>
                          </m:r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𝐵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40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9" name="!!btext">
                <a:extLst>
                  <a:ext uri="{FF2B5EF4-FFF2-40B4-BE49-F238E27FC236}">
                    <a16:creationId xmlns:a16="http://schemas.microsoft.com/office/drawing/2014/main" id="{8225C60B-27BF-64CD-2F1B-DD60FBCFB2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01683" y="12766244"/>
                <a:ext cx="1158240" cy="794544"/>
              </a:xfrm>
              <a:prstGeom prst="roundRect">
                <a:avLst/>
              </a:prstGeom>
              <a:blipFill>
                <a:blip r:embed="rId6"/>
                <a:stretch>
                  <a:fillRect l="-20652" b="-1746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ounded Rectangle 29">
                <a:extLst>
                  <a:ext uri="{FF2B5EF4-FFF2-40B4-BE49-F238E27FC236}">
                    <a16:creationId xmlns:a16="http://schemas.microsoft.com/office/drawing/2014/main" id="{D96ECA7A-FC8B-7764-671E-5B6918EF9656}"/>
                  </a:ext>
                </a:extLst>
              </p:cNvPr>
              <p:cNvSpPr/>
              <p:nvPr/>
            </p:nvSpPr>
            <p:spPr>
              <a:xfrm>
                <a:off x="7421746" y="7316680"/>
                <a:ext cx="1462358" cy="930751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27000" cap="flat" cmpd="sng">
                <a:solidFill>
                  <a:schemeClr val="accent2">
                    <a:lumMod val="75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sSub>
                        <m:sSubPr>
                          <m:ctrlPr>
                            <a:rPr kumimoji="0" lang="en-US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kumimoji="0" lang="en-US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𝐺</m:t>
                          </m:r>
                        </m:e>
                        <m:sub>
                          <m:r>
                            <a:rPr kumimoji="0" lang="en-US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𝑅</m:t>
                          </m:r>
                        </m:sub>
                      </m:sSub>
                    </m:oMath>
                  </m:oMathPara>
                </a14:m>
                <a:endParaRPr kumimoji="0" lang="en-US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0" name="Rounded Rectangle 29">
                <a:extLst>
                  <a:ext uri="{FF2B5EF4-FFF2-40B4-BE49-F238E27FC236}">
                    <a16:creationId xmlns:a16="http://schemas.microsoft.com/office/drawing/2014/main" id="{D96ECA7A-FC8B-7764-671E-5B6918EF96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1746" y="7316680"/>
                <a:ext cx="1462358" cy="930751"/>
              </a:xfrm>
              <a:prstGeom prst="roundRect">
                <a:avLst/>
              </a:prstGeom>
              <a:blipFill>
                <a:blip r:embed="rId7"/>
                <a:stretch>
                  <a:fillRect l="-9524" b="-10714"/>
                </a:stretch>
              </a:blipFill>
              <a:ln w="127000" cap="flat" cmpd="sng">
                <a:solidFill>
                  <a:schemeClr val="accent2">
                    <a:lumMod val="75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!!e10">
            <a:extLst>
              <a:ext uri="{FF2B5EF4-FFF2-40B4-BE49-F238E27FC236}">
                <a16:creationId xmlns:a16="http://schemas.microsoft.com/office/drawing/2014/main" id="{D44D6D43-115C-D314-7D89-86B45374A8B4}"/>
              </a:ext>
            </a:extLst>
          </p:cNvPr>
          <p:cNvCxnSpPr>
            <a:cxnSpLocks/>
            <a:stCxn id="22" idx="2"/>
            <a:endCxn id="25" idx="6"/>
          </p:cNvCxnSpPr>
          <p:nvPr/>
        </p:nvCxnSpPr>
        <p:spPr>
          <a:xfrm flipH="1">
            <a:off x="7165459" y="8967431"/>
            <a:ext cx="3154944" cy="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!!w4">
                <a:extLst>
                  <a:ext uri="{FF2B5EF4-FFF2-40B4-BE49-F238E27FC236}">
                    <a16:creationId xmlns:a16="http://schemas.microsoft.com/office/drawing/2014/main" id="{AA6ED5E7-7322-5663-0AF1-A6993E250C9C}"/>
                  </a:ext>
                </a:extLst>
              </p:cNvPr>
              <p:cNvSpPr/>
              <p:nvPr/>
            </p:nvSpPr>
            <p:spPr>
              <a:xfrm>
                <a:off x="7165459" y="9263027"/>
                <a:ext cx="2839056" cy="658336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r>
                      <a:rPr lang="en-US" sz="32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≥</m:t>
                    </m:r>
                  </m:oMath>
                </a14:m>
                <a:r>
                  <a:rPr kumimoji="0" lang="en-US" sz="32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Chalkduster" panose="03050602040202020205" pitchFamily="66" charset="77"/>
                    <a:ea typeface="Helvetica Neue Medium"/>
                    <a:cs typeface="Helvetica Neue Medium"/>
                    <a:sym typeface="Helvetica Neue Medium"/>
                  </a:rPr>
                  <a:t>W</a:t>
                </a:r>
              </a:p>
            </p:txBody>
          </p:sp>
        </mc:Choice>
        <mc:Fallback xmlns="">
          <p:sp>
            <p:nvSpPr>
              <p:cNvPr id="34" name="!!w4">
                <a:extLst>
                  <a:ext uri="{FF2B5EF4-FFF2-40B4-BE49-F238E27FC236}">
                    <a16:creationId xmlns:a16="http://schemas.microsoft.com/office/drawing/2014/main" id="{AA6ED5E7-7322-5663-0AF1-A6993E250C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5459" y="9263027"/>
                <a:ext cx="2839056" cy="658336"/>
              </a:xfrm>
              <a:prstGeom prst="roundRect">
                <a:avLst/>
              </a:prstGeom>
              <a:blipFill>
                <a:blip r:embed="rId8"/>
                <a:stretch>
                  <a:fillRect b="-12698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!!box2">
                <a:extLst>
                  <a:ext uri="{FF2B5EF4-FFF2-40B4-BE49-F238E27FC236}">
                    <a16:creationId xmlns:a16="http://schemas.microsoft.com/office/drawing/2014/main" id="{7FEF5563-A786-C9DB-0CD8-7D56B7CED490}"/>
                  </a:ext>
                </a:extLst>
              </p:cNvPr>
              <p:cNvSpPr/>
              <p:nvPr/>
            </p:nvSpPr>
            <p:spPr>
              <a:xfrm>
                <a:off x="14955094" y="426720"/>
                <a:ext cx="8843028" cy="12943840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Consider the edges that are going across the cut.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000" dirty="0">
                    <a:solidFill>
                      <a:srgbClr val="FF0000"/>
                    </a:solidFill>
                    <a:latin typeface="Bradley Hand" pitchFamily="2" charset="77"/>
                    <a:sym typeface="Helvetica Neue Medium"/>
                  </a:rPr>
                  <a:t>What is the flow on this edge when the first iteration of the inner while loop  ends?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f(</a:t>
                </a:r>
                <a:r>
                  <a:rPr lang="en-US" sz="4000" dirty="0" err="1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bg</a:t>
                </a: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) &gt;c(</a:t>
                </a:r>
                <a:r>
                  <a:rPr lang="en-US" sz="4000" dirty="0" err="1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bg</a:t>
                </a: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)-W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000" dirty="0">
                    <a:solidFill>
                      <a:srgbClr val="FF0000"/>
                    </a:solidFill>
                    <a:latin typeface="Bradley Hand" pitchFamily="2" charset="77"/>
                    <a:sym typeface="Helvetica Neue Medium"/>
                  </a:rPr>
                  <a:t>Why?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Let us assume that 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	f(</a:t>
                </a:r>
                <a:r>
                  <a:rPr lang="en-US" sz="4000" dirty="0" err="1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bg</a:t>
                </a: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)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≤</m:t>
                    </m:r>
                  </m:oMath>
                </a14:m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c(</a:t>
                </a:r>
                <a:r>
                  <a:rPr lang="en-US" sz="4000" dirty="0" err="1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bg</a:t>
                </a: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)-W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Or c(</a:t>
                </a:r>
                <a:r>
                  <a:rPr lang="en-US" sz="4000" dirty="0" err="1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bg</a:t>
                </a: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)-f(</a:t>
                </a:r>
                <a:r>
                  <a:rPr lang="en-US" sz="4000" dirty="0" err="1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bg</a:t>
                </a: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)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≥</m:t>
                    </m:r>
                  </m:oMath>
                </a14:m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W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But then, look at the residual graph.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endParaRPr lang="en-US" sz="4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4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4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4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4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35" name="!!box2">
                <a:extLst>
                  <a:ext uri="{FF2B5EF4-FFF2-40B4-BE49-F238E27FC236}">
                    <a16:creationId xmlns:a16="http://schemas.microsoft.com/office/drawing/2014/main" id="{7FEF5563-A786-C9DB-0CD8-7D56B7CED49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55094" y="426720"/>
                <a:ext cx="8843028" cy="12943840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82557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!!b">
            <a:extLst>
              <a:ext uri="{FF2B5EF4-FFF2-40B4-BE49-F238E27FC236}">
                <a16:creationId xmlns:a16="http://schemas.microsoft.com/office/drawing/2014/main" id="{A5CD1BF4-4A43-8355-8331-0A080AA27911}"/>
              </a:ext>
            </a:extLst>
          </p:cNvPr>
          <p:cNvSpPr/>
          <p:nvPr/>
        </p:nvSpPr>
        <p:spPr>
          <a:xfrm>
            <a:off x="9177838" y="549750"/>
            <a:ext cx="5515710" cy="6408275"/>
          </a:xfrm>
          <a:prstGeom prst="ellipse">
            <a:avLst/>
          </a:prstGeom>
          <a:solidFill>
            <a:srgbClr val="FFC000">
              <a:alpha val="39385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!!a">
            <a:extLst>
              <a:ext uri="{FF2B5EF4-FFF2-40B4-BE49-F238E27FC236}">
                <a16:creationId xmlns:a16="http://schemas.microsoft.com/office/drawing/2014/main" id="{9D5A8890-5F91-A298-B223-840B61589AA3}"/>
              </a:ext>
            </a:extLst>
          </p:cNvPr>
          <p:cNvSpPr/>
          <p:nvPr/>
        </p:nvSpPr>
        <p:spPr>
          <a:xfrm>
            <a:off x="195823" y="532906"/>
            <a:ext cx="8956243" cy="6408275"/>
          </a:xfrm>
          <a:prstGeom prst="ellipse">
            <a:avLst/>
          </a:prstGeom>
          <a:solidFill>
            <a:schemeClr val="accent2">
              <a:alpha val="2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!!box2">
                <a:extLst>
                  <a:ext uri="{FF2B5EF4-FFF2-40B4-BE49-F238E27FC236}">
                    <a16:creationId xmlns:a16="http://schemas.microsoft.com/office/drawing/2014/main" id="{3EEDB2A0-3282-9683-BEE2-737C15449A0B}"/>
                  </a:ext>
                </a:extLst>
              </p:cNvPr>
              <p:cNvSpPr/>
              <p:nvPr/>
            </p:nvSpPr>
            <p:spPr>
              <a:xfrm>
                <a:off x="14955094" y="426720"/>
                <a:ext cx="8843028" cy="12943840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Consider the edges that are going across the cut.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000" dirty="0">
                    <a:solidFill>
                      <a:srgbClr val="FF0000"/>
                    </a:solidFill>
                    <a:latin typeface="Bradley Hand" pitchFamily="2" charset="77"/>
                    <a:sym typeface="Helvetica Neue Medium"/>
                  </a:rPr>
                  <a:t>What is the flow on this edge when the first iteration of the inner while loop  ends?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f(</a:t>
                </a:r>
                <a:r>
                  <a:rPr lang="en-US" sz="4000" dirty="0" err="1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bg</a:t>
                </a: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) &gt;c(</a:t>
                </a:r>
                <a:r>
                  <a:rPr lang="en-US" sz="4000" dirty="0" err="1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bg</a:t>
                </a: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)-W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000" dirty="0">
                    <a:solidFill>
                      <a:srgbClr val="FF0000"/>
                    </a:solidFill>
                    <a:latin typeface="Bradley Hand" pitchFamily="2" charset="77"/>
                    <a:sym typeface="Helvetica Neue Medium"/>
                  </a:rPr>
                  <a:t>Why?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Let us assume that 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	f(</a:t>
                </a:r>
                <a:r>
                  <a:rPr lang="en-US" sz="4000" dirty="0" err="1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bg</a:t>
                </a: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)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≤</m:t>
                    </m:r>
                  </m:oMath>
                </a14:m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c(</a:t>
                </a:r>
                <a:r>
                  <a:rPr lang="en-US" sz="4000" dirty="0" err="1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bg</a:t>
                </a: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)-W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Or c(</a:t>
                </a:r>
                <a:r>
                  <a:rPr lang="en-US" sz="4000" dirty="0" err="1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bg</a:t>
                </a: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)-f(</a:t>
                </a:r>
                <a:r>
                  <a:rPr lang="en-US" sz="4000" dirty="0" err="1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bg</a:t>
                </a: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)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≥</m:t>
                    </m:r>
                  </m:oMath>
                </a14:m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W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But then, look at the residual graph.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This implies that g must lie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𝐴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endParaRPr lang="en-US" sz="4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But this is a contradiction as we know that g is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𝐵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endParaRPr lang="en-US" sz="4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Thus, f(</a:t>
                </a:r>
                <a:r>
                  <a:rPr lang="en-US" sz="4000" dirty="0" err="1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bg</a:t>
                </a: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)&gt; c(</a:t>
                </a:r>
                <a:r>
                  <a:rPr lang="en-US" sz="4000" dirty="0" err="1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bg</a:t>
                </a: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)-W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4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2" name="!!box2">
                <a:extLst>
                  <a:ext uri="{FF2B5EF4-FFF2-40B4-BE49-F238E27FC236}">
                    <a16:creationId xmlns:a16="http://schemas.microsoft.com/office/drawing/2014/main" id="{3EEDB2A0-3282-9683-BEE2-737C15449A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55094" y="426720"/>
                <a:ext cx="8843028" cy="12943840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!!source">
            <a:extLst>
              <a:ext uri="{FF2B5EF4-FFF2-40B4-BE49-F238E27FC236}">
                <a16:creationId xmlns:a16="http://schemas.microsoft.com/office/drawing/2014/main" id="{B6F729D6-B7B7-5ACF-7EF0-0402E7550869}"/>
              </a:ext>
            </a:extLst>
          </p:cNvPr>
          <p:cNvSpPr/>
          <p:nvPr/>
        </p:nvSpPr>
        <p:spPr>
          <a:xfrm>
            <a:off x="350104" y="3095712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</a:t>
            </a:r>
          </a:p>
        </p:txBody>
      </p:sp>
      <p:sp>
        <p:nvSpPr>
          <p:cNvPr id="4" name="!!p1">
            <a:extLst>
              <a:ext uri="{FF2B5EF4-FFF2-40B4-BE49-F238E27FC236}">
                <a16:creationId xmlns:a16="http://schemas.microsoft.com/office/drawing/2014/main" id="{73A63BA6-4FB1-1869-DA1A-3EFB45F64C04}"/>
              </a:ext>
            </a:extLst>
          </p:cNvPr>
          <p:cNvSpPr/>
          <p:nvPr/>
        </p:nvSpPr>
        <p:spPr>
          <a:xfrm>
            <a:off x="2758299" y="930172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</a:t>
            </a:r>
          </a:p>
        </p:txBody>
      </p:sp>
      <p:sp>
        <p:nvSpPr>
          <p:cNvPr id="5" name="!!p3">
            <a:extLst>
              <a:ext uri="{FF2B5EF4-FFF2-40B4-BE49-F238E27FC236}">
                <a16:creationId xmlns:a16="http://schemas.microsoft.com/office/drawing/2014/main" id="{4F381BE4-3D5E-4747-A9C1-5C88B866954D}"/>
              </a:ext>
            </a:extLst>
          </p:cNvPr>
          <p:cNvSpPr/>
          <p:nvPr/>
        </p:nvSpPr>
        <p:spPr>
          <a:xfrm>
            <a:off x="10516226" y="1139613"/>
            <a:ext cx="1440000" cy="157247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g</a:t>
            </a:r>
          </a:p>
        </p:txBody>
      </p:sp>
      <p:sp>
        <p:nvSpPr>
          <p:cNvPr id="6" name="!!p4">
            <a:extLst>
              <a:ext uri="{FF2B5EF4-FFF2-40B4-BE49-F238E27FC236}">
                <a16:creationId xmlns:a16="http://schemas.microsoft.com/office/drawing/2014/main" id="{C3296F4C-B3C8-0421-A01A-89212C048E45}"/>
              </a:ext>
            </a:extLst>
          </p:cNvPr>
          <p:cNvSpPr/>
          <p:nvPr/>
        </p:nvSpPr>
        <p:spPr>
          <a:xfrm>
            <a:off x="2435542" y="5045306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</a:t>
            </a:r>
          </a:p>
        </p:txBody>
      </p:sp>
      <p:sp>
        <p:nvSpPr>
          <p:cNvPr id="7" name="!!p5">
            <a:extLst>
              <a:ext uri="{FF2B5EF4-FFF2-40B4-BE49-F238E27FC236}">
                <a16:creationId xmlns:a16="http://schemas.microsoft.com/office/drawing/2014/main" id="{B44E4D1E-7223-C549-9CA7-8C630AFA6827}"/>
              </a:ext>
            </a:extLst>
          </p:cNvPr>
          <p:cNvSpPr/>
          <p:nvPr/>
        </p:nvSpPr>
        <p:spPr>
          <a:xfrm>
            <a:off x="5737305" y="4918219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</a:t>
            </a:r>
          </a:p>
        </p:txBody>
      </p:sp>
      <p:sp>
        <p:nvSpPr>
          <p:cNvPr id="8" name="!!p2">
            <a:extLst>
              <a:ext uri="{FF2B5EF4-FFF2-40B4-BE49-F238E27FC236}">
                <a16:creationId xmlns:a16="http://schemas.microsoft.com/office/drawing/2014/main" id="{40042841-0813-2495-6F69-0D80F1451275}"/>
              </a:ext>
            </a:extLst>
          </p:cNvPr>
          <p:cNvSpPr/>
          <p:nvPr/>
        </p:nvSpPr>
        <p:spPr>
          <a:xfrm>
            <a:off x="5921282" y="1205852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  <a:endParaRPr lang="en-US" sz="66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9" name="!!p6">
            <a:extLst>
              <a:ext uri="{FF2B5EF4-FFF2-40B4-BE49-F238E27FC236}">
                <a16:creationId xmlns:a16="http://schemas.microsoft.com/office/drawing/2014/main" id="{F1B196A4-1235-CAC3-C77E-4CFD483396CB}"/>
              </a:ext>
            </a:extLst>
          </p:cNvPr>
          <p:cNvSpPr/>
          <p:nvPr/>
        </p:nvSpPr>
        <p:spPr>
          <a:xfrm>
            <a:off x="10419705" y="4851980"/>
            <a:ext cx="1440000" cy="157247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h</a:t>
            </a:r>
          </a:p>
        </p:txBody>
      </p:sp>
      <p:sp>
        <p:nvSpPr>
          <p:cNvPr id="11" name="!!sink">
            <a:extLst>
              <a:ext uri="{FF2B5EF4-FFF2-40B4-BE49-F238E27FC236}">
                <a16:creationId xmlns:a16="http://schemas.microsoft.com/office/drawing/2014/main" id="{46454B24-1D40-794D-6123-7B4425253BA2}"/>
              </a:ext>
            </a:extLst>
          </p:cNvPr>
          <p:cNvSpPr/>
          <p:nvPr/>
        </p:nvSpPr>
        <p:spPr>
          <a:xfrm>
            <a:off x="12790431" y="3095712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!!atext">
                <a:extLst>
                  <a:ext uri="{FF2B5EF4-FFF2-40B4-BE49-F238E27FC236}">
                    <a16:creationId xmlns:a16="http://schemas.microsoft.com/office/drawing/2014/main" id="{75BC4D88-81D9-80A7-9831-6261283D28EE}"/>
                  </a:ext>
                </a:extLst>
              </p:cNvPr>
              <p:cNvSpPr/>
              <p:nvPr/>
            </p:nvSpPr>
            <p:spPr>
              <a:xfrm>
                <a:off x="1210984" y="1528579"/>
                <a:ext cx="1158240" cy="794544"/>
              </a:xfrm>
              <a:prstGeom prst="roundRect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 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𝐴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40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3" name="!!atext">
                <a:extLst>
                  <a:ext uri="{FF2B5EF4-FFF2-40B4-BE49-F238E27FC236}">
                    <a16:creationId xmlns:a16="http://schemas.microsoft.com/office/drawing/2014/main" id="{75BC4D88-81D9-80A7-9831-6261283D28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0984" y="1528579"/>
                <a:ext cx="1158240" cy="794544"/>
              </a:xfrm>
              <a:prstGeom prst="roundRect">
                <a:avLst/>
              </a:prstGeom>
              <a:blipFill>
                <a:blip r:embed="rId3"/>
                <a:stretch>
                  <a:fillRect l="-19565" b="-1746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!!btext">
                <a:extLst>
                  <a:ext uri="{FF2B5EF4-FFF2-40B4-BE49-F238E27FC236}">
                    <a16:creationId xmlns:a16="http://schemas.microsoft.com/office/drawing/2014/main" id="{7509D35D-087B-C2BF-1337-0759FA064DD1}"/>
                  </a:ext>
                </a:extLst>
              </p:cNvPr>
              <p:cNvSpPr/>
              <p:nvPr/>
            </p:nvSpPr>
            <p:spPr>
              <a:xfrm>
                <a:off x="12697506" y="5724665"/>
                <a:ext cx="1158240" cy="794544"/>
              </a:xfrm>
              <a:prstGeom prst="roundRect">
                <a:avLst/>
              </a:prstGeom>
              <a:solidFill>
                <a:srgbClr val="FFC000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</m:t>
                          </m:r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𝐵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40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5" name="!!btext">
                <a:extLst>
                  <a:ext uri="{FF2B5EF4-FFF2-40B4-BE49-F238E27FC236}">
                    <a16:creationId xmlns:a16="http://schemas.microsoft.com/office/drawing/2014/main" id="{7509D35D-087B-C2BF-1337-0759FA064D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97506" y="5724665"/>
                <a:ext cx="1158240" cy="794544"/>
              </a:xfrm>
              <a:prstGeom prst="roundRect">
                <a:avLst/>
              </a:prstGeom>
              <a:blipFill>
                <a:blip r:embed="rId4"/>
                <a:stretch>
                  <a:fillRect l="-20430" b="-1718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Arc 9">
            <a:extLst>
              <a:ext uri="{FF2B5EF4-FFF2-40B4-BE49-F238E27FC236}">
                <a16:creationId xmlns:a16="http://schemas.microsoft.com/office/drawing/2014/main" id="{67FBD712-EEF3-3177-F610-17E525275602}"/>
              </a:ext>
            </a:extLst>
          </p:cNvPr>
          <p:cNvSpPr/>
          <p:nvPr/>
        </p:nvSpPr>
        <p:spPr>
          <a:xfrm rot="10800000">
            <a:off x="8822759" y="-643370"/>
            <a:ext cx="3781213" cy="7845051"/>
          </a:xfrm>
          <a:prstGeom prst="arc">
            <a:avLst>
              <a:gd name="adj1" fmla="val 16200000"/>
              <a:gd name="adj2" fmla="val 5119717"/>
            </a:avLst>
          </a:prstGeom>
          <a:noFill/>
          <a:ln w="127000" cap="flat">
            <a:solidFill>
              <a:schemeClr val="accent6">
                <a:lumMod val="75000"/>
              </a:schemeClr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F055A27E-01BA-2439-C2C8-9536C0A067A7}"/>
                  </a:ext>
                </a:extLst>
              </p:cNvPr>
              <p:cNvSpPr/>
              <p:nvPr/>
            </p:nvSpPr>
            <p:spPr>
              <a:xfrm>
                <a:off x="7078350" y="107172"/>
                <a:ext cx="1462358" cy="930751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27000" cap="flat" cmpd="sng">
                <a:solidFill>
                  <a:schemeClr val="accent2">
                    <a:lumMod val="75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𝐺</m:t>
                      </m:r>
                    </m:oMath>
                  </m:oMathPara>
                </a14:m>
                <a:endParaRPr kumimoji="0" lang="en-US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F055A27E-01BA-2439-C2C8-9536C0A067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8350" y="107172"/>
                <a:ext cx="1462358" cy="930751"/>
              </a:xfrm>
              <a:prstGeom prst="roundRect">
                <a:avLst/>
              </a:prstGeom>
              <a:blipFill>
                <a:blip r:embed="rId5"/>
                <a:stretch>
                  <a:fillRect b="-10714"/>
                </a:stretch>
              </a:blipFill>
              <a:ln w="127000" cap="flat" cmpd="sng">
                <a:solidFill>
                  <a:schemeClr val="accent2">
                    <a:lumMod val="75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!!e10">
            <a:extLst>
              <a:ext uri="{FF2B5EF4-FFF2-40B4-BE49-F238E27FC236}">
                <a16:creationId xmlns:a16="http://schemas.microsoft.com/office/drawing/2014/main" id="{18EBB851-3E5B-3F95-8F60-C6796014E861}"/>
              </a:ext>
            </a:extLst>
          </p:cNvPr>
          <p:cNvCxnSpPr>
            <a:cxnSpLocks/>
            <a:stCxn id="5" idx="2"/>
            <a:endCxn id="8" idx="6"/>
          </p:cNvCxnSpPr>
          <p:nvPr/>
        </p:nvCxnSpPr>
        <p:spPr>
          <a:xfrm flipH="1">
            <a:off x="7361282" y="1925852"/>
            <a:ext cx="3154944" cy="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8" name="!!b">
            <a:extLst>
              <a:ext uri="{FF2B5EF4-FFF2-40B4-BE49-F238E27FC236}">
                <a16:creationId xmlns:a16="http://schemas.microsoft.com/office/drawing/2014/main" id="{887C4BA7-F1FE-CC57-10DD-C7A769C6055F}"/>
              </a:ext>
            </a:extLst>
          </p:cNvPr>
          <p:cNvSpPr/>
          <p:nvPr/>
        </p:nvSpPr>
        <p:spPr>
          <a:xfrm rot="2708637">
            <a:off x="10410354" y="9023859"/>
            <a:ext cx="3154944" cy="5180721"/>
          </a:xfrm>
          <a:prstGeom prst="ellipse">
            <a:avLst/>
          </a:prstGeom>
          <a:solidFill>
            <a:srgbClr val="FFC000">
              <a:alpha val="39385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9" name="!!a">
            <a:extLst>
              <a:ext uri="{FF2B5EF4-FFF2-40B4-BE49-F238E27FC236}">
                <a16:creationId xmlns:a16="http://schemas.microsoft.com/office/drawing/2014/main" id="{71D01C89-86E2-0B6F-4574-E3C07237B873}"/>
              </a:ext>
            </a:extLst>
          </p:cNvPr>
          <p:cNvSpPr/>
          <p:nvPr/>
        </p:nvSpPr>
        <p:spPr>
          <a:xfrm>
            <a:off x="0" y="7574485"/>
            <a:ext cx="10320403" cy="6408275"/>
          </a:xfrm>
          <a:prstGeom prst="ellipse">
            <a:avLst/>
          </a:prstGeom>
          <a:solidFill>
            <a:schemeClr val="accent2">
              <a:alpha val="2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0" name="!!source">
            <a:extLst>
              <a:ext uri="{FF2B5EF4-FFF2-40B4-BE49-F238E27FC236}">
                <a16:creationId xmlns:a16="http://schemas.microsoft.com/office/drawing/2014/main" id="{73FB4C16-9A94-9D4D-13AF-27954055264D}"/>
              </a:ext>
            </a:extLst>
          </p:cNvPr>
          <p:cNvSpPr/>
          <p:nvPr/>
        </p:nvSpPr>
        <p:spPr>
          <a:xfrm>
            <a:off x="154281" y="10137291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</a:t>
            </a:r>
          </a:p>
        </p:txBody>
      </p:sp>
      <p:sp>
        <p:nvSpPr>
          <p:cNvPr id="21" name="!!p1">
            <a:extLst>
              <a:ext uri="{FF2B5EF4-FFF2-40B4-BE49-F238E27FC236}">
                <a16:creationId xmlns:a16="http://schemas.microsoft.com/office/drawing/2014/main" id="{102CD129-D88F-6B84-2BB7-71DFF4FF02D5}"/>
              </a:ext>
            </a:extLst>
          </p:cNvPr>
          <p:cNvSpPr/>
          <p:nvPr/>
        </p:nvSpPr>
        <p:spPr>
          <a:xfrm>
            <a:off x="2562476" y="7971751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</a:t>
            </a:r>
          </a:p>
        </p:txBody>
      </p:sp>
      <p:sp>
        <p:nvSpPr>
          <p:cNvPr id="22" name="!!p3">
            <a:extLst>
              <a:ext uri="{FF2B5EF4-FFF2-40B4-BE49-F238E27FC236}">
                <a16:creationId xmlns:a16="http://schemas.microsoft.com/office/drawing/2014/main" id="{B79EE408-14D1-B91B-BA65-00FE751DAB72}"/>
              </a:ext>
            </a:extLst>
          </p:cNvPr>
          <p:cNvSpPr/>
          <p:nvPr/>
        </p:nvSpPr>
        <p:spPr>
          <a:xfrm>
            <a:off x="8653109" y="10402758"/>
            <a:ext cx="1440000" cy="157247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g</a:t>
            </a:r>
          </a:p>
        </p:txBody>
      </p:sp>
      <p:sp>
        <p:nvSpPr>
          <p:cNvPr id="23" name="!!p4">
            <a:extLst>
              <a:ext uri="{FF2B5EF4-FFF2-40B4-BE49-F238E27FC236}">
                <a16:creationId xmlns:a16="http://schemas.microsoft.com/office/drawing/2014/main" id="{B80335D7-400C-7214-9D26-5FD5FDDEFDC5}"/>
              </a:ext>
            </a:extLst>
          </p:cNvPr>
          <p:cNvSpPr/>
          <p:nvPr/>
        </p:nvSpPr>
        <p:spPr>
          <a:xfrm>
            <a:off x="2239719" y="12086885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</a:t>
            </a:r>
          </a:p>
        </p:txBody>
      </p:sp>
      <p:sp>
        <p:nvSpPr>
          <p:cNvPr id="24" name="!!p5">
            <a:extLst>
              <a:ext uri="{FF2B5EF4-FFF2-40B4-BE49-F238E27FC236}">
                <a16:creationId xmlns:a16="http://schemas.microsoft.com/office/drawing/2014/main" id="{3B11CC61-E546-C565-B42B-03A0428D70E3}"/>
              </a:ext>
            </a:extLst>
          </p:cNvPr>
          <p:cNvSpPr/>
          <p:nvPr/>
        </p:nvSpPr>
        <p:spPr>
          <a:xfrm>
            <a:off x="5541482" y="11959798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</a:t>
            </a:r>
          </a:p>
        </p:txBody>
      </p:sp>
      <p:sp>
        <p:nvSpPr>
          <p:cNvPr id="25" name="!!p2">
            <a:extLst>
              <a:ext uri="{FF2B5EF4-FFF2-40B4-BE49-F238E27FC236}">
                <a16:creationId xmlns:a16="http://schemas.microsoft.com/office/drawing/2014/main" id="{708F7C87-79CD-38D1-7568-F2399333DDC7}"/>
              </a:ext>
            </a:extLst>
          </p:cNvPr>
          <p:cNvSpPr/>
          <p:nvPr/>
        </p:nvSpPr>
        <p:spPr>
          <a:xfrm>
            <a:off x="5725459" y="8247431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  <a:endParaRPr lang="en-US" sz="66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26" name="!!p6">
            <a:extLst>
              <a:ext uri="{FF2B5EF4-FFF2-40B4-BE49-F238E27FC236}">
                <a16:creationId xmlns:a16="http://schemas.microsoft.com/office/drawing/2014/main" id="{57909847-AB99-94EF-B295-C37DB4DEFC73}"/>
              </a:ext>
            </a:extLst>
          </p:cNvPr>
          <p:cNvSpPr/>
          <p:nvPr/>
        </p:nvSpPr>
        <p:spPr>
          <a:xfrm>
            <a:off x="10223882" y="11893559"/>
            <a:ext cx="1440000" cy="157247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h</a:t>
            </a:r>
          </a:p>
        </p:txBody>
      </p:sp>
      <p:sp>
        <p:nvSpPr>
          <p:cNvPr id="27" name="!!sink">
            <a:extLst>
              <a:ext uri="{FF2B5EF4-FFF2-40B4-BE49-F238E27FC236}">
                <a16:creationId xmlns:a16="http://schemas.microsoft.com/office/drawing/2014/main" id="{36E29011-C023-89EC-0FC5-352543B8FB55}"/>
              </a:ext>
            </a:extLst>
          </p:cNvPr>
          <p:cNvSpPr/>
          <p:nvPr/>
        </p:nvSpPr>
        <p:spPr>
          <a:xfrm>
            <a:off x="12594608" y="10137291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!!atext">
                <a:extLst>
                  <a:ext uri="{FF2B5EF4-FFF2-40B4-BE49-F238E27FC236}">
                    <a16:creationId xmlns:a16="http://schemas.microsoft.com/office/drawing/2014/main" id="{CE82F1E0-21A7-D862-E373-328A1970AB36}"/>
                  </a:ext>
                </a:extLst>
              </p:cNvPr>
              <p:cNvSpPr/>
              <p:nvPr/>
            </p:nvSpPr>
            <p:spPr>
              <a:xfrm>
                <a:off x="1015161" y="8570158"/>
                <a:ext cx="1158240" cy="794544"/>
              </a:xfrm>
              <a:prstGeom prst="roundRect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 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𝐴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40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8" name="!!atext">
                <a:extLst>
                  <a:ext uri="{FF2B5EF4-FFF2-40B4-BE49-F238E27FC236}">
                    <a16:creationId xmlns:a16="http://schemas.microsoft.com/office/drawing/2014/main" id="{CE82F1E0-21A7-D862-E373-328A1970AB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5161" y="8570158"/>
                <a:ext cx="1158240" cy="794544"/>
              </a:xfrm>
              <a:prstGeom prst="roundRect">
                <a:avLst/>
              </a:prstGeom>
              <a:blipFill>
                <a:blip r:embed="rId6"/>
                <a:stretch>
                  <a:fillRect l="-20652" b="-1718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!!btext">
                <a:extLst>
                  <a:ext uri="{FF2B5EF4-FFF2-40B4-BE49-F238E27FC236}">
                    <a16:creationId xmlns:a16="http://schemas.microsoft.com/office/drawing/2014/main" id="{8225C60B-27BF-64CD-2F1B-DD60FBCFB2DD}"/>
                  </a:ext>
                </a:extLst>
              </p:cNvPr>
              <p:cNvSpPr/>
              <p:nvPr/>
            </p:nvSpPr>
            <p:spPr>
              <a:xfrm>
                <a:off x="12501683" y="12766244"/>
                <a:ext cx="1158240" cy="794544"/>
              </a:xfrm>
              <a:prstGeom prst="roundRect">
                <a:avLst/>
              </a:prstGeom>
              <a:solidFill>
                <a:srgbClr val="FFC000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</m:t>
                          </m:r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𝐵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40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9" name="!!btext">
                <a:extLst>
                  <a:ext uri="{FF2B5EF4-FFF2-40B4-BE49-F238E27FC236}">
                    <a16:creationId xmlns:a16="http://schemas.microsoft.com/office/drawing/2014/main" id="{8225C60B-27BF-64CD-2F1B-DD60FBCFB2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01683" y="12766244"/>
                <a:ext cx="1158240" cy="794544"/>
              </a:xfrm>
              <a:prstGeom prst="roundRect">
                <a:avLst/>
              </a:prstGeom>
              <a:blipFill>
                <a:blip r:embed="rId7"/>
                <a:stretch>
                  <a:fillRect l="-20652" b="-1746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ounded Rectangle 29">
                <a:extLst>
                  <a:ext uri="{FF2B5EF4-FFF2-40B4-BE49-F238E27FC236}">
                    <a16:creationId xmlns:a16="http://schemas.microsoft.com/office/drawing/2014/main" id="{D96ECA7A-FC8B-7764-671E-5B6918EF9656}"/>
                  </a:ext>
                </a:extLst>
              </p:cNvPr>
              <p:cNvSpPr/>
              <p:nvPr/>
            </p:nvSpPr>
            <p:spPr>
              <a:xfrm>
                <a:off x="7421746" y="7316680"/>
                <a:ext cx="1462358" cy="930751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27000" cap="flat" cmpd="sng">
                <a:solidFill>
                  <a:schemeClr val="accent2">
                    <a:lumMod val="75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sSub>
                        <m:sSubPr>
                          <m:ctrlPr>
                            <a:rPr kumimoji="0" lang="en-US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kumimoji="0" lang="en-US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𝐺</m:t>
                          </m:r>
                        </m:e>
                        <m:sub>
                          <m:r>
                            <a:rPr kumimoji="0" lang="en-US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𝑅</m:t>
                          </m:r>
                        </m:sub>
                      </m:sSub>
                    </m:oMath>
                  </m:oMathPara>
                </a14:m>
                <a:endParaRPr kumimoji="0" lang="en-US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0" name="Rounded Rectangle 29">
                <a:extLst>
                  <a:ext uri="{FF2B5EF4-FFF2-40B4-BE49-F238E27FC236}">
                    <a16:creationId xmlns:a16="http://schemas.microsoft.com/office/drawing/2014/main" id="{D96ECA7A-FC8B-7764-671E-5B6918EF96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1746" y="7316680"/>
                <a:ext cx="1462358" cy="930751"/>
              </a:xfrm>
              <a:prstGeom prst="roundRect">
                <a:avLst/>
              </a:prstGeom>
              <a:blipFill>
                <a:blip r:embed="rId8"/>
                <a:stretch>
                  <a:fillRect l="-9524" b="-10714"/>
                </a:stretch>
              </a:blipFill>
              <a:ln w="127000" cap="flat" cmpd="sng">
                <a:solidFill>
                  <a:schemeClr val="accent2">
                    <a:lumMod val="75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!!e10">
            <a:extLst>
              <a:ext uri="{FF2B5EF4-FFF2-40B4-BE49-F238E27FC236}">
                <a16:creationId xmlns:a16="http://schemas.microsoft.com/office/drawing/2014/main" id="{D44D6D43-115C-D314-7D89-86B45374A8B4}"/>
              </a:ext>
            </a:extLst>
          </p:cNvPr>
          <p:cNvCxnSpPr>
            <a:cxnSpLocks/>
            <a:stCxn id="22" idx="2"/>
            <a:endCxn id="25" idx="6"/>
          </p:cNvCxnSpPr>
          <p:nvPr/>
        </p:nvCxnSpPr>
        <p:spPr>
          <a:xfrm flipH="1" flipV="1">
            <a:off x="7165459" y="8967431"/>
            <a:ext cx="1487650" cy="2221566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!!w4">
                <a:extLst>
                  <a:ext uri="{FF2B5EF4-FFF2-40B4-BE49-F238E27FC236}">
                    <a16:creationId xmlns:a16="http://schemas.microsoft.com/office/drawing/2014/main" id="{AA6ED5E7-7322-5663-0AF1-A6993E250C9C}"/>
                  </a:ext>
                </a:extLst>
              </p:cNvPr>
              <p:cNvSpPr/>
              <p:nvPr/>
            </p:nvSpPr>
            <p:spPr>
              <a:xfrm rot="3323331">
                <a:off x="6090985" y="10713541"/>
                <a:ext cx="2839056" cy="658336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r>
                      <a:rPr lang="en-US" sz="32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≥</m:t>
                    </m:r>
                  </m:oMath>
                </a14:m>
                <a:r>
                  <a:rPr kumimoji="0" lang="en-US" sz="32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Chalkduster" panose="03050602040202020205" pitchFamily="66" charset="77"/>
                    <a:ea typeface="Helvetica Neue Medium"/>
                    <a:cs typeface="Helvetica Neue Medium"/>
                    <a:sym typeface="Helvetica Neue Medium"/>
                  </a:rPr>
                  <a:t>W</a:t>
                </a:r>
              </a:p>
            </p:txBody>
          </p:sp>
        </mc:Choice>
        <mc:Fallback xmlns="">
          <p:sp>
            <p:nvSpPr>
              <p:cNvPr id="34" name="!!w4">
                <a:extLst>
                  <a:ext uri="{FF2B5EF4-FFF2-40B4-BE49-F238E27FC236}">
                    <a16:creationId xmlns:a16="http://schemas.microsoft.com/office/drawing/2014/main" id="{AA6ED5E7-7322-5663-0AF1-A6993E250C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323331">
                <a:off x="6090985" y="10713541"/>
                <a:ext cx="2839056" cy="65833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592608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!!b">
            <a:extLst>
              <a:ext uri="{FF2B5EF4-FFF2-40B4-BE49-F238E27FC236}">
                <a16:creationId xmlns:a16="http://schemas.microsoft.com/office/drawing/2014/main" id="{A5CD1BF4-4A43-8355-8331-0A080AA27911}"/>
              </a:ext>
            </a:extLst>
          </p:cNvPr>
          <p:cNvSpPr/>
          <p:nvPr/>
        </p:nvSpPr>
        <p:spPr>
          <a:xfrm>
            <a:off x="9177838" y="549750"/>
            <a:ext cx="5515710" cy="6408275"/>
          </a:xfrm>
          <a:prstGeom prst="ellipse">
            <a:avLst/>
          </a:prstGeom>
          <a:solidFill>
            <a:srgbClr val="FFC000">
              <a:alpha val="39385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!!a">
            <a:extLst>
              <a:ext uri="{FF2B5EF4-FFF2-40B4-BE49-F238E27FC236}">
                <a16:creationId xmlns:a16="http://schemas.microsoft.com/office/drawing/2014/main" id="{9D5A8890-5F91-A298-B223-840B61589AA3}"/>
              </a:ext>
            </a:extLst>
          </p:cNvPr>
          <p:cNvSpPr/>
          <p:nvPr/>
        </p:nvSpPr>
        <p:spPr>
          <a:xfrm>
            <a:off x="195823" y="532906"/>
            <a:ext cx="8956243" cy="6408275"/>
          </a:xfrm>
          <a:prstGeom prst="ellipse">
            <a:avLst/>
          </a:prstGeom>
          <a:solidFill>
            <a:schemeClr val="accent2">
              <a:alpha val="2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!!box3">
                <a:extLst>
                  <a:ext uri="{FF2B5EF4-FFF2-40B4-BE49-F238E27FC236}">
                    <a16:creationId xmlns:a16="http://schemas.microsoft.com/office/drawing/2014/main" id="{3EEDB2A0-3282-9683-BEE2-737C15449A0B}"/>
                  </a:ext>
                </a:extLst>
              </p:cNvPr>
              <p:cNvSpPr/>
              <p:nvPr/>
            </p:nvSpPr>
            <p:spPr>
              <a:xfrm>
                <a:off x="14955094" y="426720"/>
                <a:ext cx="8843028" cy="2285371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Lemma: For any edge ab such that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𝑎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∈</m:t>
                    </m:r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𝐴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𝑏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∈</m:t>
                    </m:r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𝐵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,</a:t>
                </a:r>
              </a:p>
              <a:p>
                <a:pPr lvl="1" indent="0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        f(ab) &gt; c(ab)-W</a:t>
                </a:r>
              </a:p>
            </p:txBody>
          </p:sp>
        </mc:Choice>
        <mc:Fallback xmlns="">
          <p:sp>
            <p:nvSpPr>
              <p:cNvPr id="2" name="!!box3">
                <a:extLst>
                  <a:ext uri="{FF2B5EF4-FFF2-40B4-BE49-F238E27FC236}">
                    <a16:creationId xmlns:a16="http://schemas.microsoft.com/office/drawing/2014/main" id="{3EEDB2A0-3282-9683-BEE2-737C15449A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55094" y="426720"/>
                <a:ext cx="8843028" cy="2285371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!!source">
            <a:extLst>
              <a:ext uri="{FF2B5EF4-FFF2-40B4-BE49-F238E27FC236}">
                <a16:creationId xmlns:a16="http://schemas.microsoft.com/office/drawing/2014/main" id="{B6F729D6-B7B7-5ACF-7EF0-0402E7550869}"/>
              </a:ext>
            </a:extLst>
          </p:cNvPr>
          <p:cNvSpPr/>
          <p:nvPr/>
        </p:nvSpPr>
        <p:spPr>
          <a:xfrm>
            <a:off x="350104" y="3095712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</a:t>
            </a:r>
          </a:p>
        </p:txBody>
      </p:sp>
      <p:sp>
        <p:nvSpPr>
          <p:cNvPr id="4" name="!!p1">
            <a:extLst>
              <a:ext uri="{FF2B5EF4-FFF2-40B4-BE49-F238E27FC236}">
                <a16:creationId xmlns:a16="http://schemas.microsoft.com/office/drawing/2014/main" id="{73A63BA6-4FB1-1869-DA1A-3EFB45F64C04}"/>
              </a:ext>
            </a:extLst>
          </p:cNvPr>
          <p:cNvSpPr/>
          <p:nvPr/>
        </p:nvSpPr>
        <p:spPr>
          <a:xfrm>
            <a:off x="2758299" y="930172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</a:t>
            </a:r>
          </a:p>
        </p:txBody>
      </p:sp>
      <p:sp>
        <p:nvSpPr>
          <p:cNvPr id="5" name="!!p3">
            <a:extLst>
              <a:ext uri="{FF2B5EF4-FFF2-40B4-BE49-F238E27FC236}">
                <a16:creationId xmlns:a16="http://schemas.microsoft.com/office/drawing/2014/main" id="{4F381BE4-3D5E-4747-A9C1-5C88B866954D}"/>
              </a:ext>
            </a:extLst>
          </p:cNvPr>
          <p:cNvSpPr/>
          <p:nvPr/>
        </p:nvSpPr>
        <p:spPr>
          <a:xfrm>
            <a:off x="10516226" y="1139613"/>
            <a:ext cx="1440000" cy="157247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g</a:t>
            </a:r>
          </a:p>
        </p:txBody>
      </p:sp>
      <p:sp>
        <p:nvSpPr>
          <p:cNvPr id="6" name="!!p4">
            <a:extLst>
              <a:ext uri="{FF2B5EF4-FFF2-40B4-BE49-F238E27FC236}">
                <a16:creationId xmlns:a16="http://schemas.microsoft.com/office/drawing/2014/main" id="{C3296F4C-B3C8-0421-A01A-89212C048E45}"/>
              </a:ext>
            </a:extLst>
          </p:cNvPr>
          <p:cNvSpPr/>
          <p:nvPr/>
        </p:nvSpPr>
        <p:spPr>
          <a:xfrm>
            <a:off x="2435542" y="5045306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</a:t>
            </a:r>
          </a:p>
        </p:txBody>
      </p:sp>
      <p:sp>
        <p:nvSpPr>
          <p:cNvPr id="7" name="!!p5">
            <a:extLst>
              <a:ext uri="{FF2B5EF4-FFF2-40B4-BE49-F238E27FC236}">
                <a16:creationId xmlns:a16="http://schemas.microsoft.com/office/drawing/2014/main" id="{B44E4D1E-7223-C549-9CA7-8C630AFA6827}"/>
              </a:ext>
            </a:extLst>
          </p:cNvPr>
          <p:cNvSpPr/>
          <p:nvPr/>
        </p:nvSpPr>
        <p:spPr>
          <a:xfrm>
            <a:off x="5737305" y="4918219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</a:t>
            </a:r>
          </a:p>
        </p:txBody>
      </p:sp>
      <p:sp>
        <p:nvSpPr>
          <p:cNvPr id="8" name="!!p2">
            <a:extLst>
              <a:ext uri="{FF2B5EF4-FFF2-40B4-BE49-F238E27FC236}">
                <a16:creationId xmlns:a16="http://schemas.microsoft.com/office/drawing/2014/main" id="{40042841-0813-2495-6F69-0D80F1451275}"/>
              </a:ext>
            </a:extLst>
          </p:cNvPr>
          <p:cNvSpPr/>
          <p:nvPr/>
        </p:nvSpPr>
        <p:spPr>
          <a:xfrm>
            <a:off x="5921282" y="1205852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  <a:endParaRPr lang="en-US" sz="66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9" name="!!p6">
            <a:extLst>
              <a:ext uri="{FF2B5EF4-FFF2-40B4-BE49-F238E27FC236}">
                <a16:creationId xmlns:a16="http://schemas.microsoft.com/office/drawing/2014/main" id="{F1B196A4-1235-CAC3-C77E-4CFD483396CB}"/>
              </a:ext>
            </a:extLst>
          </p:cNvPr>
          <p:cNvSpPr/>
          <p:nvPr/>
        </p:nvSpPr>
        <p:spPr>
          <a:xfrm>
            <a:off x="10419705" y="4851980"/>
            <a:ext cx="1440000" cy="157247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h</a:t>
            </a:r>
          </a:p>
        </p:txBody>
      </p:sp>
      <p:sp>
        <p:nvSpPr>
          <p:cNvPr id="11" name="!!sink">
            <a:extLst>
              <a:ext uri="{FF2B5EF4-FFF2-40B4-BE49-F238E27FC236}">
                <a16:creationId xmlns:a16="http://schemas.microsoft.com/office/drawing/2014/main" id="{46454B24-1D40-794D-6123-7B4425253BA2}"/>
              </a:ext>
            </a:extLst>
          </p:cNvPr>
          <p:cNvSpPr/>
          <p:nvPr/>
        </p:nvSpPr>
        <p:spPr>
          <a:xfrm>
            <a:off x="12790431" y="3095712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!!atext">
                <a:extLst>
                  <a:ext uri="{FF2B5EF4-FFF2-40B4-BE49-F238E27FC236}">
                    <a16:creationId xmlns:a16="http://schemas.microsoft.com/office/drawing/2014/main" id="{75BC4D88-81D9-80A7-9831-6261283D28EE}"/>
                  </a:ext>
                </a:extLst>
              </p:cNvPr>
              <p:cNvSpPr/>
              <p:nvPr/>
            </p:nvSpPr>
            <p:spPr>
              <a:xfrm>
                <a:off x="1210984" y="1528579"/>
                <a:ext cx="1158240" cy="794544"/>
              </a:xfrm>
              <a:prstGeom prst="roundRect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 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𝐴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40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3" name="!!atext">
                <a:extLst>
                  <a:ext uri="{FF2B5EF4-FFF2-40B4-BE49-F238E27FC236}">
                    <a16:creationId xmlns:a16="http://schemas.microsoft.com/office/drawing/2014/main" id="{75BC4D88-81D9-80A7-9831-6261283D28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0984" y="1528579"/>
                <a:ext cx="1158240" cy="794544"/>
              </a:xfrm>
              <a:prstGeom prst="roundRect">
                <a:avLst/>
              </a:prstGeom>
              <a:blipFill>
                <a:blip r:embed="rId3"/>
                <a:stretch>
                  <a:fillRect l="-19565" b="-1746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!!btext">
                <a:extLst>
                  <a:ext uri="{FF2B5EF4-FFF2-40B4-BE49-F238E27FC236}">
                    <a16:creationId xmlns:a16="http://schemas.microsoft.com/office/drawing/2014/main" id="{7509D35D-087B-C2BF-1337-0759FA064DD1}"/>
                  </a:ext>
                </a:extLst>
              </p:cNvPr>
              <p:cNvSpPr/>
              <p:nvPr/>
            </p:nvSpPr>
            <p:spPr>
              <a:xfrm>
                <a:off x="12697506" y="5724665"/>
                <a:ext cx="1158240" cy="794544"/>
              </a:xfrm>
              <a:prstGeom prst="roundRect">
                <a:avLst/>
              </a:prstGeom>
              <a:solidFill>
                <a:srgbClr val="FFC000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</m:t>
                          </m:r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𝐵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40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5" name="!!btext">
                <a:extLst>
                  <a:ext uri="{FF2B5EF4-FFF2-40B4-BE49-F238E27FC236}">
                    <a16:creationId xmlns:a16="http://schemas.microsoft.com/office/drawing/2014/main" id="{7509D35D-087B-C2BF-1337-0759FA064D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97506" y="5724665"/>
                <a:ext cx="1158240" cy="794544"/>
              </a:xfrm>
              <a:prstGeom prst="roundRect">
                <a:avLst/>
              </a:prstGeom>
              <a:blipFill>
                <a:blip r:embed="rId4"/>
                <a:stretch>
                  <a:fillRect l="-20430" b="-1718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Arc 9">
            <a:extLst>
              <a:ext uri="{FF2B5EF4-FFF2-40B4-BE49-F238E27FC236}">
                <a16:creationId xmlns:a16="http://schemas.microsoft.com/office/drawing/2014/main" id="{67FBD712-EEF3-3177-F610-17E525275602}"/>
              </a:ext>
            </a:extLst>
          </p:cNvPr>
          <p:cNvSpPr/>
          <p:nvPr/>
        </p:nvSpPr>
        <p:spPr>
          <a:xfrm rot="10800000">
            <a:off x="8822759" y="-643370"/>
            <a:ext cx="3781213" cy="7845051"/>
          </a:xfrm>
          <a:prstGeom prst="arc">
            <a:avLst>
              <a:gd name="adj1" fmla="val 16200000"/>
              <a:gd name="adj2" fmla="val 5119717"/>
            </a:avLst>
          </a:prstGeom>
          <a:noFill/>
          <a:ln w="127000" cap="flat">
            <a:solidFill>
              <a:schemeClr val="accent6">
                <a:lumMod val="75000"/>
              </a:schemeClr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F055A27E-01BA-2439-C2C8-9536C0A067A7}"/>
                  </a:ext>
                </a:extLst>
              </p:cNvPr>
              <p:cNvSpPr/>
              <p:nvPr/>
            </p:nvSpPr>
            <p:spPr>
              <a:xfrm>
                <a:off x="7078350" y="107172"/>
                <a:ext cx="1462358" cy="930751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27000" cap="flat" cmpd="sng">
                <a:solidFill>
                  <a:schemeClr val="accent2">
                    <a:lumMod val="75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𝐺</m:t>
                      </m:r>
                    </m:oMath>
                  </m:oMathPara>
                </a14:m>
                <a:endParaRPr kumimoji="0" lang="en-US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F055A27E-01BA-2439-C2C8-9536C0A067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8350" y="107172"/>
                <a:ext cx="1462358" cy="930751"/>
              </a:xfrm>
              <a:prstGeom prst="roundRect">
                <a:avLst/>
              </a:prstGeom>
              <a:blipFill>
                <a:blip r:embed="rId5"/>
                <a:stretch>
                  <a:fillRect b="-10714"/>
                </a:stretch>
              </a:blipFill>
              <a:ln w="127000" cap="flat" cmpd="sng">
                <a:solidFill>
                  <a:schemeClr val="accent2">
                    <a:lumMod val="75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!!e10">
            <a:extLst>
              <a:ext uri="{FF2B5EF4-FFF2-40B4-BE49-F238E27FC236}">
                <a16:creationId xmlns:a16="http://schemas.microsoft.com/office/drawing/2014/main" id="{18EBB851-3E5B-3F95-8F60-C6796014E861}"/>
              </a:ext>
            </a:extLst>
          </p:cNvPr>
          <p:cNvCxnSpPr>
            <a:cxnSpLocks/>
            <a:stCxn id="5" idx="2"/>
            <a:endCxn id="8" idx="6"/>
          </p:cNvCxnSpPr>
          <p:nvPr/>
        </p:nvCxnSpPr>
        <p:spPr>
          <a:xfrm flipH="1">
            <a:off x="7361282" y="1925852"/>
            <a:ext cx="3154944" cy="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!!box3">
                <a:extLst>
                  <a:ext uri="{FF2B5EF4-FFF2-40B4-BE49-F238E27FC236}">
                    <a16:creationId xmlns:a16="http://schemas.microsoft.com/office/drawing/2014/main" id="{F3562E8E-8758-05A5-74A7-2DE0892AA539}"/>
                  </a:ext>
                </a:extLst>
              </p:cNvPr>
              <p:cNvSpPr/>
              <p:nvPr/>
            </p:nvSpPr>
            <p:spPr>
              <a:xfrm>
                <a:off x="14955094" y="4605010"/>
                <a:ext cx="8843028" cy="2285371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Let us now look at edge going from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𝐵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𝐴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32" name="!!box3">
                <a:extLst>
                  <a:ext uri="{FF2B5EF4-FFF2-40B4-BE49-F238E27FC236}">
                    <a16:creationId xmlns:a16="http://schemas.microsoft.com/office/drawing/2014/main" id="{F3562E8E-8758-05A5-74A7-2DE0892AA5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55094" y="4605010"/>
                <a:ext cx="8843028" cy="228537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651958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!!b">
            <a:extLst>
              <a:ext uri="{FF2B5EF4-FFF2-40B4-BE49-F238E27FC236}">
                <a16:creationId xmlns:a16="http://schemas.microsoft.com/office/drawing/2014/main" id="{A5CD1BF4-4A43-8355-8331-0A080AA27911}"/>
              </a:ext>
            </a:extLst>
          </p:cNvPr>
          <p:cNvSpPr/>
          <p:nvPr/>
        </p:nvSpPr>
        <p:spPr>
          <a:xfrm>
            <a:off x="9177838" y="549750"/>
            <a:ext cx="5515710" cy="6408275"/>
          </a:xfrm>
          <a:prstGeom prst="ellipse">
            <a:avLst/>
          </a:prstGeom>
          <a:solidFill>
            <a:srgbClr val="FFC000">
              <a:alpha val="39385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!!a">
            <a:extLst>
              <a:ext uri="{FF2B5EF4-FFF2-40B4-BE49-F238E27FC236}">
                <a16:creationId xmlns:a16="http://schemas.microsoft.com/office/drawing/2014/main" id="{9D5A8890-5F91-A298-B223-840B61589AA3}"/>
              </a:ext>
            </a:extLst>
          </p:cNvPr>
          <p:cNvSpPr/>
          <p:nvPr/>
        </p:nvSpPr>
        <p:spPr>
          <a:xfrm>
            <a:off x="195823" y="532906"/>
            <a:ext cx="8956243" cy="6408275"/>
          </a:xfrm>
          <a:prstGeom prst="ellipse">
            <a:avLst/>
          </a:prstGeom>
          <a:solidFill>
            <a:schemeClr val="accent2">
              <a:alpha val="2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!!source">
            <a:extLst>
              <a:ext uri="{FF2B5EF4-FFF2-40B4-BE49-F238E27FC236}">
                <a16:creationId xmlns:a16="http://schemas.microsoft.com/office/drawing/2014/main" id="{B6F729D6-B7B7-5ACF-7EF0-0402E7550869}"/>
              </a:ext>
            </a:extLst>
          </p:cNvPr>
          <p:cNvSpPr/>
          <p:nvPr/>
        </p:nvSpPr>
        <p:spPr>
          <a:xfrm>
            <a:off x="350104" y="3095712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</a:t>
            </a:r>
          </a:p>
        </p:txBody>
      </p:sp>
      <p:sp>
        <p:nvSpPr>
          <p:cNvPr id="4" name="!!p1">
            <a:extLst>
              <a:ext uri="{FF2B5EF4-FFF2-40B4-BE49-F238E27FC236}">
                <a16:creationId xmlns:a16="http://schemas.microsoft.com/office/drawing/2014/main" id="{73A63BA6-4FB1-1869-DA1A-3EFB45F64C04}"/>
              </a:ext>
            </a:extLst>
          </p:cNvPr>
          <p:cNvSpPr/>
          <p:nvPr/>
        </p:nvSpPr>
        <p:spPr>
          <a:xfrm>
            <a:off x="2758299" y="930172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</a:t>
            </a:r>
          </a:p>
        </p:txBody>
      </p:sp>
      <p:sp>
        <p:nvSpPr>
          <p:cNvPr id="5" name="!!p3">
            <a:extLst>
              <a:ext uri="{FF2B5EF4-FFF2-40B4-BE49-F238E27FC236}">
                <a16:creationId xmlns:a16="http://schemas.microsoft.com/office/drawing/2014/main" id="{4F381BE4-3D5E-4747-A9C1-5C88B866954D}"/>
              </a:ext>
            </a:extLst>
          </p:cNvPr>
          <p:cNvSpPr/>
          <p:nvPr/>
        </p:nvSpPr>
        <p:spPr>
          <a:xfrm>
            <a:off x="10516226" y="1139613"/>
            <a:ext cx="1440000" cy="157247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g</a:t>
            </a:r>
          </a:p>
        </p:txBody>
      </p:sp>
      <p:sp>
        <p:nvSpPr>
          <p:cNvPr id="6" name="!!p4">
            <a:extLst>
              <a:ext uri="{FF2B5EF4-FFF2-40B4-BE49-F238E27FC236}">
                <a16:creationId xmlns:a16="http://schemas.microsoft.com/office/drawing/2014/main" id="{C3296F4C-B3C8-0421-A01A-89212C048E45}"/>
              </a:ext>
            </a:extLst>
          </p:cNvPr>
          <p:cNvSpPr/>
          <p:nvPr/>
        </p:nvSpPr>
        <p:spPr>
          <a:xfrm>
            <a:off x="2435542" y="5045306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</a:t>
            </a:r>
          </a:p>
        </p:txBody>
      </p:sp>
      <p:sp>
        <p:nvSpPr>
          <p:cNvPr id="7" name="!!p5">
            <a:extLst>
              <a:ext uri="{FF2B5EF4-FFF2-40B4-BE49-F238E27FC236}">
                <a16:creationId xmlns:a16="http://schemas.microsoft.com/office/drawing/2014/main" id="{B44E4D1E-7223-C549-9CA7-8C630AFA6827}"/>
              </a:ext>
            </a:extLst>
          </p:cNvPr>
          <p:cNvSpPr/>
          <p:nvPr/>
        </p:nvSpPr>
        <p:spPr>
          <a:xfrm>
            <a:off x="5737305" y="4918219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</a:t>
            </a:r>
          </a:p>
        </p:txBody>
      </p:sp>
      <p:sp>
        <p:nvSpPr>
          <p:cNvPr id="8" name="!!p2">
            <a:extLst>
              <a:ext uri="{FF2B5EF4-FFF2-40B4-BE49-F238E27FC236}">
                <a16:creationId xmlns:a16="http://schemas.microsoft.com/office/drawing/2014/main" id="{40042841-0813-2495-6F69-0D80F1451275}"/>
              </a:ext>
            </a:extLst>
          </p:cNvPr>
          <p:cNvSpPr/>
          <p:nvPr/>
        </p:nvSpPr>
        <p:spPr>
          <a:xfrm>
            <a:off x="5921282" y="1205852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  <a:endParaRPr lang="en-US" sz="66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9" name="!!p6">
            <a:extLst>
              <a:ext uri="{FF2B5EF4-FFF2-40B4-BE49-F238E27FC236}">
                <a16:creationId xmlns:a16="http://schemas.microsoft.com/office/drawing/2014/main" id="{F1B196A4-1235-CAC3-C77E-4CFD483396CB}"/>
              </a:ext>
            </a:extLst>
          </p:cNvPr>
          <p:cNvSpPr/>
          <p:nvPr/>
        </p:nvSpPr>
        <p:spPr>
          <a:xfrm>
            <a:off x="10419705" y="4851980"/>
            <a:ext cx="1440000" cy="157247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h</a:t>
            </a:r>
          </a:p>
        </p:txBody>
      </p:sp>
      <p:sp>
        <p:nvSpPr>
          <p:cNvPr id="11" name="!!sink">
            <a:extLst>
              <a:ext uri="{FF2B5EF4-FFF2-40B4-BE49-F238E27FC236}">
                <a16:creationId xmlns:a16="http://schemas.microsoft.com/office/drawing/2014/main" id="{46454B24-1D40-794D-6123-7B4425253BA2}"/>
              </a:ext>
            </a:extLst>
          </p:cNvPr>
          <p:cNvSpPr/>
          <p:nvPr/>
        </p:nvSpPr>
        <p:spPr>
          <a:xfrm>
            <a:off x="12790431" y="3095712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!!atext">
                <a:extLst>
                  <a:ext uri="{FF2B5EF4-FFF2-40B4-BE49-F238E27FC236}">
                    <a16:creationId xmlns:a16="http://schemas.microsoft.com/office/drawing/2014/main" id="{75BC4D88-81D9-80A7-9831-6261283D28EE}"/>
                  </a:ext>
                </a:extLst>
              </p:cNvPr>
              <p:cNvSpPr/>
              <p:nvPr/>
            </p:nvSpPr>
            <p:spPr>
              <a:xfrm>
                <a:off x="1210984" y="1528579"/>
                <a:ext cx="1158240" cy="794544"/>
              </a:xfrm>
              <a:prstGeom prst="roundRect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 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𝐴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40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3" name="!!atext">
                <a:extLst>
                  <a:ext uri="{FF2B5EF4-FFF2-40B4-BE49-F238E27FC236}">
                    <a16:creationId xmlns:a16="http://schemas.microsoft.com/office/drawing/2014/main" id="{75BC4D88-81D9-80A7-9831-6261283D28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0984" y="1528579"/>
                <a:ext cx="1158240" cy="794544"/>
              </a:xfrm>
              <a:prstGeom prst="roundRect">
                <a:avLst/>
              </a:prstGeom>
              <a:blipFill>
                <a:blip r:embed="rId2"/>
                <a:stretch>
                  <a:fillRect l="-19565" b="-1746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!!btext">
                <a:extLst>
                  <a:ext uri="{FF2B5EF4-FFF2-40B4-BE49-F238E27FC236}">
                    <a16:creationId xmlns:a16="http://schemas.microsoft.com/office/drawing/2014/main" id="{7509D35D-087B-C2BF-1337-0759FA064DD1}"/>
                  </a:ext>
                </a:extLst>
              </p:cNvPr>
              <p:cNvSpPr/>
              <p:nvPr/>
            </p:nvSpPr>
            <p:spPr>
              <a:xfrm>
                <a:off x="12697506" y="5724665"/>
                <a:ext cx="1158240" cy="794544"/>
              </a:xfrm>
              <a:prstGeom prst="roundRect">
                <a:avLst/>
              </a:prstGeom>
              <a:solidFill>
                <a:srgbClr val="FFC000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</m:t>
                          </m:r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𝐵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40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5" name="!!btext">
                <a:extLst>
                  <a:ext uri="{FF2B5EF4-FFF2-40B4-BE49-F238E27FC236}">
                    <a16:creationId xmlns:a16="http://schemas.microsoft.com/office/drawing/2014/main" id="{7509D35D-087B-C2BF-1337-0759FA064D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97506" y="5724665"/>
                <a:ext cx="1158240" cy="794544"/>
              </a:xfrm>
              <a:prstGeom prst="roundRect">
                <a:avLst/>
              </a:prstGeom>
              <a:blipFill>
                <a:blip r:embed="rId3"/>
                <a:stretch>
                  <a:fillRect l="-20430" b="-1718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Arc 9">
            <a:extLst>
              <a:ext uri="{FF2B5EF4-FFF2-40B4-BE49-F238E27FC236}">
                <a16:creationId xmlns:a16="http://schemas.microsoft.com/office/drawing/2014/main" id="{67FBD712-EEF3-3177-F610-17E525275602}"/>
              </a:ext>
            </a:extLst>
          </p:cNvPr>
          <p:cNvSpPr/>
          <p:nvPr/>
        </p:nvSpPr>
        <p:spPr>
          <a:xfrm rot="10800000">
            <a:off x="8822759" y="-643370"/>
            <a:ext cx="3781213" cy="7845051"/>
          </a:xfrm>
          <a:prstGeom prst="arc">
            <a:avLst>
              <a:gd name="adj1" fmla="val 16200000"/>
              <a:gd name="adj2" fmla="val 5119717"/>
            </a:avLst>
          </a:prstGeom>
          <a:noFill/>
          <a:ln w="127000" cap="flat">
            <a:solidFill>
              <a:schemeClr val="accent6">
                <a:lumMod val="75000"/>
              </a:schemeClr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F055A27E-01BA-2439-C2C8-9536C0A067A7}"/>
                  </a:ext>
                </a:extLst>
              </p:cNvPr>
              <p:cNvSpPr/>
              <p:nvPr/>
            </p:nvSpPr>
            <p:spPr>
              <a:xfrm>
                <a:off x="7078350" y="107172"/>
                <a:ext cx="1462358" cy="930751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27000" cap="flat" cmpd="sng">
                <a:solidFill>
                  <a:schemeClr val="accent2">
                    <a:lumMod val="75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𝐺</m:t>
                      </m:r>
                    </m:oMath>
                  </m:oMathPara>
                </a14:m>
                <a:endParaRPr kumimoji="0" lang="en-US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F055A27E-01BA-2439-C2C8-9536C0A067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8350" y="107172"/>
                <a:ext cx="1462358" cy="930751"/>
              </a:xfrm>
              <a:prstGeom prst="roundRect">
                <a:avLst/>
              </a:prstGeom>
              <a:blipFill>
                <a:blip r:embed="rId4"/>
                <a:stretch>
                  <a:fillRect b="-10714"/>
                </a:stretch>
              </a:blipFill>
              <a:ln w="127000" cap="flat" cmpd="sng">
                <a:solidFill>
                  <a:schemeClr val="accent2">
                    <a:lumMod val="75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!!e10">
            <a:extLst>
              <a:ext uri="{FF2B5EF4-FFF2-40B4-BE49-F238E27FC236}">
                <a16:creationId xmlns:a16="http://schemas.microsoft.com/office/drawing/2014/main" id="{18EBB851-3E5B-3F95-8F60-C6796014E861}"/>
              </a:ext>
            </a:extLst>
          </p:cNvPr>
          <p:cNvCxnSpPr>
            <a:cxnSpLocks/>
            <a:stCxn id="7" idx="6"/>
          </p:cNvCxnSpPr>
          <p:nvPr/>
        </p:nvCxnSpPr>
        <p:spPr>
          <a:xfrm>
            <a:off x="7177305" y="5638219"/>
            <a:ext cx="3242400" cy="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2" name="!!box2">
                <a:extLst>
                  <a:ext uri="{FF2B5EF4-FFF2-40B4-BE49-F238E27FC236}">
                    <a16:creationId xmlns:a16="http://schemas.microsoft.com/office/drawing/2014/main" id="{F3562E8E-8758-05A5-74A7-2DE0892AA539}"/>
                  </a:ext>
                </a:extLst>
              </p:cNvPr>
              <p:cNvSpPr/>
              <p:nvPr/>
            </p:nvSpPr>
            <p:spPr>
              <a:xfrm>
                <a:off x="14955094" y="325120"/>
                <a:ext cx="8843028" cy="12984480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Consider the edge he 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400" dirty="0">
                    <a:solidFill>
                      <a:srgbClr val="FF0000"/>
                    </a:solidFill>
                    <a:latin typeface="Bradley Hand" pitchFamily="2" charset="77"/>
                    <a:sym typeface="Helvetica Neue Medium"/>
                  </a:rPr>
                  <a:t>What is the flow on this edge when the first iteration of the inner while loop  ends?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f(he)&lt;W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For contradiction, let us assume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h𝑒</m:t>
                        </m:r>
                      </m:e>
                    </m:d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≥</m:t>
                    </m:r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W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But then, look at the residual graph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>
          <p:sp>
            <p:nvSpPr>
              <p:cNvPr id="32" name="!!box2">
                <a:extLst>
                  <a:ext uri="{FF2B5EF4-FFF2-40B4-BE49-F238E27FC236}">
                    <a16:creationId xmlns:a16="http://schemas.microsoft.com/office/drawing/2014/main" id="{F3562E8E-8758-05A5-74A7-2DE0892AA5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55094" y="325120"/>
                <a:ext cx="8843028" cy="12984480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758109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!!box2">
                <a:extLst>
                  <a:ext uri="{FF2B5EF4-FFF2-40B4-BE49-F238E27FC236}">
                    <a16:creationId xmlns:a16="http://schemas.microsoft.com/office/drawing/2014/main" id="{6842A6C8-B068-10DF-4E71-392A3954992E}"/>
                  </a:ext>
                </a:extLst>
              </p:cNvPr>
              <p:cNvSpPr/>
              <p:nvPr/>
            </p:nvSpPr>
            <p:spPr>
              <a:xfrm>
                <a:off x="649673" y="501687"/>
                <a:ext cx="9331268" cy="719629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def </a:t>
                </a:r>
                <a:r>
                  <a:rPr lang="en-US" sz="3200" dirty="0" err="1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fordfulkerson</a:t>
                </a: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𝐺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for each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𝑒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∈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𝐺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=0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make a residual graph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while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there is a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𝑠𝑡</m:t>
                    </m:r>
                    <m:r>
                      <a:rPr lang="en-US" sz="3200" i="1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 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path in</a:t>
                </a: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	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let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be a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𝑠𝑡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path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let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b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be the minimum capacity edge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each forward edge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e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+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𝑏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each backward edge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𝑒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let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𝑒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′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be the corresponding forward edge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−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𝑏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	make a residual graph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5" name="!!box2">
                <a:extLst>
                  <a:ext uri="{FF2B5EF4-FFF2-40B4-BE49-F238E27FC236}">
                    <a16:creationId xmlns:a16="http://schemas.microsoft.com/office/drawing/2014/main" id="{6842A6C8-B068-10DF-4E71-392A395499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673" y="501687"/>
                <a:ext cx="9331268" cy="7196296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1C29FD9-C987-3D05-EB14-8C35B3A560E5}"/>
              </a:ext>
            </a:extLst>
          </p:cNvPr>
          <p:cNvSpPr/>
          <p:nvPr/>
        </p:nvSpPr>
        <p:spPr>
          <a:xfrm>
            <a:off x="11469757" y="383686"/>
            <a:ext cx="12264570" cy="7547740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In this algorithm, we assumed that in each iteration of the while loop, the flow increases by at least 1.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And if the max flow is W, then the while loop runs for W iterations.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To improve the running time, it makes sense to find a path that send as much flow as we can.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We will now try to implement this new idea</a:t>
            </a:r>
          </a:p>
        </p:txBody>
      </p:sp>
    </p:spTree>
    <p:extLst>
      <p:ext uri="{BB962C8B-B14F-4D97-AF65-F5344CB8AC3E}">
        <p14:creationId xmlns:p14="http://schemas.microsoft.com/office/powerpoint/2010/main" val="29952246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!!b">
            <a:extLst>
              <a:ext uri="{FF2B5EF4-FFF2-40B4-BE49-F238E27FC236}">
                <a16:creationId xmlns:a16="http://schemas.microsoft.com/office/drawing/2014/main" id="{A5CD1BF4-4A43-8355-8331-0A080AA27911}"/>
              </a:ext>
            </a:extLst>
          </p:cNvPr>
          <p:cNvSpPr/>
          <p:nvPr/>
        </p:nvSpPr>
        <p:spPr>
          <a:xfrm>
            <a:off x="9177838" y="549750"/>
            <a:ext cx="5515710" cy="6408275"/>
          </a:xfrm>
          <a:prstGeom prst="ellipse">
            <a:avLst/>
          </a:prstGeom>
          <a:solidFill>
            <a:srgbClr val="FFC000">
              <a:alpha val="39385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!!a">
            <a:extLst>
              <a:ext uri="{FF2B5EF4-FFF2-40B4-BE49-F238E27FC236}">
                <a16:creationId xmlns:a16="http://schemas.microsoft.com/office/drawing/2014/main" id="{9D5A8890-5F91-A298-B223-840B61589AA3}"/>
              </a:ext>
            </a:extLst>
          </p:cNvPr>
          <p:cNvSpPr/>
          <p:nvPr/>
        </p:nvSpPr>
        <p:spPr>
          <a:xfrm>
            <a:off x="195823" y="532906"/>
            <a:ext cx="8956243" cy="6408275"/>
          </a:xfrm>
          <a:prstGeom prst="ellipse">
            <a:avLst/>
          </a:prstGeom>
          <a:solidFill>
            <a:schemeClr val="accent2">
              <a:alpha val="2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!!source">
            <a:extLst>
              <a:ext uri="{FF2B5EF4-FFF2-40B4-BE49-F238E27FC236}">
                <a16:creationId xmlns:a16="http://schemas.microsoft.com/office/drawing/2014/main" id="{B6F729D6-B7B7-5ACF-7EF0-0402E7550869}"/>
              </a:ext>
            </a:extLst>
          </p:cNvPr>
          <p:cNvSpPr/>
          <p:nvPr/>
        </p:nvSpPr>
        <p:spPr>
          <a:xfrm>
            <a:off x="350104" y="3095712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</a:t>
            </a:r>
          </a:p>
        </p:txBody>
      </p:sp>
      <p:sp>
        <p:nvSpPr>
          <p:cNvPr id="4" name="!!p1">
            <a:extLst>
              <a:ext uri="{FF2B5EF4-FFF2-40B4-BE49-F238E27FC236}">
                <a16:creationId xmlns:a16="http://schemas.microsoft.com/office/drawing/2014/main" id="{73A63BA6-4FB1-1869-DA1A-3EFB45F64C04}"/>
              </a:ext>
            </a:extLst>
          </p:cNvPr>
          <p:cNvSpPr/>
          <p:nvPr/>
        </p:nvSpPr>
        <p:spPr>
          <a:xfrm>
            <a:off x="2758299" y="930172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</a:t>
            </a:r>
          </a:p>
        </p:txBody>
      </p:sp>
      <p:sp>
        <p:nvSpPr>
          <p:cNvPr id="5" name="!!p3">
            <a:extLst>
              <a:ext uri="{FF2B5EF4-FFF2-40B4-BE49-F238E27FC236}">
                <a16:creationId xmlns:a16="http://schemas.microsoft.com/office/drawing/2014/main" id="{4F381BE4-3D5E-4747-A9C1-5C88B866954D}"/>
              </a:ext>
            </a:extLst>
          </p:cNvPr>
          <p:cNvSpPr/>
          <p:nvPr/>
        </p:nvSpPr>
        <p:spPr>
          <a:xfrm>
            <a:off x="10516226" y="1139613"/>
            <a:ext cx="1440000" cy="157247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g</a:t>
            </a:r>
          </a:p>
        </p:txBody>
      </p:sp>
      <p:sp>
        <p:nvSpPr>
          <p:cNvPr id="6" name="!!p4">
            <a:extLst>
              <a:ext uri="{FF2B5EF4-FFF2-40B4-BE49-F238E27FC236}">
                <a16:creationId xmlns:a16="http://schemas.microsoft.com/office/drawing/2014/main" id="{C3296F4C-B3C8-0421-A01A-89212C048E45}"/>
              </a:ext>
            </a:extLst>
          </p:cNvPr>
          <p:cNvSpPr/>
          <p:nvPr/>
        </p:nvSpPr>
        <p:spPr>
          <a:xfrm>
            <a:off x="2435542" y="5045306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</a:t>
            </a:r>
          </a:p>
        </p:txBody>
      </p:sp>
      <p:sp>
        <p:nvSpPr>
          <p:cNvPr id="7" name="!!p5">
            <a:extLst>
              <a:ext uri="{FF2B5EF4-FFF2-40B4-BE49-F238E27FC236}">
                <a16:creationId xmlns:a16="http://schemas.microsoft.com/office/drawing/2014/main" id="{B44E4D1E-7223-C549-9CA7-8C630AFA6827}"/>
              </a:ext>
            </a:extLst>
          </p:cNvPr>
          <p:cNvSpPr/>
          <p:nvPr/>
        </p:nvSpPr>
        <p:spPr>
          <a:xfrm>
            <a:off x="5737305" y="4918219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</a:t>
            </a:r>
          </a:p>
        </p:txBody>
      </p:sp>
      <p:sp>
        <p:nvSpPr>
          <p:cNvPr id="8" name="!!p2">
            <a:extLst>
              <a:ext uri="{FF2B5EF4-FFF2-40B4-BE49-F238E27FC236}">
                <a16:creationId xmlns:a16="http://schemas.microsoft.com/office/drawing/2014/main" id="{40042841-0813-2495-6F69-0D80F1451275}"/>
              </a:ext>
            </a:extLst>
          </p:cNvPr>
          <p:cNvSpPr/>
          <p:nvPr/>
        </p:nvSpPr>
        <p:spPr>
          <a:xfrm>
            <a:off x="5921282" y="1205852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  <a:endParaRPr lang="en-US" sz="66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9" name="!!p6">
            <a:extLst>
              <a:ext uri="{FF2B5EF4-FFF2-40B4-BE49-F238E27FC236}">
                <a16:creationId xmlns:a16="http://schemas.microsoft.com/office/drawing/2014/main" id="{F1B196A4-1235-CAC3-C77E-4CFD483396CB}"/>
              </a:ext>
            </a:extLst>
          </p:cNvPr>
          <p:cNvSpPr/>
          <p:nvPr/>
        </p:nvSpPr>
        <p:spPr>
          <a:xfrm>
            <a:off x="10419705" y="4851980"/>
            <a:ext cx="1440000" cy="157247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h</a:t>
            </a:r>
          </a:p>
        </p:txBody>
      </p:sp>
      <p:sp>
        <p:nvSpPr>
          <p:cNvPr id="11" name="!!sink">
            <a:extLst>
              <a:ext uri="{FF2B5EF4-FFF2-40B4-BE49-F238E27FC236}">
                <a16:creationId xmlns:a16="http://schemas.microsoft.com/office/drawing/2014/main" id="{46454B24-1D40-794D-6123-7B4425253BA2}"/>
              </a:ext>
            </a:extLst>
          </p:cNvPr>
          <p:cNvSpPr/>
          <p:nvPr/>
        </p:nvSpPr>
        <p:spPr>
          <a:xfrm>
            <a:off x="12790431" y="3095712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!!atext">
                <a:extLst>
                  <a:ext uri="{FF2B5EF4-FFF2-40B4-BE49-F238E27FC236}">
                    <a16:creationId xmlns:a16="http://schemas.microsoft.com/office/drawing/2014/main" id="{75BC4D88-81D9-80A7-9831-6261283D28EE}"/>
                  </a:ext>
                </a:extLst>
              </p:cNvPr>
              <p:cNvSpPr/>
              <p:nvPr/>
            </p:nvSpPr>
            <p:spPr>
              <a:xfrm>
                <a:off x="1210984" y="1528579"/>
                <a:ext cx="1158240" cy="794544"/>
              </a:xfrm>
              <a:prstGeom prst="roundRect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 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𝐴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40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3" name="!!atext">
                <a:extLst>
                  <a:ext uri="{FF2B5EF4-FFF2-40B4-BE49-F238E27FC236}">
                    <a16:creationId xmlns:a16="http://schemas.microsoft.com/office/drawing/2014/main" id="{75BC4D88-81D9-80A7-9831-6261283D28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0984" y="1528579"/>
                <a:ext cx="1158240" cy="794544"/>
              </a:xfrm>
              <a:prstGeom prst="roundRect">
                <a:avLst/>
              </a:prstGeom>
              <a:blipFill>
                <a:blip r:embed="rId2"/>
                <a:stretch>
                  <a:fillRect l="-19565" b="-1746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!!btext">
                <a:extLst>
                  <a:ext uri="{FF2B5EF4-FFF2-40B4-BE49-F238E27FC236}">
                    <a16:creationId xmlns:a16="http://schemas.microsoft.com/office/drawing/2014/main" id="{7509D35D-087B-C2BF-1337-0759FA064DD1}"/>
                  </a:ext>
                </a:extLst>
              </p:cNvPr>
              <p:cNvSpPr/>
              <p:nvPr/>
            </p:nvSpPr>
            <p:spPr>
              <a:xfrm>
                <a:off x="12697506" y="5724665"/>
                <a:ext cx="1158240" cy="794544"/>
              </a:xfrm>
              <a:prstGeom prst="roundRect">
                <a:avLst/>
              </a:prstGeom>
              <a:solidFill>
                <a:srgbClr val="FFC000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</m:t>
                          </m:r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𝐵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40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5" name="!!btext">
                <a:extLst>
                  <a:ext uri="{FF2B5EF4-FFF2-40B4-BE49-F238E27FC236}">
                    <a16:creationId xmlns:a16="http://schemas.microsoft.com/office/drawing/2014/main" id="{7509D35D-087B-C2BF-1337-0759FA064D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97506" y="5724665"/>
                <a:ext cx="1158240" cy="794544"/>
              </a:xfrm>
              <a:prstGeom prst="roundRect">
                <a:avLst/>
              </a:prstGeom>
              <a:blipFill>
                <a:blip r:embed="rId3"/>
                <a:stretch>
                  <a:fillRect l="-20430" b="-1718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Arc 9">
            <a:extLst>
              <a:ext uri="{FF2B5EF4-FFF2-40B4-BE49-F238E27FC236}">
                <a16:creationId xmlns:a16="http://schemas.microsoft.com/office/drawing/2014/main" id="{67FBD712-EEF3-3177-F610-17E525275602}"/>
              </a:ext>
            </a:extLst>
          </p:cNvPr>
          <p:cNvSpPr/>
          <p:nvPr/>
        </p:nvSpPr>
        <p:spPr>
          <a:xfrm rot="10800000">
            <a:off x="8822759" y="-643370"/>
            <a:ext cx="3781213" cy="7845051"/>
          </a:xfrm>
          <a:prstGeom prst="arc">
            <a:avLst>
              <a:gd name="adj1" fmla="val 16200000"/>
              <a:gd name="adj2" fmla="val 5119717"/>
            </a:avLst>
          </a:prstGeom>
          <a:noFill/>
          <a:ln w="127000" cap="flat">
            <a:solidFill>
              <a:schemeClr val="accent6">
                <a:lumMod val="75000"/>
              </a:schemeClr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F055A27E-01BA-2439-C2C8-9536C0A067A7}"/>
                  </a:ext>
                </a:extLst>
              </p:cNvPr>
              <p:cNvSpPr/>
              <p:nvPr/>
            </p:nvSpPr>
            <p:spPr>
              <a:xfrm>
                <a:off x="7078350" y="107172"/>
                <a:ext cx="1462358" cy="930751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27000" cap="flat" cmpd="sng">
                <a:solidFill>
                  <a:schemeClr val="accent2">
                    <a:lumMod val="75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𝐺</m:t>
                      </m:r>
                    </m:oMath>
                  </m:oMathPara>
                </a14:m>
                <a:endParaRPr kumimoji="0" lang="en-US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F055A27E-01BA-2439-C2C8-9536C0A067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8350" y="107172"/>
                <a:ext cx="1462358" cy="930751"/>
              </a:xfrm>
              <a:prstGeom prst="roundRect">
                <a:avLst/>
              </a:prstGeom>
              <a:blipFill>
                <a:blip r:embed="rId4"/>
                <a:stretch>
                  <a:fillRect b="-10714"/>
                </a:stretch>
              </a:blipFill>
              <a:ln w="127000" cap="flat" cmpd="sng">
                <a:solidFill>
                  <a:schemeClr val="accent2">
                    <a:lumMod val="75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!!e10">
            <a:extLst>
              <a:ext uri="{FF2B5EF4-FFF2-40B4-BE49-F238E27FC236}">
                <a16:creationId xmlns:a16="http://schemas.microsoft.com/office/drawing/2014/main" id="{18EBB851-3E5B-3F95-8F60-C6796014E861}"/>
              </a:ext>
            </a:extLst>
          </p:cNvPr>
          <p:cNvCxnSpPr>
            <a:cxnSpLocks/>
            <a:stCxn id="7" idx="6"/>
          </p:cNvCxnSpPr>
          <p:nvPr/>
        </p:nvCxnSpPr>
        <p:spPr>
          <a:xfrm>
            <a:off x="7177305" y="5638219"/>
            <a:ext cx="3242400" cy="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!!b">
            <a:extLst>
              <a:ext uri="{FF2B5EF4-FFF2-40B4-BE49-F238E27FC236}">
                <a16:creationId xmlns:a16="http://schemas.microsoft.com/office/drawing/2014/main" id="{2F874566-848B-4593-F828-6AB40A9474F8}"/>
              </a:ext>
            </a:extLst>
          </p:cNvPr>
          <p:cNvSpPr/>
          <p:nvPr/>
        </p:nvSpPr>
        <p:spPr>
          <a:xfrm>
            <a:off x="8982015" y="7591329"/>
            <a:ext cx="5515710" cy="6408275"/>
          </a:xfrm>
          <a:prstGeom prst="ellipse">
            <a:avLst/>
          </a:prstGeom>
          <a:solidFill>
            <a:srgbClr val="FFC000">
              <a:alpha val="39385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8" name="!!a">
            <a:extLst>
              <a:ext uri="{FF2B5EF4-FFF2-40B4-BE49-F238E27FC236}">
                <a16:creationId xmlns:a16="http://schemas.microsoft.com/office/drawing/2014/main" id="{47E3F53F-0A5C-B65A-6310-60A90BFCAA98}"/>
              </a:ext>
            </a:extLst>
          </p:cNvPr>
          <p:cNvSpPr/>
          <p:nvPr/>
        </p:nvSpPr>
        <p:spPr>
          <a:xfrm>
            <a:off x="0" y="7574485"/>
            <a:ext cx="8956243" cy="6408275"/>
          </a:xfrm>
          <a:prstGeom prst="ellipse">
            <a:avLst/>
          </a:prstGeom>
          <a:solidFill>
            <a:schemeClr val="accent2">
              <a:alpha val="2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9" name="!!source">
            <a:extLst>
              <a:ext uri="{FF2B5EF4-FFF2-40B4-BE49-F238E27FC236}">
                <a16:creationId xmlns:a16="http://schemas.microsoft.com/office/drawing/2014/main" id="{5BB56912-B3D2-6747-6EB1-7ACD3D2908D6}"/>
              </a:ext>
            </a:extLst>
          </p:cNvPr>
          <p:cNvSpPr/>
          <p:nvPr/>
        </p:nvSpPr>
        <p:spPr>
          <a:xfrm>
            <a:off x="154281" y="10137291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</a:t>
            </a:r>
          </a:p>
        </p:txBody>
      </p:sp>
      <p:sp>
        <p:nvSpPr>
          <p:cNvPr id="20" name="!!p1">
            <a:extLst>
              <a:ext uri="{FF2B5EF4-FFF2-40B4-BE49-F238E27FC236}">
                <a16:creationId xmlns:a16="http://schemas.microsoft.com/office/drawing/2014/main" id="{DDAFE13F-5C01-7913-F3CD-DFA5D227B707}"/>
              </a:ext>
            </a:extLst>
          </p:cNvPr>
          <p:cNvSpPr/>
          <p:nvPr/>
        </p:nvSpPr>
        <p:spPr>
          <a:xfrm>
            <a:off x="2562476" y="7971751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</a:t>
            </a:r>
          </a:p>
        </p:txBody>
      </p:sp>
      <p:sp>
        <p:nvSpPr>
          <p:cNvPr id="21" name="!!p3">
            <a:extLst>
              <a:ext uri="{FF2B5EF4-FFF2-40B4-BE49-F238E27FC236}">
                <a16:creationId xmlns:a16="http://schemas.microsoft.com/office/drawing/2014/main" id="{448D6413-E0A4-3831-5D12-684994FC4575}"/>
              </a:ext>
            </a:extLst>
          </p:cNvPr>
          <p:cNvSpPr/>
          <p:nvPr/>
        </p:nvSpPr>
        <p:spPr>
          <a:xfrm>
            <a:off x="10320403" y="8181192"/>
            <a:ext cx="1440000" cy="157247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g</a:t>
            </a:r>
          </a:p>
        </p:txBody>
      </p:sp>
      <p:sp>
        <p:nvSpPr>
          <p:cNvPr id="22" name="!!p4">
            <a:extLst>
              <a:ext uri="{FF2B5EF4-FFF2-40B4-BE49-F238E27FC236}">
                <a16:creationId xmlns:a16="http://schemas.microsoft.com/office/drawing/2014/main" id="{4C446D5F-EAE3-2EAB-6E1F-7E1ED1589794}"/>
              </a:ext>
            </a:extLst>
          </p:cNvPr>
          <p:cNvSpPr/>
          <p:nvPr/>
        </p:nvSpPr>
        <p:spPr>
          <a:xfrm>
            <a:off x="2239719" y="12086885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</a:t>
            </a:r>
          </a:p>
        </p:txBody>
      </p:sp>
      <p:sp>
        <p:nvSpPr>
          <p:cNvPr id="23" name="!!p5">
            <a:extLst>
              <a:ext uri="{FF2B5EF4-FFF2-40B4-BE49-F238E27FC236}">
                <a16:creationId xmlns:a16="http://schemas.microsoft.com/office/drawing/2014/main" id="{5505EF18-71FD-14B6-DAE5-979931630C80}"/>
              </a:ext>
            </a:extLst>
          </p:cNvPr>
          <p:cNvSpPr/>
          <p:nvPr/>
        </p:nvSpPr>
        <p:spPr>
          <a:xfrm>
            <a:off x="5541482" y="11959798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</a:t>
            </a:r>
          </a:p>
        </p:txBody>
      </p:sp>
      <p:sp>
        <p:nvSpPr>
          <p:cNvPr id="24" name="!!p2">
            <a:extLst>
              <a:ext uri="{FF2B5EF4-FFF2-40B4-BE49-F238E27FC236}">
                <a16:creationId xmlns:a16="http://schemas.microsoft.com/office/drawing/2014/main" id="{E404F149-F698-BB9E-C3F4-0D7D407EB325}"/>
              </a:ext>
            </a:extLst>
          </p:cNvPr>
          <p:cNvSpPr/>
          <p:nvPr/>
        </p:nvSpPr>
        <p:spPr>
          <a:xfrm>
            <a:off x="5725459" y="8247431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  <a:endParaRPr lang="en-US" sz="66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25" name="!!p6">
            <a:extLst>
              <a:ext uri="{FF2B5EF4-FFF2-40B4-BE49-F238E27FC236}">
                <a16:creationId xmlns:a16="http://schemas.microsoft.com/office/drawing/2014/main" id="{D86C0D2B-068C-BBC3-1559-8C71DC6F9FE6}"/>
              </a:ext>
            </a:extLst>
          </p:cNvPr>
          <p:cNvSpPr/>
          <p:nvPr/>
        </p:nvSpPr>
        <p:spPr>
          <a:xfrm>
            <a:off x="10223882" y="11893559"/>
            <a:ext cx="1440000" cy="157247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h</a:t>
            </a:r>
          </a:p>
        </p:txBody>
      </p:sp>
      <p:sp>
        <p:nvSpPr>
          <p:cNvPr id="26" name="!!sink">
            <a:extLst>
              <a:ext uri="{FF2B5EF4-FFF2-40B4-BE49-F238E27FC236}">
                <a16:creationId xmlns:a16="http://schemas.microsoft.com/office/drawing/2014/main" id="{A8439340-675E-306B-48E5-82CC00E78F6C}"/>
              </a:ext>
            </a:extLst>
          </p:cNvPr>
          <p:cNvSpPr/>
          <p:nvPr/>
        </p:nvSpPr>
        <p:spPr>
          <a:xfrm>
            <a:off x="12594608" y="10137291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!!atext">
                <a:extLst>
                  <a:ext uri="{FF2B5EF4-FFF2-40B4-BE49-F238E27FC236}">
                    <a16:creationId xmlns:a16="http://schemas.microsoft.com/office/drawing/2014/main" id="{74F02297-43C0-9B31-4961-C5E9D6ED653E}"/>
                  </a:ext>
                </a:extLst>
              </p:cNvPr>
              <p:cNvSpPr/>
              <p:nvPr/>
            </p:nvSpPr>
            <p:spPr>
              <a:xfrm>
                <a:off x="1015161" y="8570158"/>
                <a:ext cx="1158240" cy="794544"/>
              </a:xfrm>
              <a:prstGeom prst="roundRect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 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𝐴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40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7" name="!!atext">
                <a:extLst>
                  <a:ext uri="{FF2B5EF4-FFF2-40B4-BE49-F238E27FC236}">
                    <a16:creationId xmlns:a16="http://schemas.microsoft.com/office/drawing/2014/main" id="{74F02297-43C0-9B31-4961-C5E9D6ED65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5161" y="8570158"/>
                <a:ext cx="1158240" cy="794544"/>
              </a:xfrm>
              <a:prstGeom prst="roundRect">
                <a:avLst/>
              </a:prstGeom>
              <a:blipFill>
                <a:blip r:embed="rId6"/>
                <a:stretch>
                  <a:fillRect l="-20652" b="-1718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!!btext">
                <a:extLst>
                  <a:ext uri="{FF2B5EF4-FFF2-40B4-BE49-F238E27FC236}">
                    <a16:creationId xmlns:a16="http://schemas.microsoft.com/office/drawing/2014/main" id="{1CCF36F9-6466-10B2-A0B7-DB1DC732810F}"/>
                  </a:ext>
                </a:extLst>
              </p:cNvPr>
              <p:cNvSpPr/>
              <p:nvPr/>
            </p:nvSpPr>
            <p:spPr>
              <a:xfrm>
                <a:off x="12501683" y="12766244"/>
                <a:ext cx="1158240" cy="794544"/>
              </a:xfrm>
              <a:prstGeom prst="roundRect">
                <a:avLst/>
              </a:prstGeom>
              <a:solidFill>
                <a:srgbClr val="FFC000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</m:t>
                          </m:r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𝐵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40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8" name="!!btext">
                <a:extLst>
                  <a:ext uri="{FF2B5EF4-FFF2-40B4-BE49-F238E27FC236}">
                    <a16:creationId xmlns:a16="http://schemas.microsoft.com/office/drawing/2014/main" id="{1CCF36F9-6466-10B2-A0B7-DB1DC73281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01683" y="12766244"/>
                <a:ext cx="1158240" cy="794544"/>
              </a:xfrm>
              <a:prstGeom prst="roundRect">
                <a:avLst/>
              </a:prstGeom>
              <a:blipFill>
                <a:blip r:embed="rId7"/>
                <a:stretch>
                  <a:fillRect l="-20652" b="-1746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ounded Rectangle 28">
                <a:extLst>
                  <a:ext uri="{FF2B5EF4-FFF2-40B4-BE49-F238E27FC236}">
                    <a16:creationId xmlns:a16="http://schemas.microsoft.com/office/drawing/2014/main" id="{00951324-905D-E0E0-BE7F-9AA84FA65044}"/>
                  </a:ext>
                </a:extLst>
              </p:cNvPr>
              <p:cNvSpPr/>
              <p:nvPr/>
            </p:nvSpPr>
            <p:spPr>
              <a:xfrm>
                <a:off x="7421746" y="7316680"/>
                <a:ext cx="1462358" cy="930751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27000" cap="flat" cmpd="sng">
                <a:solidFill>
                  <a:schemeClr val="accent2">
                    <a:lumMod val="75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sSub>
                        <m:sSubPr>
                          <m:ctrlPr>
                            <a:rPr kumimoji="0" lang="en-US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kumimoji="0" lang="en-US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𝐺</m:t>
                          </m:r>
                        </m:e>
                        <m:sub>
                          <m:r>
                            <a:rPr kumimoji="0" lang="en-US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𝑅</m:t>
                          </m:r>
                        </m:sub>
                      </m:sSub>
                    </m:oMath>
                  </m:oMathPara>
                </a14:m>
                <a:endParaRPr kumimoji="0" lang="en-US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9" name="Rounded Rectangle 28">
                <a:extLst>
                  <a:ext uri="{FF2B5EF4-FFF2-40B4-BE49-F238E27FC236}">
                    <a16:creationId xmlns:a16="http://schemas.microsoft.com/office/drawing/2014/main" id="{00951324-905D-E0E0-BE7F-9AA84FA650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1746" y="7316680"/>
                <a:ext cx="1462358" cy="930751"/>
              </a:xfrm>
              <a:prstGeom prst="roundRect">
                <a:avLst/>
              </a:prstGeom>
              <a:blipFill>
                <a:blip r:embed="rId8"/>
                <a:stretch>
                  <a:fillRect l="-9524" b="-10714"/>
                </a:stretch>
              </a:blipFill>
              <a:ln w="127000" cap="flat" cmpd="sng">
                <a:solidFill>
                  <a:schemeClr val="accent2">
                    <a:lumMod val="75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!!w4">
                <a:extLst>
                  <a:ext uri="{FF2B5EF4-FFF2-40B4-BE49-F238E27FC236}">
                    <a16:creationId xmlns:a16="http://schemas.microsoft.com/office/drawing/2014/main" id="{D3839DF4-543B-FAB2-4F5F-F5707695C880}"/>
                  </a:ext>
                </a:extLst>
              </p:cNvPr>
              <p:cNvSpPr/>
              <p:nvPr/>
            </p:nvSpPr>
            <p:spPr>
              <a:xfrm>
                <a:off x="7946080" y="12413819"/>
                <a:ext cx="1440000" cy="658336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r>
                        <a:rPr lang="en-US" sz="32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𝑓</m:t>
                      </m:r>
                      <m:r>
                        <a:rPr lang="en-US" sz="32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(</m:t>
                      </m:r>
                      <m:r>
                        <a:rPr lang="en-US" sz="32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𝑒h</m:t>
                      </m:r>
                      <m:r>
                        <a:rPr lang="en-US" sz="32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)</m:t>
                      </m:r>
                    </m:oMath>
                  </m:oMathPara>
                </a14:m>
                <a:endParaRPr kumimoji="0" lang="en-US" sz="32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1" name="!!w4">
                <a:extLst>
                  <a:ext uri="{FF2B5EF4-FFF2-40B4-BE49-F238E27FC236}">
                    <a16:creationId xmlns:a16="http://schemas.microsoft.com/office/drawing/2014/main" id="{D3839DF4-543B-FAB2-4F5F-F5707695C8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6080" y="12413819"/>
                <a:ext cx="1440000" cy="658336"/>
              </a:xfrm>
              <a:prstGeom prst="roundRect">
                <a:avLst/>
              </a:prstGeom>
              <a:blipFill>
                <a:blip r:embed="rId9"/>
                <a:stretch>
                  <a:fillRect l="-7200" b="-4762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!!arc">
            <a:extLst>
              <a:ext uri="{FF2B5EF4-FFF2-40B4-BE49-F238E27FC236}">
                <a16:creationId xmlns:a16="http://schemas.microsoft.com/office/drawing/2014/main" id="{42287F51-AA9C-7CD3-87B0-0F79012813A9}"/>
              </a:ext>
            </a:extLst>
          </p:cNvPr>
          <p:cNvSpPr/>
          <p:nvPr/>
        </p:nvSpPr>
        <p:spPr>
          <a:xfrm>
            <a:off x="6999550" y="12086885"/>
            <a:ext cx="3224332" cy="1133094"/>
          </a:xfrm>
          <a:prstGeom prst="arc">
            <a:avLst>
              <a:gd name="adj1" fmla="val 10991829"/>
              <a:gd name="adj2" fmla="val 29112"/>
            </a:avLst>
          </a:prstGeom>
          <a:noFill/>
          <a:ln w="127000" cap="flat">
            <a:solidFill>
              <a:srgbClr val="FFC000"/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0" name="!!box2">
                <a:extLst>
                  <a:ext uri="{FF2B5EF4-FFF2-40B4-BE49-F238E27FC236}">
                    <a16:creationId xmlns:a16="http://schemas.microsoft.com/office/drawing/2014/main" id="{4A304B49-9BA5-5B37-9DCC-F32744ADDB3C}"/>
                  </a:ext>
                </a:extLst>
              </p:cNvPr>
              <p:cNvSpPr/>
              <p:nvPr/>
            </p:nvSpPr>
            <p:spPr>
              <a:xfrm>
                <a:off x="14955094" y="325120"/>
                <a:ext cx="8843028" cy="12984480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Consider the edge he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400" dirty="0">
                    <a:solidFill>
                      <a:srgbClr val="FF0000"/>
                    </a:solidFill>
                    <a:latin typeface="Bradley Hand" pitchFamily="2" charset="77"/>
                    <a:sym typeface="Helvetica Neue Medium"/>
                  </a:rPr>
                  <a:t>What is the flow on this edge when the first iteration of the inner while loop  ends?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f(he)&lt;W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For contradiction, let us assume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h𝑒</m:t>
                        </m:r>
                      </m:e>
                    </m:d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≥</m:t>
                    </m:r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W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But then, look at the residual graph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>
          <p:sp>
            <p:nvSpPr>
              <p:cNvPr id="30" name="!!box2">
                <a:extLst>
                  <a:ext uri="{FF2B5EF4-FFF2-40B4-BE49-F238E27FC236}">
                    <a16:creationId xmlns:a16="http://schemas.microsoft.com/office/drawing/2014/main" id="{4A304B49-9BA5-5B37-9DCC-F32744ADDB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55094" y="325120"/>
                <a:ext cx="8843028" cy="12984480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732665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!!b">
            <a:extLst>
              <a:ext uri="{FF2B5EF4-FFF2-40B4-BE49-F238E27FC236}">
                <a16:creationId xmlns:a16="http://schemas.microsoft.com/office/drawing/2014/main" id="{A5CD1BF4-4A43-8355-8331-0A080AA27911}"/>
              </a:ext>
            </a:extLst>
          </p:cNvPr>
          <p:cNvSpPr/>
          <p:nvPr/>
        </p:nvSpPr>
        <p:spPr>
          <a:xfrm>
            <a:off x="9177838" y="549750"/>
            <a:ext cx="5515710" cy="6408275"/>
          </a:xfrm>
          <a:prstGeom prst="ellipse">
            <a:avLst/>
          </a:prstGeom>
          <a:solidFill>
            <a:srgbClr val="FFC000">
              <a:alpha val="39385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!!a">
            <a:extLst>
              <a:ext uri="{FF2B5EF4-FFF2-40B4-BE49-F238E27FC236}">
                <a16:creationId xmlns:a16="http://schemas.microsoft.com/office/drawing/2014/main" id="{9D5A8890-5F91-A298-B223-840B61589AA3}"/>
              </a:ext>
            </a:extLst>
          </p:cNvPr>
          <p:cNvSpPr/>
          <p:nvPr/>
        </p:nvSpPr>
        <p:spPr>
          <a:xfrm>
            <a:off x="195823" y="532906"/>
            <a:ext cx="8956243" cy="6408275"/>
          </a:xfrm>
          <a:prstGeom prst="ellipse">
            <a:avLst/>
          </a:prstGeom>
          <a:solidFill>
            <a:schemeClr val="accent2">
              <a:alpha val="2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!!source">
            <a:extLst>
              <a:ext uri="{FF2B5EF4-FFF2-40B4-BE49-F238E27FC236}">
                <a16:creationId xmlns:a16="http://schemas.microsoft.com/office/drawing/2014/main" id="{B6F729D6-B7B7-5ACF-7EF0-0402E7550869}"/>
              </a:ext>
            </a:extLst>
          </p:cNvPr>
          <p:cNvSpPr/>
          <p:nvPr/>
        </p:nvSpPr>
        <p:spPr>
          <a:xfrm>
            <a:off x="350104" y="3095712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</a:t>
            </a:r>
          </a:p>
        </p:txBody>
      </p:sp>
      <p:sp>
        <p:nvSpPr>
          <p:cNvPr id="4" name="!!p1">
            <a:extLst>
              <a:ext uri="{FF2B5EF4-FFF2-40B4-BE49-F238E27FC236}">
                <a16:creationId xmlns:a16="http://schemas.microsoft.com/office/drawing/2014/main" id="{73A63BA6-4FB1-1869-DA1A-3EFB45F64C04}"/>
              </a:ext>
            </a:extLst>
          </p:cNvPr>
          <p:cNvSpPr/>
          <p:nvPr/>
        </p:nvSpPr>
        <p:spPr>
          <a:xfrm>
            <a:off x="2758299" y="930172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</a:t>
            </a:r>
          </a:p>
        </p:txBody>
      </p:sp>
      <p:sp>
        <p:nvSpPr>
          <p:cNvPr id="5" name="!!p3">
            <a:extLst>
              <a:ext uri="{FF2B5EF4-FFF2-40B4-BE49-F238E27FC236}">
                <a16:creationId xmlns:a16="http://schemas.microsoft.com/office/drawing/2014/main" id="{4F381BE4-3D5E-4747-A9C1-5C88B866954D}"/>
              </a:ext>
            </a:extLst>
          </p:cNvPr>
          <p:cNvSpPr/>
          <p:nvPr/>
        </p:nvSpPr>
        <p:spPr>
          <a:xfrm>
            <a:off x="10516226" y="1139613"/>
            <a:ext cx="1440000" cy="157247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g</a:t>
            </a:r>
          </a:p>
        </p:txBody>
      </p:sp>
      <p:sp>
        <p:nvSpPr>
          <p:cNvPr id="6" name="!!p4">
            <a:extLst>
              <a:ext uri="{FF2B5EF4-FFF2-40B4-BE49-F238E27FC236}">
                <a16:creationId xmlns:a16="http://schemas.microsoft.com/office/drawing/2014/main" id="{C3296F4C-B3C8-0421-A01A-89212C048E45}"/>
              </a:ext>
            </a:extLst>
          </p:cNvPr>
          <p:cNvSpPr/>
          <p:nvPr/>
        </p:nvSpPr>
        <p:spPr>
          <a:xfrm>
            <a:off x="2435542" y="5045306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</a:t>
            </a:r>
          </a:p>
        </p:txBody>
      </p:sp>
      <p:sp>
        <p:nvSpPr>
          <p:cNvPr id="7" name="!!p5">
            <a:extLst>
              <a:ext uri="{FF2B5EF4-FFF2-40B4-BE49-F238E27FC236}">
                <a16:creationId xmlns:a16="http://schemas.microsoft.com/office/drawing/2014/main" id="{B44E4D1E-7223-C549-9CA7-8C630AFA6827}"/>
              </a:ext>
            </a:extLst>
          </p:cNvPr>
          <p:cNvSpPr/>
          <p:nvPr/>
        </p:nvSpPr>
        <p:spPr>
          <a:xfrm>
            <a:off x="5737305" y="4918219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</a:t>
            </a:r>
          </a:p>
        </p:txBody>
      </p:sp>
      <p:sp>
        <p:nvSpPr>
          <p:cNvPr id="8" name="!!p2">
            <a:extLst>
              <a:ext uri="{FF2B5EF4-FFF2-40B4-BE49-F238E27FC236}">
                <a16:creationId xmlns:a16="http://schemas.microsoft.com/office/drawing/2014/main" id="{40042841-0813-2495-6F69-0D80F1451275}"/>
              </a:ext>
            </a:extLst>
          </p:cNvPr>
          <p:cNvSpPr/>
          <p:nvPr/>
        </p:nvSpPr>
        <p:spPr>
          <a:xfrm>
            <a:off x="5921282" y="1205852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  <a:endParaRPr lang="en-US" sz="66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9" name="!!p6">
            <a:extLst>
              <a:ext uri="{FF2B5EF4-FFF2-40B4-BE49-F238E27FC236}">
                <a16:creationId xmlns:a16="http://schemas.microsoft.com/office/drawing/2014/main" id="{F1B196A4-1235-CAC3-C77E-4CFD483396CB}"/>
              </a:ext>
            </a:extLst>
          </p:cNvPr>
          <p:cNvSpPr/>
          <p:nvPr/>
        </p:nvSpPr>
        <p:spPr>
          <a:xfrm>
            <a:off x="10419705" y="4851980"/>
            <a:ext cx="1440000" cy="157247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h</a:t>
            </a:r>
          </a:p>
        </p:txBody>
      </p:sp>
      <p:sp>
        <p:nvSpPr>
          <p:cNvPr id="11" name="!!sink">
            <a:extLst>
              <a:ext uri="{FF2B5EF4-FFF2-40B4-BE49-F238E27FC236}">
                <a16:creationId xmlns:a16="http://schemas.microsoft.com/office/drawing/2014/main" id="{46454B24-1D40-794D-6123-7B4425253BA2}"/>
              </a:ext>
            </a:extLst>
          </p:cNvPr>
          <p:cNvSpPr/>
          <p:nvPr/>
        </p:nvSpPr>
        <p:spPr>
          <a:xfrm>
            <a:off x="12790431" y="3095712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!!atext">
                <a:extLst>
                  <a:ext uri="{FF2B5EF4-FFF2-40B4-BE49-F238E27FC236}">
                    <a16:creationId xmlns:a16="http://schemas.microsoft.com/office/drawing/2014/main" id="{75BC4D88-81D9-80A7-9831-6261283D28EE}"/>
                  </a:ext>
                </a:extLst>
              </p:cNvPr>
              <p:cNvSpPr/>
              <p:nvPr/>
            </p:nvSpPr>
            <p:spPr>
              <a:xfrm>
                <a:off x="1210984" y="1528579"/>
                <a:ext cx="1158240" cy="794544"/>
              </a:xfrm>
              <a:prstGeom prst="roundRect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 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𝐴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40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3" name="!!atext">
                <a:extLst>
                  <a:ext uri="{FF2B5EF4-FFF2-40B4-BE49-F238E27FC236}">
                    <a16:creationId xmlns:a16="http://schemas.microsoft.com/office/drawing/2014/main" id="{75BC4D88-81D9-80A7-9831-6261283D28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0984" y="1528579"/>
                <a:ext cx="1158240" cy="794544"/>
              </a:xfrm>
              <a:prstGeom prst="roundRect">
                <a:avLst/>
              </a:prstGeom>
              <a:blipFill>
                <a:blip r:embed="rId2"/>
                <a:stretch>
                  <a:fillRect l="-19565" b="-1746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!!btext">
                <a:extLst>
                  <a:ext uri="{FF2B5EF4-FFF2-40B4-BE49-F238E27FC236}">
                    <a16:creationId xmlns:a16="http://schemas.microsoft.com/office/drawing/2014/main" id="{7509D35D-087B-C2BF-1337-0759FA064DD1}"/>
                  </a:ext>
                </a:extLst>
              </p:cNvPr>
              <p:cNvSpPr/>
              <p:nvPr/>
            </p:nvSpPr>
            <p:spPr>
              <a:xfrm>
                <a:off x="12697506" y="5724665"/>
                <a:ext cx="1158240" cy="794544"/>
              </a:xfrm>
              <a:prstGeom prst="roundRect">
                <a:avLst/>
              </a:prstGeom>
              <a:solidFill>
                <a:srgbClr val="FFC000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</m:t>
                          </m:r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𝐵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40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5" name="!!btext">
                <a:extLst>
                  <a:ext uri="{FF2B5EF4-FFF2-40B4-BE49-F238E27FC236}">
                    <a16:creationId xmlns:a16="http://schemas.microsoft.com/office/drawing/2014/main" id="{7509D35D-087B-C2BF-1337-0759FA064D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97506" y="5724665"/>
                <a:ext cx="1158240" cy="794544"/>
              </a:xfrm>
              <a:prstGeom prst="roundRect">
                <a:avLst/>
              </a:prstGeom>
              <a:blipFill>
                <a:blip r:embed="rId3"/>
                <a:stretch>
                  <a:fillRect l="-20430" b="-1718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Arc 9">
            <a:extLst>
              <a:ext uri="{FF2B5EF4-FFF2-40B4-BE49-F238E27FC236}">
                <a16:creationId xmlns:a16="http://schemas.microsoft.com/office/drawing/2014/main" id="{67FBD712-EEF3-3177-F610-17E525275602}"/>
              </a:ext>
            </a:extLst>
          </p:cNvPr>
          <p:cNvSpPr/>
          <p:nvPr/>
        </p:nvSpPr>
        <p:spPr>
          <a:xfrm rot="10800000">
            <a:off x="8822759" y="-643370"/>
            <a:ext cx="3781213" cy="7845051"/>
          </a:xfrm>
          <a:prstGeom prst="arc">
            <a:avLst>
              <a:gd name="adj1" fmla="val 16200000"/>
              <a:gd name="adj2" fmla="val 5119717"/>
            </a:avLst>
          </a:prstGeom>
          <a:noFill/>
          <a:ln w="127000" cap="flat">
            <a:solidFill>
              <a:schemeClr val="accent6">
                <a:lumMod val="75000"/>
              </a:schemeClr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F055A27E-01BA-2439-C2C8-9536C0A067A7}"/>
                  </a:ext>
                </a:extLst>
              </p:cNvPr>
              <p:cNvSpPr/>
              <p:nvPr/>
            </p:nvSpPr>
            <p:spPr>
              <a:xfrm>
                <a:off x="7078350" y="107172"/>
                <a:ext cx="1462358" cy="930751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27000" cap="flat" cmpd="sng">
                <a:solidFill>
                  <a:schemeClr val="accent2">
                    <a:lumMod val="75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𝐺</m:t>
                      </m:r>
                    </m:oMath>
                  </m:oMathPara>
                </a14:m>
                <a:endParaRPr kumimoji="0" lang="en-US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F055A27E-01BA-2439-C2C8-9536C0A067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8350" y="107172"/>
                <a:ext cx="1462358" cy="930751"/>
              </a:xfrm>
              <a:prstGeom prst="roundRect">
                <a:avLst/>
              </a:prstGeom>
              <a:blipFill>
                <a:blip r:embed="rId4"/>
                <a:stretch>
                  <a:fillRect b="-10714"/>
                </a:stretch>
              </a:blipFill>
              <a:ln w="127000" cap="flat" cmpd="sng">
                <a:solidFill>
                  <a:schemeClr val="accent2">
                    <a:lumMod val="75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!!e10">
            <a:extLst>
              <a:ext uri="{FF2B5EF4-FFF2-40B4-BE49-F238E27FC236}">
                <a16:creationId xmlns:a16="http://schemas.microsoft.com/office/drawing/2014/main" id="{18EBB851-3E5B-3F95-8F60-C6796014E861}"/>
              </a:ext>
            </a:extLst>
          </p:cNvPr>
          <p:cNvCxnSpPr>
            <a:cxnSpLocks/>
            <a:stCxn id="7" idx="6"/>
          </p:cNvCxnSpPr>
          <p:nvPr/>
        </p:nvCxnSpPr>
        <p:spPr>
          <a:xfrm>
            <a:off x="7177305" y="5638219"/>
            <a:ext cx="3242400" cy="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2" name="!!box2">
                <a:extLst>
                  <a:ext uri="{FF2B5EF4-FFF2-40B4-BE49-F238E27FC236}">
                    <a16:creationId xmlns:a16="http://schemas.microsoft.com/office/drawing/2014/main" id="{F3562E8E-8758-05A5-74A7-2DE0892AA539}"/>
                  </a:ext>
                </a:extLst>
              </p:cNvPr>
              <p:cNvSpPr/>
              <p:nvPr/>
            </p:nvSpPr>
            <p:spPr>
              <a:xfrm>
                <a:off x="14955094" y="325120"/>
                <a:ext cx="8843028" cy="12984480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Consider the edge he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400" dirty="0">
                    <a:solidFill>
                      <a:srgbClr val="FF0000"/>
                    </a:solidFill>
                    <a:latin typeface="Bradley Hand" pitchFamily="2" charset="77"/>
                    <a:sym typeface="Helvetica Neue Medium"/>
                  </a:rPr>
                  <a:t>What is the flow on this edge when the first iteration of the inner while loop  ends?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f(he)&lt;W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For contradiction, let us assume </a:t>
                </a:r>
                <a14:m>
                  <m:oMath xmlns:m="http://schemas.openxmlformats.org/officeDocument/2006/math">
                    <m:r>
                      <a:rPr lang="en-US" sz="4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h𝑒</m:t>
                        </m:r>
                      </m:e>
                    </m:d>
                    <m:r>
                      <a:rPr lang="en-US" sz="4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≥</m:t>
                    </m:r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W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But then, look at the residual graph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This implies that h must lie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𝐴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But this is a contradiction as we know that h is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𝐵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Thus, f(he) &lt; W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>
          <p:sp>
            <p:nvSpPr>
              <p:cNvPr id="32" name="!!box2">
                <a:extLst>
                  <a:ext uri="{FF2B5EF4-FFF2-40B4-BE49-F238E27FC236}">
                    <a16:creationId xmlns:a16="http://schemas.microsoft.com/office/drawing/2014/main" id="{F3562E8E-8758-05A5-74A7-2DE0892AA5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55094" y="325120"/>
                <a:ext cx="8843028" cy="12984480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!!b">
            <a:extLst>
              <a:ext uri="{FF2B5EF4-FFF2-40B4-BE49-F238E27FC236}">
                <a16:creationId xmlns:a16="http://schemas.microsoft.com/office/drawing/2014/main" id="{2F874566-848B-4593-F828-6AB40A9474F8}"/>
              </a:ext>
            </a:extLst>
          </p:cNvPr>
          <p:cNvSpPr/>
          <p:nvPr/>
        </p:nvSpPr>
        <p:spPr>
          <a:xfrm rot="18976772">
            <a:off x="10294638" y="7389344"/>
            <a:ext cx="3736465" cy="4948272"/>
          </a:xfrm>
          <a:prstGeom prst="ellipse">
            <a:avLst/>
          </a:prstGeom>
          <a:solidFill>
            <a:srgbClr val="FFC000">
              <a:alpha val="39385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8" name="!!a">
            <a:extLst>
              <a:ext uri="{FF2B5EF4-FFF2-40B4-BE49-F238E27FC236}">
                <a16:creationId xmlns:a16="http://schemas.microsoft.com/office/drawing/2014/main" id="{47E3F53F-0A5C-B65A-6310-60A90BFCAA98}"/>
              </a:ext>
            </a:extLst>
          </p:cNvPr>
          <p:cNvSpPr/>
          <p:nvPr/>
        </p:nvSpPr>
        <p:spPr>
          <a:xfrm>
            <a:off x="0" y="7574485"/>
            <a:ext cx="8956243" cy="6408275"/>
          </a:xfrm>
          <a:prstGeom prst="ellipse">
            <a:avLst/>
          </a:prstGeom>
          <a:solidFill>
            <a:schemeClr val="accent2">
              <a:alpha val="2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9" name="!!source">
            <a:extLst>
              <a:ext uri="{FF2B5EF4-FFF2-40B4-BE49-F238E27FC236}">
                <a16:creationId xmlns:a16="http://schemas.microsoft.com/office/drawing/2014/main" id="{5BB56912-B3D2-6747-6EB1-7ACD3D2908D6}"/>
              </a:ext>
            </a:extLst>
          </p:cNvPr>
          <p:cNvSpPr/>
          <p:nvPr/>
        </p:nvSpPr>
        <p:spPr>
          <a:xfrm>
            <a:off x="154281" y="10137291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</a:t>
            </a:r>
          </a:p>
        </p:txBody>
      </p:sp>
      <p:sp>
        <p:nvSpPr>
          <p:cNvPr id="20" name="!!p1">
            <a:extLst>
              <a:ext uri="{FF2B5EF4-FFF2-40B4-BE49-F238E27FC236}">
                <a16:creationId xmlns:a16="http://schemas.microsoft.com/office/drawing/2014/main" id="{DDAFE13F-5C01-7913-F3CD-DFA5D227B707}"/>
              </a:ext>
            </a:extLst>
          </p:cNvPr>
          <p:cNvSpPr/>
          <p:nvPr/>
        </p:nvSpPr>
        <p:spPr>
          <a:xfrm>
            <a:off x="2562476" y="7971751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</a:t>
            </a:r>
          </a:p>
        </p:txBody>
      </p:sp>
      <p:sp>
        <p:nvSpPr>
          <p:cNvPr id="21" name="!!p3">
            <a:extLst>
              <a:ext uri="{FF2B5EF4-FFF2-40B4-BE49-F238E27FC236}">
                <a16:creationId xmlns:a16="http://schemas.microsoft.com/office/drawing/2014/main" id="{448D6413-E0A4-3831-5D12-684994FC4575}"/>
              </a:ext>
            </a:extLst>
          </p:cNvPr>
          <p:cNvSpPr/>
          <p:nvPr/>
        </p:nvSpPr>
        <p:spPr>
          <a:xfrm>
            <a:off x="10320403" y="8181192"/>
            <a:ext cx="1440000" cy="157247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g</a:t>
            </a:r>
          </a:p>
        </p:txBody>
      </p:sp>
      <p:sp>
        <p:nvSpPr>
          <p:cNvPr id="22" name="!!p4">
            <a:extLst>
              <a:ext uri="{FF2B5EF4-FFF2-40B4-BE49-F238E27FC236}">
                <a16:creationId xmlns:a16="http://schemas.microsoft.com/office/drawing/2014/main" id="{4C446D5F-EAE3-2EAB-6E1F-7E1ED1589794}"/>
              </a:ext>
            </a:extLst>
          </p:cNvPr>
          <p:cNvSpPr/>
          <p:nvPr/>
        </p:nvSpPr>
        <p:spPr>
          <a:xfrm>
            <a:off x="2239719" y="12086885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</a:t>
            </a:r>
          </a:p>
        </p:txBody>
      </p:sp>
      <p:sp>
        <p:nvSpPr>
          <p:cNvPr id="23" name="!!p5">
            <a:extLst>
              <a:ext uri="{FF2B5EF4-FFF2-40B4-BE49-F238E27FC236}">
                <a16:creationId xmlns:a16="http://schemas.microsoft.com/office/drawing/2014/main" id="{5505EF18-71FD-14B6-DAE5-979931630C80}"/>
              </a:ext>
            </a:extLst>
          </p:cNvPr>
          <p:cNvSpPr/>
          <p:nvPr/>
        </p:nvSpPr>
        <p:spPr>
          <a:xfrm>
            <a:off x="5541482" y="11959798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</a:t>
            </a:r>
          </a:p>
        </p:txBody>
      </p:sp>
      <p:sp>
        <p:nvSpPr>
          <p:cNvPr id="24" name="!!p2">
            <a:extLst>
              <a:ext uri="{FF2B5EF4-FFF2-40B4-BE49-F238E27FC236}">
                <a16:creationId xmlns:a16="http://schemas.microsoft.com/office/drawing/2014/main" id="{E404F149-F698-BB9E-C3F4-0D7D407EB325}"/>
              </a:ext>
            </a:extLst>
          </p:cNvPr>
          <p:cNvSpPr/>
          <p:nvPr/>
        </p:nvSpPr>
        <p:spPr>
          <a:xfrm>
            <a:off x="5725459" y="8247431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  <a:endParaRPr lang="en-US" sz="66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25" name="!!p6">
            <a:extLst>
              <a:ext uri="{FF2B5EF4-FFF2-40B4-BE49-F238E27FC236}">
                <a16:creationId xmlns:a16="http://schemas.microsoft.com/office/drawing/2014/main" id="{D86C0D2B-068C-BBC3-1559-8C71DC6F9FE6}"/>
              </a:ext>
            </a:extLst>
          </p:cNvPr>
          <p:cNvSpPr/>
          <p:nvPr/>
        </p:nvSpPr>
        <p:spPr>
          <a:xfrm>
            <a:off x="7491209" y="9761969"/>
            <a:ext cx="1440000" cy="157247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h</a:t>
            </a:r>
          </a:p>
        </p:txBody>
      </p:sp>
      <p:sp>
        <p:nvSpPr>
          <p:cNvPr id="26" name="!!sink">
            <a:extLst>
              <a:ext uri="{FF2B5EF4-FFF2-40B4-BE49-F238E27FC236}">
                <a16:creationId xmlns:a16="http://schemas.microsoft.com/office/drawing/2014/main" id="{A8439340-675E-306B-48E5-82CC00E78F6C}"/>
              </a:ext>
            </a:extLst>
          </p:cNvPr>
          <p:cNvSpPr/>
          <p:nvPr/>
        </p:nvSpPr>
        <p:spPr>
          <a:xfrm>
            <a:off x="12594608" y="10137291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!!atext">
                <a:extLst>
                  <a:ext uri="{FF2B5EF4-FFF2-40B4-BE49-F238E27FC236}">
                    <a16:creationId xmlns:a16="http://schemas.microsoft.com/office/drawing/2014/main" id="{74F02297-43C0-9B31-4961-C5E9D6ED653E}"/>
                  </a:ext>
                </a:extLst>
              </p:cNvPr>
              <p:cNvSpPr/>
              <p:nvPr/>
            </p:nvSpPr>
            <p:spPr>
              <a:xfrm>
                <a:off x="1015161" y="8570158"/>
                <a:ext cx="1158240" cy="794544"/>
              </a:xfrm>
              <a:prstGeom prst="roundRect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 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𝐴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40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7" name="!!atext">
                <a:extLst>
                  <a:ext uri="{FF2B5EF4-FFF2-40B4-BE49-F238E27FC236}">
                    <a16:creationId xmlns:a16="http://schemas.microsoft.com/office/drawing/2014/main" id="{74F02297-43C0-9B31-4961-C5E9D6ED65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5161" y="8570158"/>
                <a:ext cx="1158240" cy="794544"/>
              </a:xfrm>
              <a:prstGeom prst="roundRect">
                <a:avLst/>
              </a:prstGeom>
              <a:blipFill>
                <a:blip r:embed="rId6"/>
                <a:stretch>
                  <a:fillRect l="-20652" b="-1718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!!btext">
                <a:extLst>
                  <a:ext uri="{FF2B5EF4-FFF2-40B4-BE49-F238E27FC236}">
                    <a16:creationId xmlns:a16="http://schemas.microsoft.com/office/drawing/2014/main" id="{1CCF36F9-6466-10B2-A0B7-DB1DC732810F}"/>
                  </a:ext>
                </a:extLst>
              </p:cNvPr>
              <p:cNvSpPr/>
              <p:nvPr/>
            </p:nvSpPr>
            <p:spPr>
              <a:xfrm>
                <a:off x="11822093" y="11903177"/>
                <a:ext cx="1158240" cy="794544"/>
              </a:xfrm>
              <a:prstGeom prst="roundRect">
                <a:avLst/>
              </a:prstGeom>
              <a:solidFill>
                <a:srgbClr val="FFC000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</m:t>
                          </m:r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𝐵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40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8" name="!!btext">
                <a:extLst>
                  <a:ext uri="{FF2B5EF4-FFF2-40B4-BE49-F238E27FC236}">
                    <a16:creationId xmlns:a16="http://schemas.microsoft.com/office/drawing/2014/main" id="{1CCF36F9-6466-10B2-A0B7-DB1DC73281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22093" y="11903177"/>
                <a:ext cx="1158240" cy="794544"/>
              </a:xfrm>
              <a:prstGeom prst="roundRect">
                <a:avLst/>
              </a:prstGeom>
              <a:blipFill>
                <a:blip r:embed="rId7"/>
                <a:stretch>
                  <a:fillRect l="-20652" b="-1746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ounded Rectangle 28">
                <a:extLst>
                  <a:ext uri="{FF2B5EF4-FFF2-40B4-BE49-F238E27FC236}">
                    <a16:creationId xmlns:a16="http://schemas.microsoft.com/office/drawing/2014/main" id="{00951324-905D-E0E0-BE7F-9AA84FA65044}"/>
                  </a:ext>
                </a:extLst>
              </p:cNvPr>
              <p:cNvSpPr/>
              <p:nvPr/>
            </p:nvSpPr>
            <p:spPr>
              <a:xfrm>
                <a:off x="7421746" y="7316680"/>
                <a:ext cx="1462358" cy="930751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27000" cap="flat" cmpd="sng">
                <a:solidFill>
                  <a:schemeClr val="accent2">
                    <a:lumMod val="75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sSub>
                        <m:sSubPr>
                          <m:ctrlPr>
                            <a:rPr kumimoji="0" lang="en-US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kumimoji="0" lang="en-US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𝐺</m:t>
                          </m:r>
                        </m:e>
                        <m:sub>
                          <m:r>
                            <a:rPr kumimoji="0" lang="en-US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𝑅</m:t>
                          </m:r>
                        </m:sub>
                      </m:sSub>
                    </m:oMath>
                  </m:oMathPara>
                </a14:m>
                <a:endParaRPr kumimoji="0" lang="en-US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9" name="Rounded Rectangle 28">
                <a:extLst>
                  <a:ext uri="{FF2B5EF4-FFF2-40B4-BE49-F238E27FC236}">
                    <a16:creationId xmlns:a16="http://schemas.microsoft.com/office/drawing/2014/main" id="{00951324-905D-E0E0-BE7F-9AA84FA650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1746" y="7316680"/>
                <a:ext cx="1462358" cy="930751"/>
              </a:xfrm>
              <a:prstGeom prst="roundRect">
                <a:avLst/>
              </a:prstGeom>
              <a:blipFill>
                <a:blip r:embed="rId8"/>
                <a:stretch>
                  <a:fillRect l="-9524" b="-10714"/>
                </a:stretch>
              </a:blipFill>
              <a:ln w="127000" cap="flat" cmpd="sng">
                <a:solidFill>
                  <a:schemeClr val="accent2">
                    <a:lumMod val="75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!!w4">
                <a:extLst>
                  <a:ext uri="{FF2B5EF4-FFF2-40B4-BE49-F238E27FC236}">
                    <a16:creationId xmlns:a16="http://schemas.microsoft.com/office/drawing/2014/main" id="{D3839DF4-543B-FAB2-4F5F-F5707695C880}"/>
                  </a:ext>
                </a:extLst>
              </p:cNvPr>
              <p:cNvSpPr/>
              <p:nvPr/>
            </p:nvSpPr>
            <p:spPr>
              <a:xfrm rot="19003921">
                <a:off x="5737304" y="10764391"/>
                <a:ext cx="1440000" cy="658336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r>
                      <a:rPr lang="en-US" sz="32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≥</m:t>
                    </m:r>
                  </m:oMath>
                </a14:m>
                <a:r>
                  <a:rPr kumimoji="0" lang="en-US" sz="32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Chalkduster" panose="03050602040202020205" pitchFamily="66" charset="77"/>
                    <a:ea typeface="Helvetica Neue Medium"/>
                    <a:cs typeface="Helvetica Neue Medium"/>
                    <a:sym typeface="Helvetica Neue Medium"/>
                  </a:rPr>
                  <a:t>W</a:t>
                </a:r>
              </a:p>
            </p:txBody>
          </p:sp>
        </mc:Choice>
        <mc:Fallback xmlns="">
          <p:sp>
            <p:nvSpPr>
              <p:cNvPr id="31" name="!!w4">
                <a:extLst>
                  <a:ext uri="{FF2B5EF4-FFF2-40B4-BE49-F238E27FC236}">
                    <a16:creationId xmlns:a16="http://schemas.microsoft.com/office/drawing/2014/main" id="{D3839DF4-543B-FAB2-4F5F-F5707695C8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003921">
                <a:off x="5737304" y="10764391"/>
                <a:ext cx="1440000" cy="65833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!!arc">
            <a:extLst>
              <a:ext uri="{FF2B5EF4-FFF2-40B4-BE49-F238E27FC236}">
                <a16:creationId xmlns:a16="http://schemas.microsoft.com/office/drawing/2014/main" id="{42287F51-AA9C-7CD3-87B0-0F79012813A9}"/>
              </a:ext>
            </a:extLst>
          </p:cNvPr>
          <p:cNvSpPr/>
          <p:nvPr/>
        </p:nvSpPr>
        <p:spPr>
          <a:xfrm rot="19605202">
            <a:off x="6609837" y="11079075"/>
            <a:ext cx="1931480" cy="1133094"/>
          </a:xfrm>
          <a:prstGeom prst="arc">
            <a:avLst>
              <a:gd name="adj1" fmla="val 10991829"/>
              <a:gd name="adj2" fmla="val 18554983"/>
            </a:avLst>
          </a:prstGeom>
          <a:noFill/>
          <a:ln w="127000" cap="flat">
            <a:solidFill>
              <a:srgbClr val="FFC000"/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6168322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8" name="!!box4">
                <a:extLst>
                  <a:ext uri="{FF2B5EF4-FFF2-40B4-BE49-F238E27FC236}">
                    <a16:creationId xmlns:a16="http://schemas.microsoft.com/office/drawing/2014/main" id="{33188FA8-A506-7F69-D35E-E0AEEBAA3D9A}"/>
                  </a:ext>
                </a:extLst>
              </p:cNvPr>
              <p:cNvSpPr/>
              <p:nvPr/>
            </p:nvSpPr>
            <p:spPr>
              <a:xfrm>
                <a:off x="15048627" y="3479935"/>
                <a:ext cx="8843028" cy="2285371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Lemma: For any edge ab such that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𝑎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∈</m:t>
                    </m:r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𝐵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𝑏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∈</m:t>
                    </m:r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𝐴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,</a:t>
                </a:r>
              </a:p>
              <a:p>
                <a:pPr lvl="1" indent="0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        f(ab) &lt; W</a:t>
                </a:r>
              </a:p>
            </p:txBody>
          </p:sp>
        </mc:Choice>
        <mc:Fallback xmlns="">
          <p:sp>
            <p:nvSpPr>
              <p:cNvPr id="18" name="!!box4">
                <a:extLst>
                  <a:ext uri="{FF2B5EF4-FFF2-40B4-BE49-F238E27FC236}">
                    <a16:creationId xmlns:a16="http://schemas.microsoft.com/office/drawing/2014/main" id="{33188FA8-A506-7F69-D35E-E0AEEBAA3D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48627" y="3479935"/>
                <a:ext cx="8843028" cy="2285371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!!b">
            <a:extLst>
              <a:ext uri="{FF2B5EF4-FFF2-40B4-BE49-F238E27FC236}">
                <a16:creationId xmlns:a16="http://schemas.microsoft.com/office/drawing/2014/main" id="{CF73DDC1-1869-52A6-DBB4-DAECD2D5AF32}"/>
              </a:ext>
            </a:extLst>
          </p:cNvPr>
          <p:cNvSpPr/>
          <p:nvPr/>
        </p:nvSpPr>
        <p:spPr>
          <a:xfrm>
            <a:off x="9177838" y="549750"/>
            <a:ext cx="5515710" cy="6408275"/>
          </a:xfrm>
          <a:prstGeom prst="ellipse">
            <a:avLst/>
          </a:prstGeom>
          <a:solidFill>
            <a:srgbClr val="FFC000">
              <a:alpha val="39385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0" name="!!a">
            <a:extLst>
              <a:ext uri="{FF2B5EF4-FFF2-40B4-BE49-F238E27FC236}">
                <a16:creationId xmlns:a16="http://schemas.microsoft.com/office/drawing/2014/main" id="{75969BEA-1EB2-0FDF-BA48-0EAAF95C952D}"/>
              </a:ext>
            </a:extLst>
          </p:cNvPr>
          <p:cNvSpPr/>
          <p:nvPr/>
        </p:nvSpPr>
        <p:spPr>
          <a:xfrm>
            <a:off x="195823" y="532906"/>
            <a:ext cx="8956243" cy="6408275"/>
          </a:xfrm>
          <a:prstGeom prst="ellipse">
            <a:avLst/>
          </a:prstGeom>
          <a:solidFill>
            <a:schemeClr val="accent2">
              <a:alpha val="2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1" name="!!source">
            <a:extLst>
              <a:ext uri="{FF2B5EF4-FFF2-40B4-BE49-F238E27FC236}">
                <a16:creationId xmlns:a16="http://schemas.microsoft.com/office/drawing/2014/main" id="{1160417A-B6EB-80B1-75B0-73F308408841}"/>
              </a:ext>
            </a:extLst>
          </p:cNvPr>
          <p:cNvSpPr/>
          <p:nvPr/>
        </p:nvSpPr>
        <p:spPr>
          <a:xfrm>
            <a:off x="350104" y="3095712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</a:t>
            </a:r>
          </a:p>
        </p:txBody>
      </p:sp>
      <p:sp>
        <p:nvSpPr>
          <p:cNvPr id="22" name="!!p1">
            <a:extLst>
              <a:ext uri="{FF2B5EF4-FFF2-40B4-BE49-F238E27FC236}">
                <a16:creationId xmlns:a16="http://schemas.microsoft.com/office/drawing/2014/main" id="{36FAB633-7597-9541-7034-F9AD0E8AC0FE}"/>
              </a:ext>
            </a:extLst>
          </p:cNvPr>
          <p:cNvSpPr/>
          <p:nvPr/>
        </p:nvSpPr>
        <p:spPr>
          <a:xfrm>
            <a:off x="2758299" y="930172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</a:t>
            </a:r>
          </a:p>
        </p:txBody>
      </p:sp>
      <p:sp>
        <p:nvSpPr>
          <p:cNvPr id="23" name="!!p3">
            <a:extLst>
              <a:ext uri="{FF2B5EF4-FFF2-40B4-BE49-F238E27FC236}">
                <a16:creationId xmlns:a16="http://schemas.microsoft.com/office/drawing/2014/main" id="{A7A5541A-2C5A-E67A-5C56-1479C4126395}"/>
              </a:ext>
            </a:extLst>
          </p:cNvPr>
          <p:cNvSpPr/>
          <p:nvPr/>
        </p:nvSpPr>
        <p:spPr>
          <a:xfrm>
            <a:off x="10516226" y="1139613"/>
            <a:ext cx="1440000" cy="157247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g</a:t>
            </a:r>
          </a:p>
        </p:txBody>
      </p:sp>
      <p:sp>
        <p:nvSpPr>
          <p:cNvPr id="24" name="!!p4">
            <a:extLst>
              <a:ext uri="{FF2B5EF4-FFF2-40B4-BE49-F238E27FC236}">
                <a16:creationId xmlns:a16="http://schemas.microsoft.com/office/drawing/2014/main" id="{CF6F3F26-44B4-569C-E4C0-7BAFAFAAAFB6}"/>
              </a:ext>
            </a:extLst>
          </p:cNvPr>
          <p:cNvSpPr/>
          <p:nvPr/>
        </p:nvSpPr>
        <p:spPr>
          <a:xfrm>
            <a:off x="2435542" y="5045306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</a:t>
            </a:r>
          </a:p>
        </p:txBody>
      </p:sp>
      <p:sp>
        <p:nvSpPr>
          <p:cNvPr id="25" name="!!p5">
            <a:extLst>
              <a:ext uri="{FF2B5EF4-FFF2-40B4-BE49-F238E27FC236}">
                <a16:creationId xmlns:a16="http://schemas.microsoft.com/office/drawing/2014/main" id="{7EE50A1A-2BFA-D21A-BFD8-7941D13C9C4A}"/>
              </a:ext>
            </a:extLst>
          </p:cNvPr>
          <p:cNvSpPr/>
          <p:nvPr/>
        </p:nvSpPr>
        <p:spPr>
          <a:xfrm>
            <a:off x="5737305" y="4918219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</a:t>
            </a:r>
          </a:p>
        </p:txBody>
      </p:sp>
      <p:sp>
        <p:nvSpPr>
          <p:cNvPr id="26" name="!!p2">
            <a:extLst>
              <a:ext uri="{FF2B5EF4-FFF2-40B4-BE49-F238E27FC236}">
                <a16:creationId xmlns:a16="http://schemas.microsoft.com/office/drawing/2014/main" id="{9A4B16C1-71F6-608C-FD9E-876D6648EA83}"/>
              </a:ext>
            </a:extLst>
          </p:cNvPr>
          <p:cNvSpPr/>
          <p:nvPr/>
        </p:nvSpPr>
        <p:spPr>
          <a:xfrm>
            <a:off x="5921282" y="1205852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  <a:endParaRPr lang="en-US" sz="66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27" name="!!p6">
            <a:extLst>
              <a:ext uri="{FF2B5EF4-FFF2-40B4-BE49-F238E27FC236}">
                <a16:creationId xmlns:a16="http://schemas.microsoft.com/office/drawing/2014/main" id="{2D36AC5C-776C-EB93-FEC7-4466FDB61AC9}"/>
              </a:ext>
            </a:extLst>
          </p:cNvPr>
          <p:cNvSpPr/>
          <p:nvPr/>
        </p:nvSpPr>
        <p:spPr>
          <a:xfrm>
            <a:off x="10419705" y="4851980"/>
            <a:ext cx="1440000" cy="157247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h</a:t>
            </a:r>
          </a:p>
        </p:txBody>
      </p:sp>
      <p:sp>
        <p:nvSpPr>
          <p:cNvPr id="28" name="!!sink">
            <a:extLst>
              <a:ext uri="{FF2B5EF4-FFF2-40B4-BE49-F238E27FC236}">
                <a16:creationId xmlns:a16="http://schemas.microsoft.com/office/drawing/2014/main" id="{3610A422-65B5-9411-C925-B50AE3E61029}"/>
              </a:ext>
            </a:extLst>
          </p:cNvPr>
          <p:cNvSpPr/>
          <p:nvPr/>
        </p:nvSpPr>
        <p:spPr>
          <a:xfrm>
            <a:off x="12790431" y="3095712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!!atext">
                <a:extLst>
                  <a:ext uri="{FF2B5EF4-FFF2-40B4-BE49-F238E27FC236}">
                    <a16:creationId xmlns:a16="http://schemas.microsoft.com/office/drawing/2014/main" id="{D3C7FBE3-1408-CE6E-117A-54E3F7F56C8A}"/>
                  </a:ext>
                </a:extLst>
              </p:cNvPr>
              <p:cNvSpPr/>
              <p:nvPr/>
            </p:nvSpPr>
            <p:spPr>
              <a:xfrm>
                <a:off x="1210984" y="1528579"/>
                <a:ext cx="1158240" cy="794544"/>
              </a:xfrm>
              <a:prstGeom prst="roundRect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 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𝐴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40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9" name="!!atext">
                <a:extLst>
                  <a:ext uri="{FF2B5EF4-FFF2-40B4-BE49-F238E27FC236}">
                    <a16:creationId xmlns:a16="http://schemas.microsoft.com/office/drawing/2014/main" id="{D3C7FBE3-1408-CE6E-117A-54E3F7F56C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0984" y="1528579"/>
                <a:ext cx="1158240" cy="794544"/>
              </a:xfrm>
              <a:prstGeom prst="roundRect">
                <a:avLst/>
              </a:prstGeom>
              <a:blipFill>
                <a:blip r:embed="rId4"/>
                <a:stretch>
                  <a:fillRect l="-19565" b="-1746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!!btext">
                <a:extLst>
                  <a:ext uri="{FF2B5EF4-FFF2-40B4-BE49-F238E27FC236}">
                    <a16:creationId xmlns:a16="http://schemas.microsoft.com/office/drawing/2014/main" id="{1B8657D1-5E88-99E1-79AE-39EDD7250E27}"/>
                  </a:ext>
                </a:extLst>
              </p:cNvPr>
              <p:cNvSpPr/>
              <p:nvPr/>
            </p:nvSpPr>
            <p:spPr>
              <a:xfrm>
                <a:off x="12697506" y="5724665"/>
                <a:ext cx="1158240" cy="794544"/>
              </a:xfrm>
              <a:prstGeom prst="roundRect">
                <a:avLst/>
              </a:prstGeom>
              <a:solidFill>
                <a:srgbClr val="FFC000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</m:t>
                          </m:r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𝐵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40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0" name="!!btext">
                <a:extLst>
                  <a:ext uri="{FF2B5EF4-FFF2-40B4-BE49-F238E27FC236}">
                    <a16:creationId xmlns:a16="http://schemas.microsoft.com/office/drawing/2014/main" id="{1B8657D1-5E88-99E1-79AE-39EDD7250E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97506" y="5724665"/>
                <a:ext cx="1158240" cy="794544"/>
              </a:xfrm>
              <a:prstGeom prst="roundRect">
                <a:avLst/>
              </a:prstGeom>
              <a:blipFill>
                <a:blip r:embed="rId5"/>
                <a:stretch>
                  <a:fillRect l="-20430" b="-1718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Arc 30">
            <a:extLst>
              <a:ext uri="{FF2B5EF4-FFF2-40B4-BE49-F238E27FC236}">
                <a16:creationId xmlns:a16="http://schemas.microsoft.com/office/drawing/2014/main" id="{6ECC06CE-01DE-4BCD-2E8A-91DD20411F69}"/>
              </a:ext>
            </a:extLst>
          </p:cNvPr>
          <p:cNvSpPr/>
          <p:nvPr/>
        </p:nvSpPr>
        <p:spPr>
          <a:xfrm rot="10800000">
            <a:off x="8822759" y="-643370"/>
            <a:ext cx="3781213" cy="7845051"/>
          </a:xfrm>
          <a:prstGeom prst="arc">
            <a:avLst>
              <a:gd name="adj1" fmla="val 16200000"/>
              <a:gd name="adj2" fmla="val 5119717"/>
            </a:avLst>
          </a:prstGeom>
          <a:noFill/>
          <a:ln w="127000" cap="flat">
            <a:solidFill>
              <a:schemeClr val="accent6">
                <a:lumMod val="75000"/>
              </a:schemeClr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ounded Rectangle 32">
                <a:extLst>
                  <a:ext uri="{FF2B5EF4-FFF2-40B4-BE49-F238E27FC236}">
                    <a16:creationId xmlns:a16="http://schemas.microsoft.com/office/drawing/2014/main" id="{2A414EF4-A8C5-C053-C3CE-D99867F40F3A}"/>
                  </a:ext>
                </a:extLst>
              </p:cNvPr>
              <p:cNvSpPr/>
              <p:nvPr/>
            </p:nvSpPr>
            <p:spPr>
              <a:xfrm>
                <a:off x="7078350" y="107172"/>
                <a:ext cx="1462358" cy="930751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27000" cap="flat" cmpd="sng">
                <a:solidFill>
                  <a:schemeClr val="accent2">
                    <a:lumMod val="75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𝐺</m:t>
                      </m:r>
                    </m:oMath>
                  </m:oMathPara>
                </a14:m>
                <a:endParaRPr kumimoji="0" lang="en-US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3" name="Rounded Rectangle 32">
                <a:extLst>
                  <a:ext uri="{FF2B5EF4-FFF2-40B4-BE49-F238E27FC236}">
                    <a16:creationId xmlns:a16="http://schemas.microsoft.com/office/drawing/2014/main" id="{2A414EF4-A8C5-C053-C3CE-D99867F40F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8350" y="107172"/>
                <a:ext cx="1462358" cy="930751"/>
              </a:xfrm>
              <a:prstGeom prst="roundRect">
                <a:avLst/>
              </a:prstGeom>
              <a:blipFill>
                <a:blip r:embed="rId6"/>
                <a:stretch>
                  <a:fillRect b="-10714"/>
                </a:stretch>
              </a:blipFill>
              <a:ln w="127000" cap="flat" cmpd="sng">
                <a:solidFill>
                  <a:schemeClr val="accent2">
                    <a:lumMod val="75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!!e10">
            <a:extLst>
              <a:ext uri="{FF2B5EF4-FFF2-40B4-BE49-F238E27FC236}">
                <a16:creationId xmlns:a16="http://schemas.microsoft.com/office/drawing/2014/main" id="{C24D37A4-A6BC-B472-013F-8E84A29FCA63}"/>
              </a:ext>
            </a:extLst>
          </p:cNvPr>
          <p:cNvCxnSpPr>
            <a:cxnSpLocks/>
            <a:stCxn id="25" idx="6"/>
          </p:cNvCxnSpPr>
          <p:nvPr/>
        </p:nvCxnSpPr>
        <p:spPr>
          <a:xfrm>
            <a:off x="7177305" y="5638219"/>
            <a:ext cx="3242400" cy="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!!box3">
                <a:extLst>
                  <a:ext uri="{FF2B5EF4-FFF2-40B4-BE49-F238E27FC236}">
                    <a16:creationId xmlns:a16="http://schemas.microsoft.com/office/drawing/2014/main" id="{35AC0D9D-3A86-1309-E48B-B7DE0A9731B9}"/>
                  </a:ext>
                </a:extLst>
              </p:cNvPr>
              <p:cNvSpPr/>
              <p:nvPr/>
            </p:nvSpPr>
            <p:spPr>
              <a:xfrm>
                <a:off x="14955094" y="426720"/>
                <a:ext cx="8843028" cy="2285371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Lemma: For any edge ab such that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𝑎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∈</m:t>
                    </m:r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𝐴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𝑏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∈</m:t>
                    </m:r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𝐵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,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	    f(ab) &gt; c(ab)-W</a:t>
                </a:r>
              </a:p>
            </p:txBody>
          </p:sp>
        </mc:Choice>
        <mc:Fallback xmlns="">
          <p:sp>
            <p:nvSpPr>
              <p:cNvPr id="2" name="!!box3">
                <a:extLst>
                  <a:ext uri="{FF2B5EF4-FFF2-40B4-BE49-F238E27FC236}">
                    <a16:creationId xmlns:a16="http://schemas.microsoft.com/office/drawing/2014/main" id="{35AC0D9D-3A86-1309-E48B-B7DE0A9731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55094" y="426720"/>
                <a:ext cx="8843028" cy="2285371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555760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!!box3">
                <a:extLst>
                  <a:ext uri="{FF2B5EF4-FFF2-40B4-BE49-F238E27FC236}">
                    <a16:creationId xmlns:a16="http://schemas.microsoft.com/office/drawing/2014/main" id="{3EEDB2A0-3282-9683-BEE2-737C15449A0B}"/>
                  </a:ext>
                </a:extLst>
              </p:cNvPr>
              <p:cNvSpPr/>
              <p:nvPr/>
            </p:nvSpPr>
            <p:spPr>
              <a:xfrm>
                <a:off x="650477" y="4190646"/>
                <a:ext cx="23169178" cy="921945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Lemma 2: For any edge ab such that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𝑎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∈</m:t>
                    </m:r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𝐴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𝑏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∈</m:t>
                    </m:r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𝐵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, f(ab) &gt; c(ab)-W</a:t>
                </a:r>
              </a:p>
            </p:txBody>
          </p:sp>
        </mc:Choice>
        <mc:Fallback xmlns="">
          <p:sp>
            <p:nvSpPr>
              <p:cNvPr id="2" name="!!box3">
                <a:extLst>
                  <a:ext uri="{FF2B5EF4-FFF2-40B4-BE49-F238E27FC236}">
                    <a16:creationId xmlns:a16="http://schemas.microsoft.com/office/drawing/2014/main" id="{3EEDB2A0-3282-9683-BEE2-737C15449A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477" y="4190646"/>
                <a:ext cx="23169178" cy="921945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!!box4">
                <a:extLst>
                  <a:ext uri="{FF2B5EF4-FFF2-40B4-BE49-F238E27FC236}">
                    <a16:creationId xmlns:a16="http://schemas.microsoft.com/office/drawing/2014/main" id="{33188FA8-A506-7F69-D35E-E0AEEBAA3D9A}"/>
                  </a:ext>
                </a:extLst>
              </p:cNvPr>
              <p:cNvSpPr/>
              <p:nvPr/>
            </p:nvSpPr>
            <p:spPr>
              <a:xfrm>
                <a:off x="693544" y="5351267"/>
                <a:ext cx="23126111" cy="921944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Lemma 3: For any edge ab such that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𝑎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∈</m:t>
                    </m:r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𝐵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𝑏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∈</m:t>
                    </m:r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𝐴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, f(ab) &lt; W</a:t>
                </a:r>
              </a:p>
            </p:txBody>
          </p:sp>
        </mc:Choice>
        <mc:Fallback xmlns="">
          <p:sp>
            <p:nvSpPr>
              <p:cNvPr id="18" name="!!box4">
                <a:extLst>
                  <a:ext uri="{FF2B5EF4-FFF2-40B4-BE49-F238E27FC236}">
                    <a16:creationId xmlns:a16="http://schemas.microsoft.com/office/drawing/2014/main" id="{33188FA8-A506-7F69-D35E-E0AEEBAA3D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544" y="5351267"/>
                <a:ext cx="23126111" cy="921944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6F38212B-6804-7ECB-C729-FD5FB05AC5AE}"/>
                  </a:ext>
                </a:extLst>
              </p:cNvPr>
              <p:cNvSpPr/>
              <p:nvPr/>
            </p:nvSpPr>
            <p:spPr>
              <a:xfrm>
                <a:off x="607410" y="169772"/>
                <a:ext cx="23212245" cy="3782198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Lemma 1: Let C be a cut and f be the flow at the end of the ford-</a:t>
                </a:r>
                <a:r>
                  <a:rPr lang="en-US" sz="4400" dirty="0" err="1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fulkerson</a:t>
                </a: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algorithm. Let A and B be the partition of V such that A contains s and B contains t. Let Out(A) = be the edges going from A to B and In(A) be the edges from from B to A. Then,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flow from s to t 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naryPr>
                      <m:sub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𝑒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∈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𝑂𝑢𝑡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(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𝐴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)</m:t>
                        </m:r>
                      </m:sub>
                      <m:sup/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𝑓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(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𝑒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)</m:t>
                        </m:r>
                      </m:e>
                    </m:nary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−</m:t>
                    </m:r>
                    <m:nary>
                      <m:naryPr>
                        <m:chr m:val="∑"/>
                        <m:supHide m:val="on"/>
                        <m:ctrlP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naryPr>
                      <m:sub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𝑒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∈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𝐼𝑛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(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𝐴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)</m:t>
                        </m:r>
                      </m:sub>
                      <m:sup/>
                      <m:e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𝑓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(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𝑒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)</m:t>
                        </m:r>
                      </m:e>
                    </m:nary>
                  </m:oMath>
                </a14:m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6F38212B-6804-7ECB-C729-FD5FB05AC5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410" y="169772"/>
                <a:ext cx="23212245" cy="3782198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!!box5">
                <a:extLst>
                  <a:ext uri="{FF2B5EF4-FFF2-40B4-BE49-F238E27FC236}">
                    <a16:creationId xmlns:a16="http://schemas.microsoft.com/office/drawing/2014/main" id="{B83C2AF7-1EDE-ABD2-E3B1-A2876D8EA8ED}"/>
                  </a:ext>
                </a:extLst>
              </p:cNvPr>
              <p:cNvSpPr/>
              <p:nvPr/>
            </p:nvSpPr>
            <p:spPr>
              <a:xfrm>
                <a:off x="693544" y="6666633"/>
                <a:ext cx="23212245" cy="6624065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Let us now use all the above three lemmas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Since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𝐴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𝐵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is defined by the cut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𝐶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, Using lemma 1:</a:t>
                </a:r>
              </a:p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flow from s to t 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naryPr>
                      <m:sub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𝑒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∈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𝑂𝑢𝑡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(</m:t>
                        </m:r>
                        <m:sSup>
                          <m:sSupPr>
                            <m:ctrlPr>
                              <a:rPr lang="en-US" sz="4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</m:ctrlPr>
                          </m:sSupPr>
                          <m:e>
                            <m:r>
                              <a:rPr lang="en-US" sz="4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  <m:t>𝐴</m:t>
                            </m:r>
                          </m:e>
                          <m:sup>
                            <m:r>
                              <a:rPr lang="en-US" sz="4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  <m:t>∗</m:t>
                            </m:r>
                          </m:sup>
                        </m:s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)</m:t>
                        </m:r>
                      </m:sub>
                      <m:sup/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𝑓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(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𝑒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)</m:t>
                        </m:r>
                      </m:e>
                    </m:nary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−</m:t>
                    </m:r>
                    <m:nary>
                      <m:naryPr>
                        <m:chr m:val="∑"/>
                        <m:supHide m:val="on"/>
                        <m:ctrlP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naryPr>
                      <m:sub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𝑒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∈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𝐼𝑛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(</m:t>
                        </m:r>
                        <m:sSup>
                          <m:sSupPr>
                            <m:ctrlPr>
                              <a:rPr lang="en-US" sz="4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</m:ctrlPr>
                          </m:sSupPr>
                          <m:e>
                            <m:r>
                              <a:rPr lang="en-US" sz="4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  <m:t>𝐴</m:t>
                            </m:r>
                          </m:e>
                          <m:sup>
                            <m:r>
                              <a:rPr lang="en-US" sz="4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  <m:t>∗</m:t>
                            </m:r>
                          </m:sup>
                        </m:sSup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)</m:t>
                        </m:r>
                      </m:sub>
                      <m:sup/>
                      <m:e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𝑓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(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𝑒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)</m:t>
                        </m:r>
                      </m:e>
                    </m:nary>
                  </m:oMath>
                </a14:m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5" name="!!box5">
                <a:extLst>
                  <a:ext uri="{FF2B5EF4-FFF2-40B4-BE49-F238E27FC236}">
                    <a16:creationId xmlns:a16="http://schemas.microsoft.com/office/drawing/2014/main" id="{B83C2AF7-1EDE-ABD2-E3B1-A2876D8EA8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544" y="6666633"/>
                <a:ext cx="23212245" cy="6624065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284303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6F38212B-6804-7ECB-C729-FD5FB05AC5AE}"/>
                  </a:ext>
                </a:extLst>
              </p:cNvPr>
              <p:cNvSpPr/>
              <p:nvPr/>
            </p:nvSpPr>
            <p:spPr>
              <a:xfrm>
                <a:off x="607410" y="169772"/>
                <a:ext cx="23212245" cy="3782198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Lemma 1: Let C be a cut and f be the flow at the end of the ford-</a:t>
                </a:r>
                <a:r>
                  <a:rPr lang="en-US" sz="4400" dirty="0" err="1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fulkerson</a:t>
                </a: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algorithm. Let A and B be the partition of V such that A contains s and B contains t. Let Out(A) = be the edges going from A to B and In(A) be the edges from from B to A. Then,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flow from s to t 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naryPr>
                      <m:sub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𝑒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∈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𝑂𝑢𝑡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(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𝐴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)</m:t>
                        </m:r>
                      </m:sub>
                      <m:sup/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𝑓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(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𝑒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)</m:t>
                        </m:r>
                      </m:e>
                    </m:nary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−</m:t>
                    </m:r>
                    <m:nary>
                      <m:naryPr>
                        <m:chr m:val="∑"/>
                        <m:supHide m:val="on"/>
                        <m:ctrlP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naryPr>
                      <m:sub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𝑒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∈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𝐼𝑛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(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𝐴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)</m:t>
                        </m:r>
                      </m:sub>
                      <m:sup/>
                      <m:e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𝑓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(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𝑒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)</m:t>
                        </m:r>
                      </m:e>
                    </m:nary>
                  </m:oMath>
                </a14:m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6F38212B-6804-7ECB-C729-FD5FB05AC5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410" y="169772"/>
                <a:ext cx="23212245" cy="3782198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!!box5">
                <a:extLst>
                  <a:ext uri="{FF2B5EF4-FFF2-40B4-BE49-F238E27FC236}">
                    <a16:creationId xmlns:a16="http://schemas.microsoft.com/office/drawing/2014/main" id="{B83C2AF7-1EDE-ABD2-E3B1-A2876D8EA8ED}"/>
                  </a:ext>
                </a:extLst>
              </p:cNvPr>
              <p:cNvSpPr/>
              <p:nvPr/>
            </p:nvSpPr>
            <p:spPr>
              <a:xfrm>
                <a:off x="693544" y="6666633"/>
                <a:ext cx="23212245" cy="6624065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Let us now use all the above three lemmas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Since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𝐴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𝐵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is defined by the cut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𝐶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, Using lemma 1:</a:t>
                </a:r>
              </a:p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flow from s to t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≥</m:t>
                    </m:r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naryPr>
                      <m:sub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𝑒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∈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𝑂𝑢𝑡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(</m:t>
                        </m:r>
                        <m:sSup>
                          <m:sSupPr>
                            <m:ctrlPr>
                              <a:rPr lang="en-US" sz="4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</m:ctrlPr>
                          </m:sSupPr>
                          <m:e>
                            <m:r>
                              <a:rPr lang="en-US" sz="4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  <m:t>𝐴</m:t>
                            </m:r>
                          </m:e>
                          <m:sup>
                            <m:r>
                              <a:rPr lang="en-US" sz="4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  <m:t>∗</m:t>
                            </m:r>
                          </m:sup>
                        </m:s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)</m:t>
                        </m:r>
                      </m:sub>
                      <m:sup/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𝑓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(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𝑒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)</m:t>
                        </m:r>
                      </m:e>
                    </m:nary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−</m:t>
                    </m:r>
                    <m:nary>
                      <m:naryPr>
                        <m:chr m:val="∑"/>
                        <m:supHide m:val="on"/>
                        <m:ctrlP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naryPr>
                      <m:sub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𝑒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∈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𝐼𝑛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(</m:t>
                        </m:r>
                        <m:sSup>
                          <m:sSupPr>
                            <m:ctrlPr>
                              <a:rPr lang="en-US" sz="4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</m:ctrlPr>
                          </m:sSupPr>
                          <m:e>
                            <m:r>
                              <a:rPr lang="en-US" sz="4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  <m:t>𝐴</m:t>
                            </m:r>
                          </m:e>
                          <m:sup>
                            <m:r>
                              <a:rPr lang="en-US" sz="4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  <m:t>∗</m:t>
                            </m:r>
                          </m:sup>
                        </m:sSup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)</m:t>
                        </m:r>
                      </m:sub>
                      <m:sup/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𝑊</m:t>
                        </m:r>
                      </m:e>
                    </m:nary>
                  </m:oMath>
                </a14:m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														(Using Lemma 3)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5" name="!!box5">
                <a:extLst>
                  <a:ext uri="{FF2B5EF4-FFF2-40B4-BE49-F238E27FC236}">
                    <a16:creationId xmlns:a16="http://schemas.microsoft.com/office/drawing/2014/main" id="{B83C2AF7-1EDE-ABD2-E3B1-A2876D8EA8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544" y="6666633"/>
                <a:ext cx="23212245" cy="6624065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!!box3">
                <a:extLst>
                  <a:ext uri="{FF2B5EF4-FFF2-40B4-BE49-F238E27FC236}">
                    <a16:creationId xmlns:a16="http://schemas.microsoft.com/office/drawing/2014/main" id="{83F26E6C-DB33-58EC-4C6D-8ED923382D8F}"/>
                  </a:ext>
                </a:extLst>
              </p:cNvPr>
              <p:cNvSpPr/>
              <p:nvPr/>
            </p:nvSpPr>
            <p:spPr>
              <a:xfrm>
                <a:off x="650477" y="4190646"/>
                <a:ext cx="23169178" cy="921945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Lemma 2: For any edge ab such that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𝑎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∈</m:t>
                    </m:r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𝐴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𝑏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∈</m:t>
                    </m:r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𝐵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, f(ab) &gt; c(ab)-W</a:t>
                </a:r>
              </a:p>
            </p:txBody>
          </p:sp>
        </mc:Choice>
        <mc:Fallback xmlns="">
          <p:sp>
            <p:nvSpPr>
              <p:cNvPr id="7" name="!!box3">
                <a:extLst>
                  <a:ext uri="{FF2B5EF4-FFF2-40B4-BE49-F238E27FC236}">
                    <a16:creationId xmlns:a16="http://schemas.microsoft.com/office/drawing/2014/main" id="{83F26E6C-DB33-58EC-4C6D-8ED923382D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477" y="4190646"/>
                <a:ext cx="23169178" cy="921945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!!box4">
                <a:extLst>
                  <a:ext uri="{FF2B5EF4-FFF2-40B4-BE49-F238E27FC236}">
                    <a16:creationId xmlns:a16="http://schemas.microsoft.com/office/drawing/2014/main" id="{FAD5F99F-5A41-68B0-35FE-AA02F0374979}"/>
                  </a:ext>
                </a:extLst>
              </p:cNvPr>
              <p:cNvSpPr/>
              <p:nvPr/>
            </p:nvSpPr>
            <p:spPr>
              <a:xfrm>
                <a:off x="693544" y="5351267"/>
                <a:ext cx="23126111" cy="921944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Lemma 3: For any edge ab such that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𝑎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∈</m:t>
                    </m:r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𝐵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𝑏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∈</m:t>
                    </m:r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𝐴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, f(ab) &lt; W</a:t>
                </a:r>
              </a:p>
            </p:txBody>
          </p:sp>
        </mc:Choice>
        <mc:Fallback xmlns="">
          <p:sp>
            <p:nvSpPr>
              <p:cNvPr id="8" name="!!box4">
                <a:extLst>
                  <a:ext uri="{FF2B5EF4-FFF2-40B4-BE49-F238E27FC236}">
                    <a16:creationId xmlns:a16="http://schemas.microsoft.com/office/drawing/2014/main" id="{FAD5F99F-5A41-68B0-35FE-AA02F03749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544" y="5351267"/>
                <a:ext cx="23126111" cy="921944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09650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6F38212B-6804-7ECB-C729-FD5FB05AC5AE}"/>
                  </a:ext>
                </a:extLst>
              </p:cNvPr>
              <p:cNvSpPr/>
              <p:nvPr/>
            </p:nvSpPr>
            <p:spPr>
              <a:xfrm>
                <a:off x="607410" y="169772"/>
                <a:ext cx="23212245" cy="3782198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Lemma 1: Let C be a cut and f be the flow at the end of the ford-</a:t>
                </a:r>
                <a:r>
                  <a:rPr lang="en-US" sz="4400" dirty="0" err="1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fulkerson</a:t>
                </a: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algorithm. Let A and B be the partition of V such that A contains s and B contains t. Let Out(A) = be the edges going from A to B and In(A) be the edges from from B to A. Then,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flow from s to t 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naryPr>
                      <m:sub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𝑒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∈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𝑂𝑢𝑡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(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𝐴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)</m:t>
                        </m:r>
                      </m:sub>
                      <m:sup/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𝑓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(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𝑒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)</m:t>
                        </m:r>
                      </m:e>
                    </m:nary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−</m:t>
                    </m:r>
                    <m:nary>
                      <m:naryPr>
                        <m:chr m:val="∑"/>
                        <m:supHide m:val="on"/>
                        <m:ctrlP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naryPr>
                      <m:sub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𝑒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∈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𝐼𝑛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(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𝐴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)</m:t>
                        </m:r>
                      </m:sub>
                      <m:sup/>
                      <m:e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𝑓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(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𝑒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)</m:t>
                        </m:r>
                      </m:e>
                    </m:nary>
                  </m:oMath>
                </a14:m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6F38212B-6804-7ECB-C729-FD5FB05AC5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410" y="169772"/>
                <a:ext cx="23212245" cy="3782198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!!box5">
                <a:extLst>
                  <a:ext uri="{FF2B5EF4-FFF2-40B4-BE49-F238E27FC236}">
                    <a16:creationId xmlns:a16="http://schemas.microsoft.com/office/drawing/2014/main" id="{B83C2AF7-1EDE-ABD2-E3B1-A2876D8EA8ED}"/>
                  </a:ext>
                </a:extLst>
              </p:cNvPr>
              <p:cNvSpPr/>
              <p:nvPr/>
            </p:nvSpPr>
            <p:spPr>
              <a:xfrm>
                <a:off x="693544" y="6666633"/>
                <a:ext cx="23212245" cy="6624065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Let us now use all the above three lemmas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Since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𝐴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𝐵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is defined by the cut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𝐶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, Using lemma 1:</a:t>
                </a:r>
              </a:p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flow from s to t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≥</m:t>
                    </m:r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dPr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sz="4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</m:ctrlPr>
                          </m:naryPr>
                          <m:sub>
                            <m:r>
                              <a:rPr lang="en-US" sz="4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  <m:t>𝑒</m:t>
                            </m:r>
                            <m:r>
                              <a:rPr lang="en-US" sz="4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  <m:t>∈</m:t>
                            </m:r>
                            <m:r>
                              <a:rPr lang="en-US" sz="4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  <m:t>𝑂𝑢𝑡</m:t>
                            </m:r>
                            <m:d>
                              <m:dPr>
                                <m:ctrlPr>
                                  <a:rPr lang="en-US" sz="44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sym typeface="Helvetica Neue Medium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44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sym typeface="Helvetica Neue Medium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44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sym typeface="Helvetica Neue Medium"/>
                                      </a:rPr>
                                      <m:t>𝐴</m:t>
                                    </m:r>
                                  </m:e>
                                  <m:sup>
                                    <m:r>
                                      <a:rPr lang="en-US" sz="44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sym typeface="Helvetica Neue Medium"/>
                                      </a:rPr>
                                      <m:t>∗</m:t>
                                    </m:r>
                                  </m:sup>
                                </m:sSup>
                              </m:e>
                            </m:d>
                          </m:sub>
                          <m:sup/>
                          <m:e>
                            <m:r>
                              <a:rPr lang="en-US" sz="4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  <m:t>𝑐</m:t>
                            </m:r>
                            <m:d>
                              <m:dPr>
                                <m:ctrlPr>
                                  <a:rPr lang="en-US" sz="4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sym typeface="Helvetica Neue Medium"/>
                                  </a:rPr>
                                </m:ctrlPr>
                              </m:dPr>
                              <m:e>
                                <m:r>
                                  <a:rPr lang="en-US" sz="44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sym typeface="Helvetica Neue Medium"/>
                                  </a:rPr>
                                  <m:t>𝑒</m:t>
                                </m:r>
                              </m:e>
                            </m:d>
                            <m:r>
                              <a:rPr lang="en-US" sz="4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  <m:t>−</m:t>
                            </m:r>
                            <m:r>
                              <a:rPr lang="en-US" sz="4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  <m:t>𝑊</m:t>
                            </m:r>
                            <m:r>
                              <a:rPr lang="en-US" sz="4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  <m:t> </m:t>
                            </m:r>
                          </m:e>
                        </m:nary>
                      </m:e>
                    </m:d>
                    <m:r>
                      <a:rPr lang="en-US" sz="4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−</m:t>
                    </m:r>
                    <m:nary>
                      <m:naryPr>
                        <m:chr m:val="∑"/>
                        <m:supHide m:val="on"/>
                        <m:ctrlP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naryPr>
                      <m:sub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𝑒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∈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𝐼𝑛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(</m:t>
                        </m:r>
                        <m:sSup>
                          <m:sSupPr>
                            <m:ctrlPr>
                              <a:rPr lang="en-US" sz="4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</m:ctrlPr>
                          </m:sSupPr>
                          <m:e>
                            <m:r>
                              <a:rPr lang="en-US" sz="4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  <m:t>𝐴</m:t>
                            </m:r>
                          </m:e>
                          <m:sup>
                            <m:r>
                              <a:rPr lang="en-US" sz="4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  <m:t>∗</m:t>
                            </m:r>
                          </m:sup>
                        </m:sSup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)</m:t>
                        </m:r>
                      </m:sub>
                      <m:sup/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𝑊</m:t>
                        </m:r>
                      </m:e>
                    </m:nary>
                  </m:oMath>
                </a14:m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														</a:t>
                </a:r>
              </a:p>
            </p:txBody>
          </p:sp>
        </mc:Choice>
        <mc:Fallback xmlns="">
          <p:sp>
            <p:nvSpPr>
              <p:cNvPr id="5" name="!!box5">
                <a:extLst>
                  <a:ext uri="{FF2B5EF4-FFF2-40B4-BE49-F238E27FC236}">
                    <a16:creationId xmlns:a16="http://schemas.microsoft.com/office/drawing/2014/main" id="{B83C2AF7-1EDE-ABD2-E3B1-A2876D8EA8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544" y="6666633"/>
                <a:ext cx="23212245" cy="6624065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!!box3">
                <a:extLst>
                  <a:ext uri="{FF2B5EF4-FFF2-40B4-BE49-F238E27FC236}">
                    <a16:creationId xmlns:a16="http://schemas.microsoft.com/office/drawing/2014/main" id="{247577DE-22EC-CD42-6ADC-97BDC2E9B681}"/>
                  </a:ext>
                </a:extLst>
              </p:cNvPr>
              <p:cNvSpPr/>
              <p:nvPr/>
            </p:nvSpPr>
            <p:spPr>
              <a:xfrm>
                <a:off x="650477" y="4190646"/>
                <a:ext cx="23169178" cy="921945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Lemma 2: For any edge ab such that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𝑎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∈</m:t>
                    </m:r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𝐴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𝑏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∈</m:t>
                    </m:r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𝐵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, f(ab) &gt; c(ab)-W</a:t>
                </a:r>
              </a:p>
            </p:txBody>
          </p:sp>
        </mc:Choice>
        <mc:Fallback xmlns="">
          <p:sp>
            <p:nvSpPr>
              <p:cNvPr id="7" name="!!box3">
                <a:extLst>
                  <a:ext uri="{FF2B5EF4-FFF2-40B4-BE49-F238E27FC236}">
                    <a16:creationId xmlns:a16="http://schemas.microsoft.com/office/drawing/2014/main" id="{247577DE-22EC-CD42-6ADC-97BDC2E9B68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477" y="4190646"/>
                <a:ext cx="23169178" cy="921945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!!box4">
                <a:extLst>
                  <a:ext uri="{FF2B5EF4-FFF2-40B4-BE49-F238E27FC236}">
                    <a16:creationId xmlns:a16="http://schemas.microsoft.com/office/drawing/2014/main" id="{DE92FB70-4F19-AA0B-CB49-1620C5E46F69}"/>
                  </a:ext>
                </a:extLst>
              </p:cNvPr>
              <p:cNvSpPr/>
              <p:nvPr/>
            </p:nvSpPr>
            <p:spPr>
              <a:xfrm>
                <a:off x="693544" y="5351267"/>
                <a:ext cx="23126111" cy="921944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Lemma 3: For any edge ab such that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𝑎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∈</m:t>
                    </m:r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𝐵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𝑏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∈</m:t>
                    </m:r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𝐴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, f(ab) &lt; W</a:t>
                </a:r>
              </a:p>
            </p:txBody>
          </p:sp>
        </mc:Choice>
        <mc:Fallback xmlns="">
          <p:sp>
            <p:nvSpPr>
              <p:cNvPr id="8" name="!!box4">
                <a:extLst>
                  <a:ext uri="{FF2B5EF4-FFF2-40B4-BE49-F238E27FC236}">
                    <a16:creationId xmlns:a16="http://schemas.microsoft.com/office/drawing/2014/main" id="{DE92FB70-4F19-AA0B-CB49-1620C5E46F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544" y="5351267"/>
                <a:ext cx="23126111" cy="921944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77672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6F38212B-6804-7ECB-C729-FD5FB05AC5AE}"/>
                  </a:ext>
                </a:extLst>
              </p:cNvPr>
              <p:cNvSpPr/>
              <p:nvPr/>
            </p:nvSpPr>
            <p:spPr>
              <a:xfrm>
                <a:off x="607410" y="169772"/>
                <a:ext cx="23212245" cy="3782198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Lemma 1: Let C be a cut and f be the flow at the end of the ford-</a:t>
                </a:r>
                <a:r>
                  <a:rPr lang="en-US" sz="4400" dirty="0" err="1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fulkerson</a:t>
                </a: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algorithm. Let A and B be the partition of V such that A contains s and B contains t. Let Out(A) = be the edges going from A to B and In(A) be the edges from from B to A. Then,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flow from s to t 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naryPr>
                      <m:sub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𝑒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∈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𝑂𝑢𝑡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(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𝐴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)</m:t>
                        </m:r>
                      </m:sub>
                      <m:sup/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𝑓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(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𝑒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)</m:t>
                        </m:r>
                      </m:e>
                    </m:nary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−</m:t>
                    </m:r>
                    <m:nary>
                      <m:naryPr>
                        <m:chr m:val="∑"/>
                        <m:supHide m:val="on"/>
                        <m:ctrlP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naryPr>
                      <m:sub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𝑒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∈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𝐼𝑛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(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𝐴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)</m:t>
                        </m:r>
                      </m:sub>
                      <m:sup/>
                      <m:e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𝑓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(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𝑒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)</m:t>
                        </m:r>
                      </m:e>
                    </m:nary>
                  </m:oMath>
                </a14:m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6F38212B-6804-7ECB-C729-FD5FB05AC5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410" y="169772"/>
                <a:ext cx="23212245" cy="3782198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!!box3">
                <a:extLst>
                  <a:ext uri="{FF2B5EF4-FFF2-40B4-BE49-F238E27FC236}">
                    <a16:creationId xmlns:a16="http://schemas.microsoft.com/office/drawing/2014/main" id="{247577DE-22EC-CD42-6ADC-97BDC2E9B681}"/>
                  </a:ext>
                </a:extLst>
              </p:cNvPr>
              <p:cNvSpPr/>
              <p:nvPr/>
            </p:nvSpPr>
            <p:spPr>
              <a:xfrm>
                <a:off x="650477" y="4190646"/>
                <a:ext cx="23169178" cy="921945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Lemma 2: For any edge ab such that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𝑎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∈</m:t>
                    </m:r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𝐴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𝑏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∈</m:t>
                    </m:r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𝐵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, f(ab) &gt; c(ab)-W</a:t>
                </a:r>
              </a:p>
            </p:txBody>
          </p:sp>
        </mc:Choice>
        <mc:Fallback xmlns="">
          <p:sp>
            <p:nvSpPr>
              <p:cNvPr id="7" name="!!box3">
                <a:extLst>
                  <a:ext uri="{FF2B5EF4-FFF2-40B4-BE49-F238E27FC236}">
                    <a16:creationId xmlns:a16="http://schemas.microsoft.com/office/drawing/2014/main" id="{247577DE-22EC-CD42-6ADC-97BDC2E9B68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477" y="4190646"/>
                <a:ext cx="23169178" cy="921945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!!box4">
                <a:extLst>
                  <a:ext uri="{FF2B5EF4-FFF2-40B4-BE49-F238E27FC236}">
                    <a16:creationId xmlns:a16="http://schemas.microsoft.com/office/drawing/2014/main" id="{DE92FB70-4F19-AA0B-CB49-1620C5E46F69}"/>
                  </a:ext>
                </a:extLst>
              </p:cNvPr>
              <p:cNvSpPr/>
              <p:nvPr/>
            </p:nvSpPr>
            <p:spPr>
              <a:xfrm>
                <a:off x="693544" y="5351267"/>
                <a:ext cx="23126111" cy="921944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Lemma 3: For any edge ab such that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𝑎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∈</m:t>
                    </m:r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𝐵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𝑏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∈</m:t>
                    </m:r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𝐴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, f(ab) &lt; W</a:t>
                </a:r>
              </a:p>
            </p:txBody>
          </p:sp>
        </mc:Choice>
        <mc:Fallback xmlns="">
          <p:sp>
            <p:nvSpPr>
              <p:cNvPr id="8" name="!!box4">
                <a:extLst>
                  <a:ext uri="{FF2B5EF4-FFF2-40B4-BE49-F238E27FC236}">
                    <a16:creationId xmlns:a16="http://schemas.microsoft.com/office/drawing/2014/main" id="{DE92FB70-4F19-AA0B-CB49-1620C5E46F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544" y="5351267"/>
                <a:ext cx="23126111" cy="921944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!!box5">
                <a:extLst>
                  <a:ext uri="{FF2B5EF4-FFF2-40B4-BE49-F238E27FC236}">
                    <a16:creationId xmlns:a16="http://schemas.microsoft.com/office/drawing/2014/main" id="{FB682326-17B6-FF80-B6EC-C2369E757B5D}"/>
                  </a:ext>
                </a:extLst>
              </p:cNvPr>
              <p:cNvSpPr/>
              <p:nvPr/>
            </p:nvSpPr>
            <p:spPr>
              <a:xfrm>
                <a:off x="693544" y="6666633"/>
                <a:ext cx="23212245" cy="6624065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Let us now use all the above three lemmas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Since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𝐴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𝐵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is defined by the cut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𝐶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, Using lemma 1:</a:t>
                </a:r>
              </a:p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flow from s to t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≥</m:t>
                    </m:r>
                    <m:nary>
                      <m:naryPr>
                        <m:chr m:val="∑"/>
                        <m:supHide m:val="on"/>
                        <m:ctrlP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naryPr>
                      <m:sub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𝑒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∈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𝑂𝑢𝑡</m:t>
                        </m:r>
                        <m:d>
                          <m:dPr>
                            <m:ctrlPr>
                              <a:rPr lang="en-US" sz="4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44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sym typeface="Helvetica Neue Medium"/>
                                  </a:rPr>
                                </m:ctrlPr>
                              </m:sSupPr>
                              <m:e>
                                <m:r>
                                  <a:rPr lang="en-US" sz="44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sym typeface="Helvetica Neue Medium"/>
                                  </a:rPr>
                                  <m:t>𝐴</m:t>
                                </m:r>
                              </m:e>
                              <m:sup>
                                <m:r>
                                  <a:rPr lang="en-US" sz="44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sym typeface="Helvetica Neue Medium"/>
                                  </a:rPr>
                                  <m:t>∗</m:t>
                                </m:r>
                              </m:sup>
                            </m:sSup>
                          </m:e>
                        </m:d>
                      </m:sub>
                      <m:sup/>
                      <m:e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𝑐</m:t>
                        </m:r>
                        <m:d>
                          <m:dPr>
                            <m:ctrlPr>
                              <a:rPr lang="en-US" sz="4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</m:ctrlPr>
                          </m:dPr>
                          <m:e>
                            <m:r>
                              <a:rPr lang="en-US" sz="4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  <m:t>𝑒</m:t>
                            </m:r>
                          </m:e>
                        </m:d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 </m:t>
                        </m:r>
                      </m:e>
                    </m:nary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−</m:t>
                    </m:r>
                    <m:nary>
                      <m:naryPr>
                        <m:chr m:val="∑"/>
                        <m:supHide m:val="on"/>
                        <m:ctrlP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naryPr>
                      <m:sub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𝑒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∈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𝑂𝑢𝑡</m:t>
                        </m:r>
                        <m:d>
                          <m:dPr>
                            <m:ctrlPr>
                              <a:rPr lang="en-US" sz="4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44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sym typeface="Helvetica Neue Medium"/>
                                  </a:rPr>
                                </m:ctrlPr>
                              </m:sSupPr>
                              <m:e>
                                <m:r>
                                  <a:rPr lang="en-US" sz="44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sym typeface="Helvetica Neue Medium"/>
                                  </a:rPr>
                                  <m:t>𝐴</m:t>
                                </m:r>
                              </m:e>
                              <m:sup>
                                <m:r>
                                  <a:rPr lang="en-US" sz="44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sym typeface="Helvetica Neue Medium"/>
                                  </a:rPr>
                                  <m:t>∗</m:t>
                                </m:r>
                              </m:sup>
                            </m:sSup>
                          </m:e>
                        </m:d>
                      </m:sub>
                      <m:sup/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𝑊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 </m:t>
                        </m:r>
                      </m:e>
                    </m:nary>
                    <m:r>
                      <a:rPr lang="en-US" sz="4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−</m:t>
                    </m:r>
                    <m:nary>
                      <m:naryPr>
                        <m:chr m:val="∑"/>
                        <m:supHide m:val="on"/>
                        <m:ctrlP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naryPr>
                      <m:sub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𝑒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∈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𝐼𝑛</m:t>
                        </m:r>
                        <m:d>
                          <m:dPr>
                            <m:ctrlPr>
                              <a:rPr lang="en-US" sz="4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44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sym typeface="Helvetica Neue Medium"/>
                                  </a:rPr>
                                </m:ctrlPr>
                              </m:sSupPr>
                              <m:e>
                                <m:r>
                                  <a:rPr lang="en-US" sz="44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sym typeface="Helvetica Neue Medium"/>
                                  </a:rPr>
                                  <m:t>𝐴</m:t>
                                </m:r>
                              </m:e>
                              <m:sup>
                                <m:r>
                                  <a:rPr lang="en-US" sz="44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sym typeface="Helvetica Neue Medium"/>
                                  </a:rPr>
                                  <m:t>∗</m:t>
                                </m:r>
                              </m:sup>
                            </m:sSup>
                          </m:e>
                        </m:d>
                      </m:sub>
                      <m:sup/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𝑊</m:t>
                        </m:r>
                      </m:e>
                    </m:nary>
                  </m:oMath>
                </a14:m>
                <a:endParaRPr lang="en-US" sz="4400" b="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2" name="!!box5">
                <a:extLst>
                  <a:ext uri="{FF2B5EF4-FFF2-40B4-BE49-F238E27FC236}">
                    <a16:creationId xmlns:a16="http://schemas.microsoft.com/office/drawing/2014/main" id="{FB682326-17B6-FF80-B6EC-C2369E757B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544" y="6666633"/>
                <a:ext cx="23212245" cy="6624065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826205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6F38212B-6804-7ECB-C729-FD5FB05AC5AE}"/>
                  </a:ext>
                </a:extLst>
              </p:cNvPr>
              <p:cNvSpPr/>
              <p:nvPr/>
            </p:nvSpPr>
            <p:spPr>
              <a:xfrm>
                <a:off x="607410" y="169772"/>
                <a:ext cx="23212245" cy="3782198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Lemma 1: Let C be a cut and f be the flow at the end of the ford-</a:t>
                </a:r>
                <a:r>
                  <a:rPr lang="en-US" sz="4400" dirty="0" err="1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fulkerson</a:t>
                </a: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algorithm. Let A and B be the partition of V such that A contains s and B contains t. Let Out(A) = be the edges going from A to B and In(A) be the edges from from B to A. Then,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flow from s to t 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naryPr>
                      <m:sub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𝑒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∈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𝑂𝑢𝑡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(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𝐴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)</m:t>
                        </m:r>
                      </m:sub>
                      <m:sup/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𝑓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(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𝑒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)</m:t>
                        </m:r>
                      </m:e>
                    </m:nary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−</m:t>
                    </m:r>
                    <m:nary>
                      <m:naryPr>
                        <m:chr m:val="∑"/>
                        <m:supHide m:val="on"/>
                        <m:ctrlP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naryPr>
                      <m:sub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𝑒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∈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𝐼𝑛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(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𝐴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)</m:t>
                        </m:r>
                      </m:sub>
                      <m:sup/>
                      <m:e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𝑓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(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𝑒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)</m:t>
                        </m:r>
                      </m:e>
                    </m:nary>
                  </m:oMath>
                </a14:m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6F38212B-6804-7ECB-C729-FD5FB05AC5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410" y="169772"/>
                <a:ext cx="23212245" cy="3782198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!!box3">
                <a:extLst>
                  <a:ext uri="{FF2B5EF4-FFF2-40B4-BE49-F238E27FC236}">
                    <a16:creationId xmlns:a16="http://schemas.microsoft.com/office/drawing/2014/main" id="{247577DE-22EC-CD42-6ADC-97BDC2E9B681}"/>
                  </a:ext>
                </a:extLst>
              </p:cNvPr>
              <p:cNvSpPr/>
              <p:nvPr/>
            </p:nvSpPr>
            <p:spPr>
              <a:xfrm>
                <a:off x="650477" y="4190646"/>
                <a:ext cx="23169178" cy="921945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Lemma 2: For any edge ab such that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𝑎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∈</m:t>
                    </m:r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𝐴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𝑏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∈</m:t>
                    </m:r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𝐵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, f(ab) &gt; c(ab)-W</a:t>
                </a:r>
              </a:p>
            </p:txBody>
          </p:sp>
        </mc:Choice>
        <mc:Fallback xmlns="">
          <p:sp>
            <p:nvSpPr>
              <p:cNvPr id="7" name="!!box3">
                <a:extLst>
                  <a:ext uri="{FF2B5EF4-FFF2-40B4-BE49-F238E27FC236}">
                    <a16:creationId xmlns:a16="http://schemas.microsoft.com/office/drawing/2014/main" id="{247577DE-22EC-CD42-6ADC-97BDC2E9B68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477" y="4190646"/>
                <a:ext cx="23169178" cy="921945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!!box4">
                <a:extLst>
                  <a:ext uri="{FF2B5EF4-FFF2-40B4-BE49-F238E27FC236}">
                    <a16:creationId xmlns:a16="http://schemas.microsoft.com/office/drawing/2014/main" id="{DE92FB70-4F19-AA0B-CB49-1620C5E46F69}"/>
                  </a:ext>
                </a:extLst>
              </p:cNvPr>
              <p:cNvSpPr/>
              <p:nvPr/>
            </p:nvSpPr>
            <p:spPr>
              <a:xfrm>
                <a:off x="693544" y="5351267"/>
                <a:ext cx="23126111" cy="921944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Lemma 3: For any edge ab such that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𝑎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∈</m:t>
                    </m:r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𝐵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𝑏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∈</m:t>
                    </m:r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𝐴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, f(ab) &lt; W</a:t>
                </a:r>
              </a:p>
            </p:txBody>
          </p:sp>
        </mc:Choice>
        <mc:Fallback xmlns="">
          <p:sp>
            <p:nvSpPr>
              <p:cNvPr id="8" name="!!box4">
                <a:extLst>
                  <a:ext uri="{FF2B5EF4-FFF2-40B4-BE49-F238E27FC236}">
                    <a16:creationId xmlns:a16="http://schemas.microsoft.com/office/drawing/2014/main" id="{DE92FB70-4F19-AA0B-CB49-1620C5E46F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544" y="5351267"/>
                <a:ext cx="23126111" cy="921944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!!box5">
                <a:extLst>
                  <a:ext uri="{FF2B5EF4-FFF2-40B4-BE49-F238E27FC236}">
                    <a16:creationId xmlns:a16="http://schemas.microsoft.com/office/drawing/2014/main" id="{8D8BB238-C43C-FE64-6E2B-9A4143E57907}"/>
                  </a:ext>
                </a:extLst>
              </p:cNvPr>
              <p:cNvSpPr/>
              <p:nvPr/>
            </p:nvSpPr>
            <p:spPr>
              <a:xfrm>
                <a:off x="693544" y="6666633"/>
                <a:ext cx="23212245" cy="6624065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Let us now use all the above three lemmas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Since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𝐴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𝐵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is defined by the cut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𝐶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, Using lemma 1:</a:t>
                </a:r>
              </a:p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flow from s to t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≥</m:t>
                    </m:r>
                    <m:nary>
                      <m:naryPr>
                        <m:chr m:val="∑"/>
                        <m:supHide m:val="on"/>
                        <m:ctrlP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naryPr>
                      <m:sub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𝑒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∈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𝑂𝑢𝑡</m:t>
                        </m:r>
                        <m:d>
                          <m:dPr>
                            <m:ctrlPr>
                              <a:rPr lang="en-US" sz="4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44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sym typeface="Helvetica Neue Medium"/>
                                  </a:rPr>
                                </m:ctrlPr>
                              </m:sSupPr>
                              <m:e>
                                <m:r>
                                  <a:rPr lang="en-US" sz="44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sym typeface="Helvetica Neue Medium"/>
                                  </a:rPr>
                                  <m:t>𝐴</m:t>
                                </m:r>
                              </m:e>
                              <m:sup>
                                <m:r>
                                  <a:rPr lang="en-US" sz="44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sym typeface="Helvetica Neue Medium"/>
                                  </a:rPr>
                                  <m:t>∗</m:t>
                                </m:r>
                              </m:sup>
                            </m:sSup>
                          </m:e>
                        </m:d>
                      </m:sub>
                      <m:sup/>
                      <m:e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𝑐</m:t>
                        </m:r>
                        <m:d>
                          <m:dPr>
                            <m:ctrlPr>
                              <a:rPr lang="en-US" sz="4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</m:ctrlPr>
                          </m:dPr>
                          <m:e>
                            <m:r>
                              <a:rPr lang="en-US" sz="4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  <m:t>𝑒</m:t>
                            </m:r>
                          </m:e>
                        </m:d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 </m:t>
                        </m:r>
                      </m:e>
                    </m:nary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−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𝑚𝑊</m:t>
                    </m:r>
                  </m:oMath>
                </a14:m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3" name="!!box5">
                <a:extLst>
                  <a:ext uri="{FF2B5EF4-FFF2-40B4-BE49-F238E27FC236}">
                    <a16:creationId xmlns:a16="http://schemas.microsoft.com/office/drawing/2014/main" id="{8D8BB238-C43C-FE64-6E2B-9A4143E579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544" y="6666633"/>
                <a:ext cx="23212245" cy="6624065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796341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!!box3">
                <a:extLst>
                  <a:ext uri="{FF2B5EF4-FFF2-40B4-BE49-F238E27FC236}">
                    <a16:creationId xmlns:a16="http://schemas.microsoft.com/office/drawing/2014/main" id="{3EEDB2A0-3282-9683-BEE2-737C15449A0B}"/>
                  </a:ext>
                </a:extLst>
              </p:cNvPr>
              <p:cNvSpPr/>
              <p:nvPr/>
            </p:nvSpPr>
            <p:spPr>
              <a:xfrm>
                <a:off x="24871445" y="4169381"/>
                <a:ext cx="23169178" cy="921945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Lemma 2: For any edge ab such that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𝑎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∈</m:t>
                    </m:r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𝐴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𝑏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∈</m:t>
                    </m:r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𝐵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, f(ab) = c(ab)</a:t>
                </a:r>
              </a:p>
            </p:txBody>
          </p:sp>
        </mc:Choice>
        <mc:Fallback xmlns="">
          <p:sp>
            <p:nvSpPr>
              <p:cNvPr id="2" name="!!box3">
                <a:extLst>
                  <a:ext uri="{FF2B5EF4-FFF2-40B4-BE49-F238E27FC236}">
                    <a16:creationId xmlns:a16="http://schemas.microsoft.com/office/drawing/2014/main" id="{3EEDB2A0-3282-9683-BEE2-737C15449A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1445" y="4169381"/>
                <a:ext cx="23169178" cy="921945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!!box4">
                <a:extLst>
                  <a:ext uri="{FF2B5EF4-FFF2-40B4-BE49-F238E27FC236}">
                    <a16:creationId xmlns:a16="http://schemas.microsoft.com/office/drawing/2014/main" id="{33188FA8-A506-7F69-D35E-E0AEEBAA3D9A}"/>
                  </a:ext>
                </a:extLst>
              </p:cNvPr>
              <p:cNvSpPr/>
              <p:nvPr/>
            </p:nvSpPr>
            <p:spPr>
              <a:xfrm>
                <a:off x="24892978" y="5478509"/>
                <a:ext cx="23126111" cy="921944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Lemma 3: For any edge ab such that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𝑎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∈</m:t>
                    </m:r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𝐵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𝑏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∈</m:t>
                    </m:r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𝐴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, f(ab) = 0</a:t>
                </a:r>
              </a:p>
            </p:txBody>
          </p:sp>
        </mc:Choice>
        <mc:Fallback xmlns="">
          <p:sp>
            <p:nvSpPr>
              <p:cNvPr id="18" name="!!box4">
                <a:extLst>
                  <a:ext uri="{FF2B5EF4-FFF2-40B4-BE49-F238E27FC236}">
                    <a16:creationId xmlns:a16="http://schemas.microsoft.com/office/drawing/2014/main" id="{33188FA8-A506-7F69-D35E-E0AEEBAA3D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92978" y="5478509"/>
                <a:ext cx="23126111" cy="921944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6F38212B-6804-7ECB-C729-FD5FB05AC5AE}"/>
                  </a:ext>
                </a:extLst>
              </p:cNvPr>
              <p:cNvSpPr/>
              <p:nvPr/>
            </p:nvSpPr>
            <p:spPr>
              <a:xfrm>
                <a:off x="24828378" y="0"/>
                <a:ext cx="23212245" cy="3782198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Lemma 1: Let C be a cut and f be the flow at the end of the ford-</a:t>
                </a:r>
                <a:r>
                  <a:rPr lang="en-US" sz="4400" dirty="0" err="1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fulkerson</a:t>
                </a: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algorithm. Let A and B be the partition of V such that A contains s and B contains t. Let Out(A) = be the edges going from A to B and In(A) be the edges from from B to A. Then,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flow from s to t 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naryPr>
                      <m:sub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𝑒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∈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𝑂𝑢𝑡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(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𝐴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)</m:t>
                        </m:r>
                      </m:sub>
                      <m:sup/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𝑓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(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𝑒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)</m:t>
                        </m:r>
                      </m:e>
                    </m:nary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−</m:t>
                    </m:r>
                    <m:nary>
                      <m:naryPr>
                        <m:chr m:val="∑"/>
                        <m:supHide m:val="on"/>
                        <m:ctrlP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naryPr>
                      <m:sub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𝑒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∈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𝐼𝑛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(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𝐴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)</m:t>
                        </m:r>
                      </m:sub>
                      <m:sup/>
                      <m:e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𝑓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(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𝑒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)</m:t>
                        </m:r>
                      </m:e>
                    </m:nary>
                  </m:oMath>
                </a14:m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6F38212B-6804-7ECB-C729-FD5FB05AC5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28378" y="0"/>
                <a:ext cx="23212245" cy="3782198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!!box5">
                <a:extLst>
                  <a:ext uri="{FF2B5EF4-FFF2-40B4-BE49-F238E27FC236}">
                    <a16:creationId xmlns:a16="http://schemas.microsoft.com/office/drawing/2014/main" id="{B83C2AF7-1EDE-ABD2-E3B1-A2876D8EA8ED}"/>
                  </a:ext>
                </a:extLst>
              </p:cNvPr>
              <p:cNvSpPr/>
              <p:nvPr/>
            </p:nvSpPr>
            <p:spPr>
              <a:xfrm>
                <a:off x="693544" y="6666633"/>
                <a:ext cx="23212245" cy="6624065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Let us now use all the above three lemmas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Since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𝐴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𝐵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is defined by the cut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𝐶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, Using lemma 1:</a:t>
                </a:r>
              </a:p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flow from s to t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≥</m:t>
                    </m:r>
                    <m:nary>
                      <m:naryPr>
                        <m:chr m:val="∑"/>
                        <m:supHide m:val="on"/>
                        <m:ctrlP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naryPr>
                      <m:sub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𝑒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∈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𝑂𝑢𝑡</m:t>
                        </m:r>
                        <m:d>
                          <m:dPr>
                            <m:ctrlPr>
                              <a:rPr lang="en-US" sz="4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44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sym typeface="Helvetica Neue Medium"/>
                                  </a:rPr>
                                </m:ctrlPr>
                              </m:sSupPr>
                              <m:e>
                                <m:r>
                                  <a:rPr lang="en-US" sz="44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sym typeface="Helvetica Neue Medium"/>
                                  </a:rPr>
                                  <m:t>𝐴</m:t>
                                </m:r>
                              </m:e>
                              <m:sup>
                                <m:r>
                                  <a:rPr lang="en-US" sz="44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sym typeface="Helvetica Neue Medium"/>
                                  </a:rPr>
                                  <m:t>∗</m:t>
                                </m:r>
                              </m:sup>
                            </m:sSup>
                          </m:e>
                        </m:d>
                      </m:sub>
                      <m:sup/>
                      <m:e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𝑐</m:t>
                        </m:r>
                        <m:d>
                          <m:dPr>
                            <m:ctrlPr>
                              <a:rPr lang="en-US" sz="4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</m:ctrlPr>
                          </m:dPr>
                          <m:e>
                            <m:r>
                              <a:rPr lang="en-US" sz="4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  <m:t>𝑒</m:t>
                            </m:r>
                          </m:e>
                        </m:d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 </m:t>
                        </m:r>
                      </m:e>
                    </m:nary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−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𝑚𝑊</m:t>
                    </m:r>
                  </m:oMath>
                </a14:m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5" name="!!box5">
                <a:extLst>
                  <a:ext uri="{FF2B5EF4-FFF2-40B4-BE49-F238E27FC236}">
                    <a16:creationId xmlns:a16="http://schemas.microsoft.com/office/drawing/2014/main" id="{B83C2AF7-1EDE-ABD2-E3B1-A2876D8EA8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544" y="6666633"/>
                <a:ext cx="23212245" cy="6624065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!!box1">
                <a:extLst>
                  <a:ext uri="{FF2B5EF4-FFF2-40B4-BE49-F238E27FC236}">
                    <a16:creationId xmlns:a16="http://schemas.microsoft.com/office/drawing/2014/main" id="{8F2B4FB1-2E8D-CEAD-8A95-E5A88053622E}"/>
                  </a:ext>
                </a:extLst>
              </p:cNvPr>
              <p:cNvSpPr/>
              <p:nvPr/>
            </p:nvSpPr>
            <p:spPr>
              <a:xfrm>
                <a:off x="585877" y="399962"/>
                <a:ext cx="23212246" cy="2587078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Lemma: Let C be a cut. Then maximum flow is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 the weight of the cut.</a:t>
                </a:r>
              </a:p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Or in other words,</a:t>
                </a:r>
              </a:p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Maximum flow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≤</m:t>
                    </m:r>
                    <m:nary>
                      <m:naryPr>
                        <m:chr m:val="∑"/>
                        <m:supHide m:val="on"/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  <m:sup/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 </a:t>
                </a:r>
              </a:p>
            </p:txBody>
          </p:sp>
        </mc:Choice>
        <mc:Fallback xmlns="">
          <p:sp>
            <p:nvSpPr>
              <p:cNvPr id="7" name="!!box1">
                <a:extLst>
                  <a:ext uri="{FF2B5EF4-FFF2-40B4-BE49-F238E27FC236}">
                    <a16:creationId xmlns:a16="http://schemas.microsoft.com/office/drawing/2014/main" id="{8F2B4FB1-2E8D-CEAD-8A95-E5A8805362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877" y="399962"/>
                <a:ext cx="23212246" cy="2587078"/>
              </a:xfrm>
              <a:prstGeom prst="roundRect">
                <a:avLst>
                  <a:gd name="adj" fmla="val 5932"/>
                </a:avLst>
              </a:prstGeom>
              <a:blipFill>
                <a:blip r:embed="rId6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725329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!!box3">
                <a:extLst>
                  <a:ext uri="{FF2B5EF4-FFF2-40B4-BE49-F238E27FC236}">
                    <a16:creationId xmlns:a16="http://schemas.microsoft.com/office/drawing/2014/main" id="{3EEDB2A0-3282-9683-BEE2-737C15449A0B}"/>
                  </a:ext>
                </a:extLst>
              </p:cNvPr>
              <p:cNvSpPr/>
              <p:nvPr/>
            </p:nvSpPr>
            <p:spPr>
              <a:xfrm>
                <a:off x="24871445" y="4169381"/>
                <a:ext cx="23169178" cy="921945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Lemma 2: For any edge ab such that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𝑎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∈</m:t>
                    </m:r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𝐴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𝑏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∈</m:t>
                    </m:r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𝐵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, f(ab) = c(ab)</a:t>
                </a:r>
              </a:p>
            </p:txBody>
          </p:sp>
        </mc:Choice>
        <mc:Fallback xmlns="">
          <p:sp>
            <p:nvSpPr>
              <p:cNvPr id="2" name="!!box3">
                <a:extLst>
                  <a:ext uri="{FF2B5EF4-FFF2-40B4-BE49-F238E27FC236}">
                    <a16:creationId xmlns:a16="http://schemas.microsoft.com/office/drawing/2014/main" id="{3EEDB2A0-3282-9683-BEE2-737C15449A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1445" y="4169381"/>
                <a:ext cx="23169178" cy="921945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!!box4">
                <a:extLst>
                  <a:ext uri="{FF2B5EF4-FFF2-40B4-BE49-F238E27FC236}">
                    <a16:creationId xmlns:a16="http://schemas.microsoft.com/office/drawing/2014/main" id="{33188FA8-A506-7F69-D35E-E0AEEBAA3D9A}"/>
                  </a:ext>
                </a:extLst>
              </p:cNvPr>
              <p:cNvSpPr/>
              <p:nvPr/>
            </p:nvSpPr>
            <p:spPr>
              <a:xfrm>
                <a:off x="24892978" y="5478509"/>
                <a:ext cx="23126111" cy="921944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Lemma 3: For any edge ab such that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𝑎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∈</m:t>
                    </m:r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𝐵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𝑏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∈</m:t>
                    </m:r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𝐴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, f(ab) = 0</a:t>
                </a:r>
              </a:p>
            </p:txBody>
          </p:sp>
        </mc:Choice>
        <mc:Fallback xmlns="">
          <p:sp>
            <p:nvSpPr>
              <p:cNvPr id="18" name="!!box4">
                <a:extLst>
                  <a:ext uri="{FF2B5EF4-FFF2-40B4-BE49-F238E27FC236}">
                    <a16:creationId xmlns:a16="http://schemas.microsoft.com/office/drawing/2014/main" id="{33188FA8-A506-7F69-D35E-E0AEEBAA3D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92978" y="5478509"/>
                <a:ext cx="23126111" cy="921944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6F38212B-6804-7ECB-C729-FD5FB05AC5AE}"/>
                  </a:ext>
                </a:extLst>
              </p:cNvPr>
              <p:cNvSpPr/>
              <p:nvPr/>
            </p:nvSpPr>
            <p:spPr>
              <a:xfrm>
                <a:off x="24828378" y="0"/>
                <a:ext cx="23212245" cy="3782198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Lemma 1: Let C be a cut and f be the flow at the end of the ford-</a:t>
                </a:r>
                <a:r>
                  <a:rPr lang="en-US" sz="4400" dirty="0" err="1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fulkerson</a:t>
                </a: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algorithm. Let A and B be the partition of V such that A contains s and B contains t. Let Out(A) = be the edges going from A to B and In(A) be the edges from from B to A. Then,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flow from s to t 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naryPr>
                      <m:sub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𝑒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∈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𝑂𝑢𝑡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(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𝐴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)</m:t>
                        </m:r>
                      </m:sub>
                      <m:sup/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𝑓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(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𝑒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)</m:t>
                        </m:r>
                      </m:e>
                    </m:nary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−</m:t>
                    </m:r>
                    <m:nary>
                      <m:naryPr>
                        <m:chr m:val="∑"/>
                        <m:supHide m:val="on"/>
                        <m:ctrlP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naryPr>
                      <m:sub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𝑒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∈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𝐼𝑛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(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𝐴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)</m:t>
                        </m:r>
                      </m:sub>
                      <m:sup/>
                      <m:e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𝑓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(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𝑒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)</m:t>
                        </m:r>
                      </m:e>
                    </m:nary>
                  </m:oMath>
                </a14:m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6F38212B-6804-7ECB-C729-FD5FB05AC5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28378" y="0"/>
                <a:ext cx="23212245" cy="3782198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!!box5">
                <a:extLst>
                  <a:ext uri="{FF2B5EF4-FFF2-40B4-BE49-F238E27FC236}">
                    <a16:creationId xmlns:a16="http://schemas.microsoft.com/office/drawing/2014/main" id="{B83C2AF7-1EDE-ABD2-E3B1-A2876D8EA8ED}"/>
                  </a:ext>
                </a:extLst>
              </p:cNvPr>
              <p:cNvSpPr/>
              <p:nvPr/>
            </p:nvSpPr>
            <p:spPr>
              <a:xfrm>
                <a:off x="693544" y="6666633"/>
                <a:ext cx="23212245" cy="6624065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Let us now use all the above three lemmas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Since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𝐴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𝐵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is defined by the cut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𝐶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, Using lemma 1:</a:t>
                </a:r>
              </a:p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flow from s to t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≥</m:t>
                    </m:r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naryPr>
                      <m:sub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𝑒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∈</m:t>
                        </m:r>
                        <m:sSup>
                          <m:sSupPr>
                            <m:ctrlPr>
                              <a:rPr lang="en-US" sz="4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</m:ctrlPr>
                          </m:sSupPr>
                          <m:e>
                            <m:r>
                              <a:rPr lang="en-US" sz="4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  <m:t>𝐶</m:t>
                            </m:r>
                          </m:e>
                          <m:sup>
                            <m:r>
                              <a:rPr lang="en-US" sz="4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  <m:t>∗</m:t>
                            </m:r>
                          </m:sup>
                        </m:sSup>
                      </m:sub>
                      <m:sup/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𝑐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(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𝑒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)</m:t>
                        </m:r>
                      </m:e>
                    </m:nary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−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𝑚𝑊</m:t>
                    </m:r>
                  </m:oMath>
                </a14:m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5" name="!!box5">
                <a:extLst>
                  <a:ext uri="{FF2B5EF4-FFF2-40B4-BE49-F238E27FC236}">
                    <a16:creationId xmlns:a16="http://schemas.microsoft.com/office/drawing/2014/main" id="{B83C2AF7-1EDE-ABD2-E3B1-A2876D8EA8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544" y="6666633"/>
                <a:ext cx="23212245" cy="6624065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!!box1">
                <a:extLst>
                  <a:ext uri="{FF2B5EF4-FFF2-40B4-BE49-F238E27FC236}">
                    <a16:creationId xmlns:a16="http://schemas.microsoft.com/office/drawing/2014/main" id="{EA1C7523-1D5B-A81C-81EC-DCF5D6CFFBA8}"/>
                  </a:ext>
                </a:extLst>
              </p:cNvPr>
              <p:cNvSpPr/>
              <p:nvPr/>
            </p:nvSpPr>
            <p:spPr>
              <a:xfrm>
                <a:off x="585877" y="399962"/>
                <a:ext cx="23212246" cy="2587078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Lemma: Let C be a cut. Then maximum flow is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 the weight of the cut.</a:t>
                </a:r>
              </a:p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Or in other words,</a:t>
                </a:r>
              </a:p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Maximum flow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≤</m:t>
                    </m:r>
                    <m:nary>
                      <m:naryPr>
                        <m:chr m:val="∑"/>
                        <m:supHide m:val="on"/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  <m:sup/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 </a:t>
                </a:r>
              </a:p>
            </p:txBody>
          </p:sp>
        </mc:Choice>
        <mc:Fallback xmlns="">
          <p:sp>
            <p:nvSpPr>
              <p:cNvPr id="6" name="!!box1">
                <a:extLst>
                  <a:ext uri="{FF2B5EF4-FFF2-40B4-BE49-F238E27FC236}">
                    <a16:creationId xmlns:a16="http://schemas.microsoft.com/office/drawing/2014/main" id="{EA1C7523-1D5B-A81C-81EC-DCF5D6CFFB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877" y="399962"/>
                <a:ext cx="23212246" cy="2587078"/>
              </a:xfrm>
              <a:prstGeom prst="roundRect">
                <a:avLst>
                  <a:gd name="adj" fmla="val 5932"/>
                </a:avLst>
              </a:prstGeom>
              <a:blipFill>
                <a:blip r:embed="rId6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802234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!!box2">
                <a:extLst>
                  <a:ext uri="{FF2B5EF4-FFF2-40B4-BE49-F238E27FC236}">
                    <a16:creationId xmlns:a16="http://schemas.microsoft.com/office/drawing/2014/main" id="{6842A6C8-B068-10DF-4E71-392A3954992E}"/>
                  </a:ext>
                </a:extLst>
              </p:cNvPr>
              <p:cNvSpPr/>
              <p:nvPr/>
            </p:nvSpPr>
            <p:spPr>
              <a:xfrm>
                <a:off x="649673" y="229272"/>
                <a:ext cx="9331268" cy="774112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def </a:t>
                </a:r>
                <a:r>
                  <a:rPr lang="en-US" sz="3200" dirty="0" err="1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fordfulkerson</a:t>
                </a: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𝐺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for each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𝑒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∈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𝐺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=0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𝑘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= max capacity edge in the graph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make a residual graph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while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there is a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𝑠𝑡</m:t>
                    </m:r>
                    <m:r>
                      <a:rPr lang="en-US" sz="3200" i="1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 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path in</a:t>
                </a: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	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let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be a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𝑠𝑡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path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let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b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be the minimum capacity edge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each forward edge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e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+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𝑏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each backward edge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𝑒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let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𝑒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′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be the corresponding forward edge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−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𝑏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	make a residual graph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5" name="!!box2">
                <a:extLst>
                  <a:ext uri="{FF2B5EF4-FFF2-40B4-BE49-F238E27FC236}">
                    <a16:creationId xmlns:a16="http://schemas.microsoft.com/office/drawing/2014/main" id="{6842A6C8-B068-10DF-4E71-392A395499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673" y="229272"/>
                <a:ext cx="9331268" cy="7741126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341485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!!box3">
                <a:extLst>
                  <a:ext uri="{FF2B5EF4-FFF2-40B4-BE49-F238E27FC236}">
                    <a16:creationId xmlns:a16="http://schemas.microsoft.com/office/drawing/2014/main" id="{3EEDB2A0-3282-9683-BEE2-737C15449A0B}"/>
                  </a:ext>
                </a:extLst>
              </p:cNvPr>
              <p:cNvSpPr/>
              <p:nvPr/>
            </p:nvSpPr>
            <p:spPr>
              <a:xfrm>
                <a:off x="24871445" y="4169381"/>
                <a:ext cx="23169178" cy="921945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Lemma 2: For any edge ab such that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𝑎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∈</m:t>
                    </m:r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𝐴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𝑏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∈</m:t>
                    </m:r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𝐵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, f(ab) = c(ab)</a:t>
                </a:r>
              </a:p>
            </p:txBody>
          </p:sp>
        </mc:Choice>
        <mc:Fallback xmlns="">
          <p:sp>
            <p:nvSpPr>
              <p:cNvPr id="2" name="!!box3">
                <a:extLst>
                  <a:ext uri="{FF2B5EF4-FFF2-40B4-BE49-F238E27FC236}">
                    <a16:creationId xmlns:a16="http://schemas.microsoft.com/office/drawing/2014/main" id="{3EEDB2A0-3282-9683-BEE2-737C15449A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1445" y="4169381"/>
                <a:ext cx="23169178" cy="921945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!!box4">
                <a:extLst>
                  <a:ext uri="{FF2B5EF4-FFF2-40B4-BE49-F238E27FC236}">
                    <a16:creationId xmlns:a16="http://schemas.microsoft.com/office/drawing/2014/main" id="{33188FA8-A506-7F69-D35E-E0AEEBAA3D9A}"/>
                  </a:ext>
                </a:extLst>
              </p:cNvPr>
              <p:cNvSpPr/>
              <p:nvPr/>
            </p:nvSpPr>
            <p:spPr>
              <a:xfrm>
                <a:off x="24892978" y="5478509"/>
                <a:ext cx="23126111" cy="921944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Lemma 3: For any edge ab such that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𝑎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∈</m:t>
                    </m:r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𝐵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𝑏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∈</m:t>
                    </m:r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𝐴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, f(ab) = 0</a:t>
                </a:r>
              </a:p>
            </p:txBody>
          </p:sp>
        </mc:Choice>
        <mc:Fallback xmlns="">
          <p:sp>
            <p:nvSpPr>
              <p:cNvPr id="18" name="!!box4">
                <a:extLst>
                  <a:ext uri="{FF2B5EF4-FFF2-40B4-BE49-F238E27FC236}">
                    <a16:creationId xmlns:a16="http://schemas.microsoft.com/office/drawing/2014/main" id="{33188FA8-A506-7F69-D35E-E0AEEBAA3D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92978" y="5478509"/>
                <a:ext cx="23126111" cy="921944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6F38212B-6804-7ECB-C729-FD5FB05AC5AE}"/>
                  </a:ext>
                </a:extLst>
              </p:cNvPr>
              <p:cNvSpPr/>
              <p:nvPr/>
            </p:nvSpPr>
            <p:spPr>
              <a:xfrm>
                <a:off x="24828378" y="0"/>
                <a:ext cx="23212245" cy="3782198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Lemma 1: Let C be a cut and f be the flow at the end of the ford-</a:t>
                </a:r>
                <a:r>
                  <a:rPr lang="en-US" sz="4400" dirty="0" err="1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fulkerson</a:t>
                </a: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algorithm. Let A and B be the partition of V such that A contains s and B contains t. Let Out(A) = be the edges going from A to B and In(A) be the edges from from B to A. Then,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flow from s to t 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naryPr>
                      <m:sub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𝑒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∈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𝑂𝑢𝑡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(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𝐴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)</m:t>
                        </m:r>
                      </m:sub>
                      <m:sup/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𝑓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(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𝑒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)</m:t>
                        </m:r>
                      </m:e>
                    </m:nary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−</m:t>
                    </m:r>
                    <m:nary>
                      <m:naryPr>
                        <m:chr m:val="∑"/>
                        <m:supHide m:val="on"/>
                        <m:ctrlP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naryPr>
                      <m:sub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𝑒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∈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𝐼𝑛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(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𝐴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)</m:t>
                        </m:r>
                      </m:sub>
                      <m:sup/>
                      <m:e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𝑓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(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𝑒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)</m:t>
                        </m:r>
                      </m:e>
                    </m:nary>
                  </m:oMath>
                </a14:m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6F38212B-6804-7ECB-C729-FD5FB05AC5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28378" y="0"/>
                <a:ext cx="23212245" cy="3782198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!!box5">
                <a:extLst>
                  <a:ext uri="{FF2B5EF4-FFF2-40B4-BE49-F238E27FC236}">
                    <a16:creationId xmlns:a16="http://schemas.microsoft.com/office/drawing/2014/main" id="{B83C2AF7-1EDE-ABD2-E3B1-A2876D8EA8ED}"/>
                  </a:ext>
                </a:extLst>
              </p:cNvPr>
              <p:cNvSpPr/>
              <p:nvPr/>
            </p:nvSpPr>
            <p:spPr>
              <a:xfrm>
                <a:off x="693544" y="6666633"/>
                <a:ext cx="23212245" cy="6624065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Let us now use all the above three lemmas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Since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𝐴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𝐵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is defined by the cut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𝐶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, Using lemma 1:</a:t>
                </a:r>
              </a:p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flow from s to t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≥</m:t>
                    </m:r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max flow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−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𝑚𝑊</m:t>
                    </m:r>
                  </m:oMath>
                </a14:m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So after the first iteration of the inner while loop, you are off by max flow by quantity </a:t>
                </a:r>
                <a:r>
                  <a:rPr lang="en-US" sz="4400" dirty="0" err="1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mW</a:t>
                </a:r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400" dirty="0">
                    <a:solidFill>
                      <a:schemeClr val="accent6">
                        <a:lumMod val="75000"/>
                      </a:schemeClr>
                    </a:solidFill>
                    <a:latin typeface="Bradley Hand" pitchFamily="2" charset="77"/>
                    <a:sym typeface="Helvetica Neue Medium"/>
                  </a:rPr>
                  <a:t>What happens in the second iteration of the inner while loop?</a:t>
                </a:r>
              </a:p>
            </p:txBody>
          </p:sp>
        </mc:Choice>
        <mc:Fallback xmlns="">
          <p:sp>
            <p:nvSpPr>
              <p:cNvPr id="5" name="!!box5">
                <a:extLst>
                  <a:ext uri="{FF2B5EF4-FFF2-40B4-BE49-F238E27FC236}">
                    <a16:creationId xmlns:a16="http://schemas.microsoft.com/office/drawing/2014/main" id="{B83C2AF7-1EDE-ABD2-E3B1-A2876D8EA8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544" y="6666633"/>
                <a:ext cx="23212245" cy="6624065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!!box1">
                <a:extLst>
                  <a:ext uri="{FF2B5EF4-FFF2-40B4-BE49-F238E27FC236}">
                    <a16:creationId xmlns:a16="http://schemas.microsoft.com/office/drawing/2014/main" id="{A1277505-35DF-2E57-CC47-DE2B3A102826}"/>
                  </a:ext>
                </a:extLst>
              </p:cNvPr>
              <p:cNvSpPr/>
              <p:nvPr/>
            </p:nvSpPr>
            <p:spPr>
              <a:xfrm>
                <a:off x="585877" y="399962"/>
                <a:ext cx="23212246" cy="2587078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Lemma: Let C be a cut. Then maximum flow is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 the weight of the cut.</a:t>
                </a:r>
              </a:p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Or in other words,</a:t>
                </a:r>
              </a:p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Maximum flow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≤</m:t>
                    </m:r>
                    <m:nary>
                      <m:naryPr>
                        <m:chr m:val="∑"/>
                        <m:supHide m:val="on"/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  <m:sup/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 </a:t>
                </a:r>
              </a:p>
            </p:txBody>
          </p:sp>
        </mc:Choice>
        <mc:Fallback xmlns="">
          <p:sp>
            <p:nvSpPr>
              <p:cNvPr id="6" name="!!box1">
                <a:extLst>
                  <a:ext uri="{FF2B5EF4-FFF2-40B4-BE49-F238E27FC236}">
                    <a16:creationId xmlns:a16="http://schemas.microsoft.com/office/drawing/2014/main" id="{A1277505-35DF-2E57-CC47-DE2B3A1028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877" y="399962"/>
                <a:ext cx="23212246" cy="2587078"/>
              </a:xfrm>
              <a:prstGeom prst="roundRect">
                <a:avLst>
                  <a:gd name="adj" fmla="val 5932"/>
                </a:avLst>
              </a:prstGeom>
              <a:blipFill>
                <a:blip r:embed="rId6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283786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!!box2">
                <a:extLst>
                  <a:ext uri="{FF2B5EF4-FFF2-40B4-BE49-F238E27FC236}">
                    <a16:creationId xmlns:a16="http://schemas.microsoft.com/office/drawing/2014/main" id="{11C97CCB-8817-E851-AD0F-13ECA8C4857E}"/>
                  </a:ext>
                </a:extLst>
              </p:cNvPr>
              <p:cNvSpPr/>
              <p:nvPr/>
            </p:nvSpPr>
            <p:spPr>
              <a:xfrm>
                <a:off x="585878" y="282729"/>
                <a:ext cx="13483770" cy="883078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def </a:t>
                </a:r>
                <a:r>
                  <a:rPr lang="en-US" sz="3200" dirty="0" err="1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fordfulkerson</a:t>
                </a: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𝐺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for each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𝑒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∈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𝐺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=0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𝑘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= max capacity edge in the graph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make a residual graph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while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𝑘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≥1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    while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there is a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𝑠𝑡</m:t>
                    </m:r>
                    <m:r>
                      <a:rPr lang="en-US" sz="3200" i="1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 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path in</a:t>
                </a: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which each edge has capacity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≥</m:t>
                    </m:r>
                    <m:r>
                      <a:rPr lang="en-US" sz="3200" b="0" i="1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𝑘</m:t>
                    </m:r>
                  </m:oMath>
                </a14:m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	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let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be a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𝑠𝑡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path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let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b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be the minimum capacity edge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each forward edge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e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+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𝑏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each backward edge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𝑒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    let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𝑒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′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be the corresponding forward edge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−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𝑏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	    make a residual graph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𝑘</m:t>
                    </m:r>
                    <m:r>
                      <a:rPr lang="en-US" sz="3200" i="1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  <m:r>
                      <a:rPr lang="en-US" sz="3200" i="1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𝑘</m:t>
                    </m:r>
                    <m:r>
                      <a:rPr lang="en-US" sz="3200" b="0" i="1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/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2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" name="!!box2">
                <a:extLst>
                  <a:ext uri="{FF2B5EF4-FFF2-40B4-BE49-F238E27FC236}">
                    <a16:creationId xmlns:a16="http://schemas.microsoft.com/office/drawing/2014/main" id="{11C97CCB-8817-E851-AD0F-13ECA8C485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878" y="282729"/>
                <a:ext cx="13483770" cy="8830786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!!callout">
                <a:extLst>
                  <a:ext uri="{FF2B5EF4-FFF2-40B4-BE49-F238E27FC236}">
                    <a16:creationId xmlns:a16="http://schemas.microsoft.com/office/drawing/2014/main" id="{24B17436-3193-087A-D43E-9569DD5CBFA7}"/>
                  </a:ext>
                </a:extLst>
              </p:cNvPr>
              <p:cNvSpPr/>
              <p:nvPr/>
            </p:nvSpPr>
            <p:spPr>
              <a:xfrm>
                <a:off x="3363686" y="11471790"/>
                <a:ext cx="17210314" cy="970581"/>
              </a:xfrm>
              <a:prstGeom prst="borderCallout1">
                <a:avLst>
                  <a:gd name="adj1" fmla="val 54604"/>
                  <a:gd name="adj2" fmla="val 51"/>
                  <a:gd name="adj3" fmla="val -294329"/>
                  <a:gd name="adj4" fmla="val -605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After the end of the first iteration, flow from s to t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≥</m:t>
                    </m:r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max flow -</a:t>
                </a:r>
                <a:r>
                  <a:rPr lang="en-US" sz="4400" dirty="0" err="1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mW</a:t>
                </a:r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>
          <p:sp>
            <p:nvSpPr>
              <p:cNvPr id="2" name="!!callout">
                <a:extLst>
                  <a:ext uri="{FF2B5EF4-FFF2-40B4-BE49-F238E27FC236}">
                    <a16:creationId xmlns:a16="http://schemas.microsoft.com/office/drawing/2014/main" id="{24B17436-3193-087A-D43E-9569DD5CBF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3686" y="11471790"/>
                <a:ext cx="17210314" cy="970581"/>
              </a:xfrm>
              <a:prstGeom prst="borderCallout1">
                <a:avLst>
                  <a:gd name="adj1" fmla="val 54604"/>
                  <a:gd name="adj2" fmla="val 51"/>
                  <a:gd name="adj3" fmla="val -294329"/>
                  <a:gd name="adj4" fmla="val -6052"/>
                </a:avLst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815715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!!box2">
                <a:extLst>
                  <a:ext uri="{FF2B5EF4-FFF2-40B4-BE49-F238E27FC236}">
                    <a16:creationId xmlns:a16="http://schemas.microsoft.com/office/drawing/2014/main" id="{11C97CCB-8817-E851-AD0F-13ECA8C4857E}"/>
                  </a:ext>
                </a:extLst>
              </p:cNvPr>
              <p:cNvSpPr/>
              <p:nvPr/>
            </p:nvSpPr>
            <p:spPr>
              <a:xfrm>
                <a:off x="585878" y="282729"/>
                <a:ext cx="13483770" cy="883078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def </a:t>
                </a:r>
                <a:r>
                  <a:rPr lang="en-US" sz="3200" dirty="0" err="1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fordfulkerson</a:t>
                </a: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𝐺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for each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𝑒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∈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𝐺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=0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𝑘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= max capacity edge in the graph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make a residual graph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while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𝑘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≥1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    while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there is a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𝑠𝑡</m:t>
                    </m:r>
                    <m:r>
                      <a:rPr lang="en-US" sz="3200" i="1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 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path in</a:t>
                </a: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which each edge has capacity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≥</m:t>
                    </m:r>
                    <m:r>
                      <a:rPr lang="en-US" sz="3200" b="0" i="1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𝑘</m:t>
                    </m:r>
                  </m:oMath>
                </a14:m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	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let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be a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𝑠𝑡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path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let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b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be the minimum capacity edge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each forward edge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e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+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𝑏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each backward edge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𝑒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    let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𝑒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′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be the corresponding forward edge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−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𝑏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	    make a residual graph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𝑘</m:t>
                    </m:r>
                    <m:r>
                      <a:rPr lang="en-US" sz="3200" i="1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  <m:r>
                      <a:rPr lang="en-US" sz="3200" i="1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𝑘</m:t>
                    </m:r>
                    <m:r>
                      <a:rPr lang="en-US" sz="3200" b="0" i="1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/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2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" name="!!box2">
                <a:extLst>
                  <a:ext uri="{FF2B5EF4-FFF2-40B4-BE49-F238E27FC236}">
                    <a16:creationId xmlns:a16="http://schemas.microsoft.com/office/drawing/2014/main" id="{11C97CCB-8817-E851-AD0F-13ECA8C485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878" y="282729"/>
                <a:ext cx="13483770" cy="8830786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!!callout">
                <a:extLst>
                  <a:ext uri="{FF2B5EF4-FFF2-40B4-BE49-F238E27FC236}">
                    <a16:creationId xmlns:a16="http://schemas.microsoft.com/office/drawing/2014/main" id="{24B17436-3193-087A-D43E-9569DD5CBFA7}"/>
                  </a:ext>
                </a:extLst>
              </p:cNvPr>
              <p:cNvSpPr/>
              <p:nvPr/>
            </p:nvSpPr>
            <p:spPr>
              <a:xfrm>
                <a:off x="5029200" y="1217448"/>
                <a:ext cx="17424400" cy="970581"/>
              </a:xfrm>
              <a:prstGeom prst="borderCallout1">
                <a:avLst>
                  <a:gd name="adj1" fmla="val 54604"/>
                  <a:gd name="adj2" fmla="val 51"/>
                  <a:gd name="adj3" fmla="val 270941"/>
                  <a:gd name="adj4" fmla="val -7191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At the start of the second iteration, flow from s to t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≥</m:t>
                    </m:r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max flow -</a:t>
                </a:r>
                <a:r>
                  <a:rPr lang="en-US" sz="4400" dirty="0" err="1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mW</a:t>
                </a:r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>
          <p:sp>
            <p:nvSpPr>
              <p:cNvPr id="2" name="!!callout">
                <a:extLst>
                  <a:ext uri="{FF2B5EF4-FFF2-40B4-BE49-F238E27FC236}">
                    <a16:creationId xmlns:a16="http://schemas.microsoft.com/office/drawing/2014/main" id="{24B17436-3193-087A-D43E-9569DD5CBF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9200" y="1217448"/>
                <a:ext cx="17424400" cy="970581"/>
              </a:xfrm>
              <a:prstGeom prst="borderCallout1">
                <a:avLst>
                  <a:gd name="adj1" fmla="val 54604"/>
                  <a:gd name="adj2" fmla="val 51"/>
                  <a:gd name="adj3" fmla="val 270941"/>
                  <a:gd name="adj4" fmla="val -7191"/>
                </a:avLst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andy: A problem on leetcode">
            <a:extLst>
              <a:ext uri="{FF2B5EF4-FFF2-40B4-BE49-F238E27FC236}">
                <a16:creationId xmlns:a16="http://schemas.microsoft.com/office/drawing/2014/main" id="{E7C82ADA-82A7-6240-32BD-DE6B4FB871A8}"/>
              </a:ext>
            </a:extLst>
          </p:cNvPr>
          <p:cNvSpPr/>
          <p:nvPr/>
        </p:nvSpPr>
        <p:spPr>
          <a:xfrm>
            <a:off x="14336486" y="2689852"/>
            <a:ext cx="9461636" cy="2960920"/>
          </a:xfrm>
          <a:prstGeom prst="roundRect">
            <a:avLst>
              <a:gd name="adj" fmla="val 1661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0000" scaled="0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ma14="http://schemas.microsoft.com/office/mac/drawingml/2011/main" xmlns:a14="http://schemas.microsoft.com/office/drawing/2010/main" xmlns:mc="http://schemas.openxmlformats.org/markup-compatibility/2006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5400" dirty="0"/>
              <a:t>How many times will this while loop run in the second iteration?</a:t>
            </a:r>
            <a:endParaRPr sz="5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!!box2">
                <a:extLst>
                  <a:ext uri="{FF2B5EF4-FFF2-40B4-BE49-F238E27FC236}">
                    <a16:creationId xmlns:a16="http://schemas.microsoft.com/office/drawing/2014/main" id="{6506C54C-4988-0CC2-56F7-9E57683BB700}"/>
                  </a:ext>
                </a:extLst>
              </p:cNvPr>
              <p:cNvSpPr/>
              <p:nvPr/>
            </p:nvSpPr>
            <p:spPr>
              <a:xfrm>
                <a:off x="14336486" y="6152594"/>
                <a:ext cx="9461636" cy="7157005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Each run of the inner while loop increases the flow by W/2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But the flow in the graph is off by max flow by a quantity </a:t>
                </a:r>
                <a:r>
                  <a:rPr lang="en-US" sz="4400" dirty="0" err="1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mW</a:t>
                </a:r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Thus, the while loop will run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≤2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𝑚</m:t>
                    </m:r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times</a:t>
                </a:r>
              </a:p>
            </p:txBody>
          </p:sp>
        </mc:Choice>
        <mc:Fallback xmlns="">
          <p:sp>
            <p:nvSpPr>
              <p:cNvPr id="7" name="!!box2">
                <a:extLst>
                  <a:ext uri="{FF2B5EF4-FFF2-40B4-BE49-F238E27FC236}">
                    <a16:creationId xmlns:a16="http://schemas.microsoft.com/office/drawing/2014/main" id="{6506C54C-4988-0CC2-56F7-9E57683BB7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36486" y="6152594"/>
                <a:ext cx="9461636" cy="7157005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515533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!!box2">
                <a:extLst>
                  <a:ext uri="{FF2B5EF4-FFF2-40B4-BE49-F238E27FC236}">
                    <a16:creationId xmlns:a16="http://schemas.microsoft.com/office/drawing/2014/main" id="{11C97CCB-8817-E851-AD0F-13ECA8C4857E}"/>
                  </a:ext>
                </a:extLst>
              </p:cNvPr>
              <p:cNvSpPr/>
              <p:nvPr/>
            </p:nvSpPr>
            <p:spPr>
              <a:xfrm>
                <a:off x="585878" y="282729"/>
                <a:ext cx="13483770" cy="883078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def </a:t>
                </a:r>
                <a:r>
                  <a:rPr lang="en-US" sz="3200" dirty="0" err="1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fordfulkerson</a:t>
                </a: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𝐺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for each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𝑒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∈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𝐺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=0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𝑘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= max capacity edge in the graph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make a residual graph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while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𝑘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≥1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    while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there is a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𝑠𝑡</m:t>
                    </m:r>
                    <m:r>
                      <a:rPr lang="en-US" sz="3200" i="1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 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path in</a:t>
                </a: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which each edge has capacity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≥</m:t>
                    </m:r>
                    <m:r>
                      <a:rPr lang="en-US" sz="3200" b="0" i="1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𝑘</m:t>
                    </m:r>
                  </m:oMath>
                </a14:m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	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let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be a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𝑠𝑡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path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let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b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be the minimum capacity edge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each forward edge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e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+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𝑏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each backward edge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𝑒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    let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𝑒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′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be the corresponding forward edge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−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𝑏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	    make a residual graph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𝑘</m:t>
                    </m:r>
                    <m:r>
                      <a:rPr lang="en-US" sz="3200" i="1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  <m:r>
                      <a:rPr lang="en-US" sz="3200" i="1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𝑘</m:t>
                    </m:r>
                    <m:r>
                      <a:rPr lang="en-US" sz="3200" b="0" i="1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/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2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" name="!!box2">
                <a:extLst>
                  <a:ext uri="{FF2B5EF4-FFF2-40B4-BE49-F238E27FC236}">
                    <a16:creationId xmlns:a16="http://schemas.microsoft.com/office/drawing/2014/main" id="{11C97CCB-8817-E851-AD0F-13ECA8C485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878" y="282729"/>
                <a:ext cx="13483770" cy="8830786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!!box3">
            <a:extLst>
              <a:ext uri="{FF2B5EF4-FFF2-40B4-BE49-F238E27FC236}">
                <a16:creationId xmlns:a16="http://schemas.microsoft.com/office/drawing/2014/main" id="{6506C54C-4988-0CC2-56F7-9E57683BB700}"/>
              </a:ext>
            </a:extLst>
          </p:cNvPr>
          <p:cNvSpPr/>
          <p:nvPr/>
        </p:nvSpPr>
        <p:spPr>
          <a:xfrm>
            <a:off x="14336486" y="5423689"/>
            <a:ext cx="9461636" cy="2403577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Lemma: In the second iteration, the while loop runs at most 2m times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!!callout">
                <a:extLst>
                  <a:ext uri="{FF2B5EF4-FFF2-40B4-BE49-F238E27FC236}">
                    <a16:creationId xmlns:a16="http://schemas.microsoft.com/office/drawing/2014/main" id="{003313E4-50CC-2C05-8B16-578674334CC6}"/>
                  </a:ext>
                </a:extLst>
              </p:cNvPr>
              <p:cNvSpPr/>
              <p:nvPr/>
            </p:nvSpPr>
            <p:spPr>
              <a:xfrm>
                <a:off x="5029200" y="1217448"/>
                <a:ext cx="17424400" cy="970581"/>
              </a:xfrm>
              <a:prstGeom prst="borderCallout1">
                <a:avLst>
                  <a:gd name="adj1" fmla="val 54604"/>
                  <a:gd name="adj2" fmla="val 51"/>
                  <a:gd name="adj3" fmla="val 270941"/>
                  <a:gd name="adj4" fmla="val -7191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At the start of the second iteration, flow from s to t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≥</m:t>
                    </m:r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max flow -</a:t>
                </a:r>
                <a:r>
                  <a:rPr lang="en-US" sz="4400" dirty="0" err="1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mW</a:t>
                </a:r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>
          <p:sp>
            <p:nvSpPr>
              <p:cNvPr id="2" name="!!callout">
                <a:extLst>
                  <a:ext uri="{FF2B5EF4-FFF2-40B4-BE49-F238E27FC236}">
                    <a16:creationId xmlns:a16="http://schemas.microsoft.com/office/drawing/2014/main" id="{003313E4-50CC-2C05-8B16-578674334C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9200" y="1217448"/>
                <a:ext cx="17424400" cy="970581"/>
              </a:xfrm>
              <a:prstGeom prst="borderCallout1">
                <a:avLst>
                  <a:gd name="adj1" fmla="val 54604"/>
                  <a:gd name="adj2" fmla="val 51"/>
                  <a:gd name="adj3" fmla="val 270941"/>
                  <a:gd name="adj4" fmla="val -7191"/>
                </a:avLst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993918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!!box2">
                <a:extLst>
                  <a:ext uri="{FF2B5EF4-FFF2-40B4-BE49-F238E27FC236}">
                    <a16:creationId xmlns:a16="http://schemas.microsoft.com/office/drawing/2014/main" id="{11C97CCB-8817-E851-AD0F-13ECA8C4857E}"/>
                  </a:ext>
                </a:extLst>
              </p:cNvPr>
              <p:cNvSpPr/>
              <p:nvPr/>
            </p:nvSpPr>
            <p:spPr>
              <a:xfrm>
                <a:off x="585878" y="282729"/>
                <a:ext cx="13483770" cy="883078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def </a:t>
                </a:r>
                <a:r>
                  <a:rPr lang="en-US" sz="3200" dirty="0" err="1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fordfulkerson</a:t>
                </a: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𝐺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for each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𝑒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∈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𝐺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=0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𝑘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= max capacity edge in the graph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make a residual graph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while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𝑘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≥1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    while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there is a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𝑠𝑡</m:t>
                    </m:r>
                    <m:r>
                      <a:rPr lang="en-US" sz="3200" i="1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 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path in</a:t>
                </a: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which each edge has capacity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≥</m:t>
                    </m:r>
                    <m:r>
                      <a:rPr lang="en-US" sz="3200" b="0" i="1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𝑘</m:t>
                    </m:r>
                  </m:oMath>
                </a14:m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	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let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be a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𝑠𝑡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path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let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b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be the minimum capacity edge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each forward edge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e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+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𝑏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each backward edge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𝑒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    let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𝑒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′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be the corresponding forward edge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−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𝑏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	    make a residual graph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𝑘</m:t>
                    </m:r>
                    <m:r>
                      <a:rPr lang="en-US" sz="3200" i="1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  <m:r>
                      <a:rPr lang="en-US" sz="3200" i="1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𝑘</m:t>
                    </m:r>
                    <m:r>
                      <a:rPr lang="en-US" sz="3200" b="0" i="1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/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2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" name="!!box2">
                <a:extLst>
                  <a:ext uri="{FF2B5EF4-FFF2-40B4-BE49-F238E27FC236}">
                    <a16:creationId xmlns:a16="http://schemas.microsoft.com/office/drawing/2014/main" id="{11C97CCB-8817-E851-AD0F-13ECA8C485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878" y="282729"/>
                <a:ext cx="13483770" cy="8830786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!!box3">
                <a:extLst>
                  <a:ext uri="{FF2B5EF4-FFF2-40B4-BE49-F238E27FC236}">
                    <a16:creationId xmlns:a16="http://schemas.microsoft.com/office/drawing/2014/main" id="{EA8616AA-A67A-7732-A837-1D6BE34B24BE}"/>
                  </a:ext>
                </a:extLst>
              </p:cNvPr>
              <p:cNvSpPr/>
              <p:nvPr/>
            </p:nvSpPr>
            <p:spPr>
              <a:xfrm>
                <a:off x="14336486" y="3886190"/>
                <a:ext cx="9461636" cy="2403577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Lemma (HW): Show that at the end of the second iteration, flow from s to t is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≥</m:t>
                    </m:r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maxflow – </a:t>
                </a:r>
                <a:r>
                  <a:rPr lang="en-US" sz="4400" dirty="0" err="1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mW</a:t>
                </a: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/2</a:t>
                </a:r>
              </a:p>
            </p:txBody>
          </p:sp>
        </mc:Choice>
        <mc:Fallback xmlns="">
          <p:sp>
            <p:nvSpPr>
              <p:cNvPr id="6" name="!!box3">
                <a:extLst>
                  <a:ext uri="{FF2B5EF4-FFF2-40B4-BE49-F238E27FC236}">
                    <a16:creationId xmlns:a16="http://schemas.microsoft.com/office/drawing/2014/main" id="{EA8616AA-A67A-7732-A837-1D6BE34B24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36486" y="3886190"/>
                <a:ext cx="9461636" cy="2403577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!!callout">
                <a:extLst>
                  <a:ext uri="{FF2B5EF4-FFF2-40B4-BE49-F238E27FC236}">
                    <a16:creationId xmlns:a16="http://schemas.microsoft.com/office/drawing/2014/main" id="{1213259D-0147-4453-5DEE-B67661E07EDD}"/>
                  </a:ext>
                </a:extLst>
              </p:cNvPr>
              <p:cNvSpPr/>
              <p:nvPr/>
            </p:nvSpPr>
            <p:spPr>
              <a:xfrm>
                <a:off x="3363686" y="11471790"/>
                <a:ext cx="17931674" cy="970581"/>
              </a:xfrm>
              <a:prstGeom prst="borderCallout1">
                <a:avLst>
                  <a:gd name="adj1" fmla="val 54604"/>
                  <a:gd name="adj2" fmla="val 51"/>
                  <a:gd name="adj3" fmla="val -294329"/>
                  <a:gd name="adj4" fmla="val -605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After the end of the second iteration, flow from s to t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≥</m:t>
                    </m:r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max flow –</a:t>
                </a:r>
                <a:r>
                  <a:rPr lang="en-US" sz="4400" dirty="0" err="1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mW</a:t>
                </a: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/2</a:t>
                </a:r>
              </a:p>
            </p:txBody>
          </p:sp>
        </mc:Choice>
        <mc:Fallback xmlns="">
          <p:sp>
            <p:nvSpPr>
              <p:cNvPr id="2" name="!!callout">
                <a:extLst>
                  <a:ext uri="{FF2B5EF4-FFF2-40B4-BE49-F238E27FC236}">
                    <a16:creationId xmlns:a16="http://schemas.microsoft.com/office/drawing/2014/main" id="{1213259D-0147-4453-5DEE-B67661E07E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3686" y="11471790"/>
                <a:ext cx="17931674" cy="970581"/>
              </a:xfrm>
              <a:prstGeom prst="borderCallout1">
                <a:avLst>
                  <a:gd name="adj1" fmla="val 54604"/>
                  <a:gd name="adj2" fmla="val 51"/>
                  <a:gd name="adj3" fmla="val -294329"/>
                  <a:gd name="adj4" fmla="val -6052"/>
                </a:avLst>
              </a:prstGeom>
              <a:blipFill>
                <a:blip r:embed="rId4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056623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!!box2">
                <a:extLst>
                  <a:ext uri="{FF2B5EF4-FFF2-40B4-BE49-F238E27FC236}">
                    <a16:creationId xmlns:a16="http://schemas.microsoft.com/office/drawing/2014/main" id="{11C97CCB-8817-E851-AD0F-13ECA8C4857E}"/>
                  </a:ext>
                </a:extLst>
              </p:cNvPr>
              <p:cNvSpPr/>
              <p:nvPr/>
            </p:nvSpPr>
            <p:spPr>
              <a:xfrm>
                <a:off x="585878" y="282729"/>
                <a:ext cx="13483770" cy="883078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def </a:t>
                </a:r>
                <a:r>
                  <a:rPr lang="en-US" sz="3200" dirty="0" err="1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fordfulkerson</a:t>
                </a: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𝐺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for each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𝑒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∈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𝐺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=0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𝑘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= max capacity edge in the graph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make a residual graph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while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𝑘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≥1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    while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there is a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𝑠𝑡</m:t>
                    </m:r>
                    <m:r>
                      <a:rPr lang="en-US" sz="3200" i="1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 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path in</a:t>
                </a: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which each edge has capacity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≥</m:t>
                    </m:r>
                    <m:r>
                      <a:rPr lang="en-US" sz="3200" b="0" i="1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𝑘</m:t>
                    </m:r>
                  </m:oMath>
                </a14:m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	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let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be a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𝑠𝑡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path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let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b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be the minimum capacity edge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each forward edge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e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+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𝑏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each backward edge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𝑒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    let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𝑒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′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be the corresponding forward edge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−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𝑏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	    make a residual graph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𝑘</m:t>
                    </m:r>
                    <m:r>
                      <a:rPr lang="en-US" sz="3200" i="1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  <m:r>
                      <a:rPr lang="en-US" sz="3200" i="1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𝑘</m:t>
                    </m:r>
                    <m:r>
                      <a:rPr lang="en-US" sz="3200" b="0" i="1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/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2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" name="!!box2">
                <a:extLst>
                  <a:ext uri="{FF2B5EF4-FFF2-40B4-BE49-F238E27FC236}">
                    <a16:creationId xmlns:a16="http://schemas.microsoft.com/office/drawing/2014/main" id="{11C97CCB-8817-E851-AD0F-13ECA8C485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878" y="282729"/>
                <a:ext cx="13483770" cy="8830786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!!callout">
                <a:extLst>
                  <a:ext uri="{FF2B5EF4-FFF2-40B4-BE49-F238E27FC236}">
                    <a16:creationId xmlns:a16="http://schemas.microsoft.com/office/drawing/2014/main" id="{9CEB85A4-8A18-6163-85F1-57E990DBB285}"/>
                  </a:ext>
                </a:extLst>
              </p:cNvPr>
              <p:cNvSpPr/>
              <p:nvPr/>
            </p:nvSpPr>
            <p:spPr>
              <a:xfrm>
                <a:off x="5029200" y="1217448"/>
                <a:ext cx="17891760" cy="970581"/>
              </a:xfrm>
              <a:prstGeom prst="borderCallout1">
                <a:avLst>
                  <a:gd name="adj1" fmla="val 54604"/>
                  <a:gd name="adj2" fmla="val 51"/>
                  <a:gd name="adj3" fmla="val 270941"/>
                  <a:gd name="adj4" fmla="val -7191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At the start of the third iteration, flow from s to t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≥</m:t>
                    </m:r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max flow –</a:t>
                </a:r>
                <a:r>
                  <a:rPr lang="en-US" sz="4400" dirty="0" err="1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mW</a:t>
                </a: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/2</a:t>
                </a:r>
              </a:p>
            </p:txBody>
          </p:sp>
        </mc:Choice>
        <mc:Fallback>
          <p:sp>
            <p:nvSpPr>
              <p:cNvPr id="4" name="!!callout">
                <a:extLst>
                  <a:ext uri="{FF2B5EF4-FFF2-40B4-BE49-F238E27FC236}">
                    <a16:creationId xmlns:a16="http://schemas.microsoft.com/office/drawing/2014/main" id="{9CEB85A4-8A18-6163-85F1-57E990DBB2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9200" y="1217448"/>
                <a:ext cx="17891760" cy="970581"/>
              </a:xfrm>
              <a:prstGeom prst="borderCallout1">
                <a:avLst>
                  <a:gd name="adj1" fmla="val 54604"/>
                  <a:gd name="adj2" fmla="val 51"/>
                  <a:gd name="adj3" fmla="val 270941"/>
                  <a:gd name="adj4" fmla="val -7191"/>
                </a:avLst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!!box3">
                <a:extLst>
                  <a:ext uri="{FF2B5EF4-FFF2-40B4-BE49-F238E27FC236}">
                    <a16:creationId xmlns:a16="http://schemas.microsoft.com/office/drawing/2014/main" id="{DEED4768-305B-40B9-8DEC-22989DD4DF56}"/>
                  </a:ext>
                </a:extLst>
              </p:cNvPr>
              <p:cNvSpPr/>
              <p:nvPr/>
            </p:nvSpPr>
            <p:spPr>
              <a:xfrm>
                <a:off x="14336486" y="3886190"/>
                <a:ext cx="9461636" cy="2403577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Lemma (HW): Show that at the end of the second iteration, flow from s to t is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≥</m:t>
                    </m:r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maxflow – </a:t>
                </a:r>
                <a:r>
                  <a:rPr lang="en-US" sz="4400" dirty="0" err="1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mW</a:t>
                </a: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/2</a:t>
                </a:r>
              </a:p>
            </p:txBody>
          </p:sp>
        </mc:Choice>
        <mc:Fallback xmlns="">
          <p:sp>
            <p:nvSpPr>
              <p:cNvPr id="5" name="!!box3">
                <a:extLst>
                  <a:ext uri="{FF2B5EF4-FFF2-40B4-BE49-F238E27FC236}">
                    <a16:creationId xmlns:a16="http://schemas.microsoft.com/office/drawing/2014/main" id="{DEED4768-305B-40B9-8DEC-22989DD4DF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36486" y="3886190"/>
                <a:ext cx="9461636" cy="2403577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!!box3">
            <a:extLst>
              <a:ext uri="{FF2B5EF4-FFF2-40B4-BE49-F238E27FC236}">
                <a16:creationId xmlns:a16="http://schemas.microsoft.com/office/drawing/2014/main" id="{1DB59BCC-CA3B-A8E9-768B-56B2EE4E53C5}"/>
              </a:ext>
            </a:extLst>
          </p:cNvPr>
          <p:cNvSpPr/>
          <p:nvPr/>
        </p:nvSpPr>
        <p:spPr>
          <a:xfrm>
            <a:off x="14336486" y="6858000"/>
            <a:ext cx="9461636" cy="2403577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Lemma: In the third iteration, the while loop runs at most 2m times</a:t>
            </a:r>
          </a:p>
        </p:txBody>
      </p:sp>
    </p:spTree>
    <p:extLst>
      <p:ext uri="{BB962C8B-B14F-4D97-AF65-F5344CB8AC3E}">
        <p14:creationId xmlns:p14="http://schemas.microsoft.com/office/powerpoint/2010/main" val="38584649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!!box2">
                <a:extLst>
                  <a:ext uri="{FF2B5EF4-FFF2-40B4-BE49-F238E27FC236}">
                    <a16:creationId xmlns:a16="http://schemas.microsoft.com/office/drawing/2014/main" id="{11C97CCB-8817-E851-AD0F-13ECA8C4857E}"/>
                  </a:ext>
                </a:extLst>
              </p:cNvPr>
              <p:cNvSpPr/>
              <p:nvPr/>
            </p:nvSpPr>
            <p:spPr>
              <a:xfrm>
                <a:off x="585878" y="282729"/>
                <a:ext cx="13483770" cy="883078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def </a:t>
                </a:r>
                <a:r>
                  <a:rPr lang="en-US" sz="3200" dirty="0" err="1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fordfulkerson</a:t>
                </a: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𝐺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for each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𝑒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∈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𝐺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=0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𝑘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= max capacity edge in the graph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make a residual graph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while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𝑘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≥1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    while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there is a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𝑠𝑡</m:t>
                    </m:r>
                    <m:r>
                      <a:rPr lang="en-US" sz="3200" i="1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 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path in</a:t>
                </a: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which each edge has capacity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≥</m:t>
                    </m:r>
                    <m:r>
                      <a:rPr lang="en-US" sz="3200" b="0" i="1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𝑘</m:t>
                    </m:r>
                  </m:oMath>
                </a14:m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	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let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be a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𝑠𝑡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path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let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b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be the minimum capacity edge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each forward edge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e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+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𝑏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each backward edge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𝑒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    let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𝑒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′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be the corresponding forward edge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−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𝑏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	    make a residual graph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𝑘</m:t>
                    </m:r>
                    <m:r>
                      <a:rPr lang="en-US" sz="3200" i="1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  <m:r>
                      <a:rPr lang="en-US" sz="3200" i="1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𝑘</m:t>
                    </m:r>
                    <m:r>
                      <a:rPr lang="en-US" sz="3200" b="0" i="1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/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2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" name="!!box2">
                <a:extLst>
                  <a:ext uri="{FF2B5EF4-FFF2-40B4-BE49-F238E27FC236}">
                    <a16:creationId xmlns:a16="http://schemas.microsoft.com/office/drawing/2014/main" id="{11C97CCB-8817-E851-AD0F-13ECA8C485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878" y="282729"/>
                <a:ext cx="13483770" cy="8830786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!!box3">
                <a:extLst>
                  <a:ext uri="{FF2B5EF4-FFF2-40B4-BE49-F238E27FC236}">
                    <a16:creationId xmlns:a16="http://schemas.microsoft.com/office/drawing/2014/main" id="{DEED4768-305B-40B9-8DEC-22989DD4DF56}"/>
                  </a:ext>
                </a:extLst>
              </p:cNvPr>
              <p:cNvSpPr/>
              <p:nvPr/>
            </p:nvSpPr>
            <p:spPr>
              <a:xfrm>
                <a:off x="14336486" y="3886190"/>
                <a:ext cx="9461636" cy="2403577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Lemma (HW): Show that at the end of the second iteration, flow from s to t is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≥</m:t>
                    </m:r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maxflow – </a:t>
                </a:r>
                <a:r>
                  <a:rPr lang="en-US" sz="4400" dirty="0" err="1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mW</a:t>
                </a: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/2</a:t>
                </a:r>
              </a:p>
            </p:txBody>
          </p:sp>
        </mc:Choice>
        <mc:Fallback xmlns="">
          <p:sp>
            <p:nvSpPr>
              <p:cNvPr id="5" name="!!box3">
                <a:extLst>
                  <a:ext uri="{FF2B5EF4-FFF2-40B4-BE49-F238E27FC236}">
                    <a16:creationId xmlns:a16="http://schemas.microsoft.com/office/drawing/2014/main" id="{DEED4768-305B-40B9-8DEC-22989DD4DF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36486" y="3886190"/>
                <a:ext cx="9461636" cy="2403577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!!box3">
            <a:extLst>
              <a:ext uri="{FF2B5EF4-FFF2-40B4-BE49-F238E27FC236}">
                <a16:creationId xmlns:a16="http://schemas.microsoft.com/office/drawing/2014/main" id="{1DB59BCC-CA3B-A8E9-768B-56B2EE4E53C5}"/>
              </a:ext>
            </a:extLst>
          </p:cNvPr>
          <p:cNvSpPr/>
          <p:nvPr/>
        </p:nvSpPr>
        <p:spPr>
          <a:xfrm>
            <a:off x="14336486" y="6858000"/>
            <a:ext cx="9461636" cy="2403577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Lemma: In the third iteration, the while loop runs at most 2m times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!!callout">
                <a:extLst>
                  <a:ext uri="{FF2B5EF4-FFF2-40B4-BE49-F238E27FC236}">
                    <a16:creationId xmlns:a16="http://schemas.microsoft.com/office/drawing/2014/main" id="{F960B564-CCE4-1838-DA6B-8FEFB56C3BE6}"/>
                  </a:ext>
                </a:extLst>
              </p:cNvPr>
              <p:cNvSpPr/>
              <p:nvPr/>
            </p:nvSpPr>
            <p:spPr>
              <a:xfrm>
                <a:off x="3363686" y="11471790"/>
                <a:ext cx="17931674" cy="970581"/>
              </a:xfrm>
              <a:prstGeom prst="borderCallout1">
                <a:avLst>
                  <a:gd name="adj1" fmla="val 54604"/>
                  <a:gd name="adj2" fmla="val 51"/>
                  <a:gd name="adj3" fmla="val -294329"/>
                  <a:gd name="adj4" fmla="val -605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After the end of the third iteration, flow from s to t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≥</m:t>
                    </m:r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max flow –</a:t>
                </a:r>
                <a:r>
                  <a:rPr lang="en-US" sz="4400" dirty="0" err="1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mW</a:t>
                </a: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/4</a:t>
                </a:r>
              </a:p>
            </p:txBody>
          </p:sp>
        </mc:Choice>
        <mc:Fallback xmlns="">
          <p:sp>
            <p:nvSpPr>
              <p:cNvPr id="2" name="!!callout">
                <a:extLst>
                  <a:ext uri="{FF2B5EF4-FFF2-40B4-BE49-F238E27FC236}">
                    <a16:creationId xmlns:a16="http://schemas.microsoft.com/office/drawing/2014/main" id="{F960B564-CCE4-1838-DA6B-8FEFB56C3B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3686" y="11471790"/>
                <a:ext cx="17931674" cy="970581"/>
              </a:xfrm>
              <a:prstGeom prst="borderCallout1">
                <a:avLst>
                  <a:gd name="adj1" fmla="val 54604"/>
                  <a:gd name="adj2" fmla="val 51"/>
                  <a:gd name="adj3" fmla="val -294329"/>
                  <a:gd name="adj4" fmla="val -6052"/>
                </a:avLst>
              </a:prstGeom>
              <a:blipFill>
                <a:blip r:embed="rId4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751337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ndy: A problem on leetcode">
            <a:extLst>
              <a:ext uri="{FF2B5EF4-FFF2-40B4-BE49-F238E27FC236}">
                <a16:creationId xmlns:a16="http://schemas.microsoft.com/office/drawing/2014/main" id="{96DD3A83-DEB0-67FF-0DB2-44981417D2CB}"/>
              </a:ext>
            </a:extLst>
          </p:cNvPr>
          <p:cNvSpPr/>
          <p:nvPr/>
        </p:nvSpPr>
        <p:spPr>
          <a:xfrm>
            <a:off x="735496" y="2689851"/>
            <a:ext cx="23062626" cy="7766113"/>
          </a:xfrm>
          <a:prstGeom prst="roundRect">
            <a:avLst>
              <a:gd name="adj" fmla="val 1661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0000" scaled="0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ma14="http://schemas.microsoft.com/office/mac/drawingml/2011/main" xmlns:a14="http://schemas.microsoft.com/office/drawing/2010/main" xmlns:mc="http://schemas.openxmlformats.org/markup-compatibility/2006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12000" dirty="0"/>
              <a:t>Running Time</a:t>
            </a:r>
            <a:endParaRPr sz="12000" dirty="0"/>
          </a:p>
        </p:txBody>
      </p:sp>
    </p:spTree>
    <p:extLst>
      <p:ext uri="{BB962C8B-B14F-4D97-AF65-F5344CB8AC3E}">
        <p14:creationId xmlns:p14="http://schemas.microsoft.com/office/powerpoint/2010/main" val="41336261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!!box2">
                <a:extLst>
                  <a:ext uri="{FF2B5EF4-FFF2-40B4-BE49-F238E27FC236}">
                    <a16:creationId xmlns:a16="http://schemas.microsoft.com/office/drawing/2014/main" id="{11C97CCB-8817-E851-AD0F-13ECA8C4857E}"/>
                  </a:ext>
                </a:extLst>
              </p:cNvPr>
              <p:cNvSpPr/>
              <p:nvPr/>
            </p:nvSpPr>
            <p:spPr>
              <a:xfrm>
                <a:off x="585878" y="282729"/>
                <a:ext cx="13483770" cy="883078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def </a:t>
                </a:r>
                <a:r>
                  <a:rPr lang="en-US" sz="3200" dirty="0" err="1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fordfulkerson</a:t>
                </a: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𝐺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for each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𝑒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∈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𝐺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=0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𝑘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= max capacity edge in the graph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make a residual graph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while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𝑘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≥1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    while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there is a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𝑠𝑡</m:t>
                    </m:r>
                    <m:r>
                      <a:rPr lang="en-US" sz="3200" i="1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 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path in</a:t>
                </a: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which each edge has capacity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≥</m:t>
                    </m:r>
                    <m:r>
                      <a:rPr lang="en-US" sz="3200" b="0" i="1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𝑘</m:t>
                    </m:r>
                  </m:oMath>
                </a14:m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	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let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be a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𝑠𝑡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path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let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b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be the minimum capacity edge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each forward edge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e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+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𝑏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each backward edge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𝑒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    let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𝑒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′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be the corresponding forward edge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−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𝑏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	    make a residual graph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𝑘</m:t>
                    </m:r>
                    <m:r>
                      <a:rPr lang="en-US" sz="3200" i="1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  <m:r>
                      <a:rPr lang="en-US" sz="3200" i="1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𝑘</m:t>
                    </m:r>
                    <m:r>
                      <a:rPr lang="en-US" sz="3200" b="0" i="1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/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2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" name="!!box2">
                <a:extLst>
                  <a:ext uri="{FF2B5EF4-FFF2-40B4-BE49-F238E27FC236}">
                    <a16:creationId xmlns:a16="http://schemas.microsoft.com/office/drawing/2014/main" id="{11C97CCB-8817-E851-AD0F-13ECA8C485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878" y="282729"/>
                <a:ext cx="13483770" cy="8830786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!!box1">
                <a:extLst>
                  <a:ext uri="{FF2B5EF4-FFF2-40B4-BE49-F238E27FC236}">
                    <a16:creationId xmlns:a16="http://schemas.microsoft.com/office/drawing/2014/main" id="{7482188D-42F6-1BDC-66F6-14DE1913F1A2}"/>
                  </a:ext>
                </a:extLst>
              </p:cNvPr>
              <p:cNvSpPr/>
              <p:nvPr/>
            </p:nvSpPr>
            <p:spPr>
              <a:xfrm>
                <a:off x="5354472" y="3126991"/>
                <a:ext cx="2370031" cy="658336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32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Chalkduster" panose="03050602040202020205" pitchFamily="66" charset="77"/>
                    <a:ea typeface="Helvetica Neue Medium"/>
                    <a:cs typeface="Helvetica Neue Medium"/>
                    <a:sym typeface="Helvetica Neue Medium"/>
                  </a:rPr>
                  <a:t>O(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3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Helvetica Neue Medium"/>
                            <a:cs typeface="Helvetica Neue Medium"/>
                            <a:sym typeface="Helvetica Neue Medium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3200" b="0" i="0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Helvetica Neue Medium"/>
                            <a:cs typeface="Helvetica Neue Medium"/>
                            <a:sym typeface="Helvetica Neue Medium"/>
                          </a:rPr>
                          <m:t>log</m:t>
                        </m:r>
                      </m:fName>
                      <m:e>
                        <m:r>
                          <a:rPr kumimoji="0" lang="en-US" sz="3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Helvetica Neue Medium"/>
                            <a:cs typeface="Helvetica Neue Medium"/>
                            <a:sym typeface="Helvetica Neue Medium"/>
                          </a:rPr>
                          <m:t>𝑊</m:t>
                        </m:r>
                      </m:e>
                    </m:func>
                  </m:oMath>
                </a14:m>
                <a:r>
                  <a:rPr kumimoji="0" lang="en-US" sz="32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Chalkduster" panose="03050602040202020205" pitchFamily="66" charset="77"/>
                    <a:ea typeface="Helvetica Neue Medium"/>
                    <a:cs typeface="Helvetica Neue Medium"/>
                    <a:sym typeface="Helvetica Neue Medium"/>
                  </a:rPr>
                  <a:t>)</a:t>
                </a:r>
              </a:p>
            </p:txBody>
          </p:sp>
        </mc:Choice>
        <mc:Fallback xmlns="">
          <p:sp>
            <p:nvSpPr>
              <p:cNvPr id="4" name="!!box1">
                <a:extLst>
                  <a:ext uri="{FF2B5EF4-FFF2-40B4-BE49-F238E27FC236}">
                    <a16:creationId xmlns:a16="http://schemas.microsoft.com/office/drawing/2014/main" id="{7482188D-42F6-1BDC-66F6-14DE1913F1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4472" y="3126991"/>
                <a:ext cx="2370031" cy="658336"/>
              </a:xfrm>
              <a:prstGeom prst="roundRect">
                <a:avLst/>
              </a:prstGeom>
              <a:blipFill>
                <a:blip r:embed="rId3"/>
                <a:stretch>
                  <a:fillRect b="-12698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!!box4">
                <a:extLst>
                  <a:ext uri="{FF2B5EF4-FFF2-40B4-BE49-F238E27FC236}">
                    <a16:creationId xmlns:a16="http://schemas.microsoft.com/office/drawing/2014/main" id="{05890783-E17B-1579-B1A5-99E49744B01C}"/>
                  </a:ext>
                </a:extLst>
              </p:cNvPr>
              <p:cNvSpPr/>
              <p:nvPr/>
            </p:nvSpPr>
            <p:spPr>
              <a:xfrm>
                <a:off x="10648021" y="3667318"/>
                <a:ext cx="2370031" cy="658336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32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Chalkduster" panose="03050602040202020205" pitchFamily="66" charset="77"/>
                    <a:ea typeface="Helvetica Neue Medium"/>
                    <a:cs typeface="Helvetica Neue Medium"/>
                    <a:sym typeface="Helvetica Neue Medium"/>
                  </a:rPr>
                  <a:t>O(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cap="none" spc="0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𝑚</m:t>
                    </m:r>
                  </m:oMath>
                </a14:m>
                <a:r>
                  <a:rPr kumimoji="0" lang="en-US" sz="32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Chalkduster" panose="03050602040202020205" pitchFamily="66" charset="77"/>
                    <a:ea typeface="Helvetica Neue Medium"/>
                    <a:cs typeface="Helvetica Neue Medium"/>
                    <a:sym typeface="Helvetica Neue Medium"/>
                  </a:rPr>
                  <a:t>)</a:t>
                </a:r>
              </a:p>
            </p:txBody>
          </p:sp>
        </mc:Choice>
        <mc:Fallback>
          <p:sp>
            <p:nvSpPr>
              <p:cNvPr id="5" name="!!box4">
                <a:extLst>
                  <a:ext uri="{FF2B5EF4-FFF2-40B4-BE49-F238E27FC236}">
                    <a16:creationId xmlns:a16="http://schemas.microsoft.com/office/drawing/2014/main" id="{05890783-E17B-1579-B1A5-99E49744B0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48021" y="3667318"/>
                <a:ext cx="2370031" cy="658336"/>
              </a:xfrm>
              <a:prstGeom prst="roundRect">
                <a:avLst/>
              </a:prstGeom>
              <a:blipFill>
                <a:blip r:embed="rId4"/>
                <a:stretch>
                  <a:fillRect b="-11111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ight Brace 6">
            <a:extLst>
              <a:ext uri="{FF2B5EF4-FFF2-40B4-BE49-F238E27FC236}">
                <a16:creationId xmlns:a16="http://schemas.microsoft.com/office/drawing/2014/main" id="{0DE23067-0D21-9242-E701-7A37657696E5}"/>
              </a:ext>
            </a:extLst>
          </p:cNvPr>
          <p:cNvSpPr/>
          <p:nvPr/>
        </p:nvSpPr>
        <p:spPr>
          <a:xfrm>
            <a:off x="10230701" y="4325654"/>
            <a:ext cx="1468916" cy="4097909"/>
          </a:xfrm>
          <a:prstGeom prst="rightBrace">
            <a:avLst>
              <a:gd name="adj1" fmla="val 27891"/>
              <a:gd name="adj2" fmla="val 48655"/>
            </a:avLst>
          </a:prstGeom>
          <a:noFill/>
          <a:ln w="127000" cap="rnd">
            <a:solidFill>
              <a:srgbClr val="7030A0"/>
            </a:solidFill>
            <a:prstDash val="solid"/>
            <a:bevel/>
          </a:ln>
          <a:effectLst>
            <a:glow rad="180492">
              <a:schemeClr val="accent1">
                <a:alpha val="34000"/>
              </a:schemeClr>
            </a:glow>
            <a:softEdge rad="0"/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764DDB05-0FF5-300C-3878-AE5AF4AE49D5}"/>
                  </a:ext>
                </a:extLst>
              </p:cNvPr>
              <p:cNvSpPr/>
              <p:nvPr/>
            </p:nvSpPr>
            <p:spPr>
              <a:xfrm>
                <a:off x="11966455" y="6045440"/>
                <a:ext cx="2370031" cy="658336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32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Chalkduster" panose="03050602040202020205" pitchFamily="66" charset="77"/>
                    <a:ea typeface="Helvetica Neue Medium"/>
                    <a:cs typeface="Helvetica Neue Medium"/>
                    <a:sym typeface="Helvetica Neue Medium"/>
                  </a:rPr>
                  <a:t>O(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cap="none" spc="0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𝑚</m:t>
                    </m:r>
                    <m:r>
                      <a:rPr kumimoji="0" lang="en-US" sz="3200" b="0" i="1" u="none" strike="noStrike" cap="none" spc="0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+</m:t>
                    </m:r>
                    <m:r>
                      <a:rPr kumimoji="0" lang="en-US" sz="3200" b="0" i="1" u="none" strike="noStrike" cap="none" spc="0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𝑛</m:t>
                    </m:r>
                  </m:oMath>
                </a14:m>
                <a:r>
                  <a:rPr kumimoji="0" lang="en-US" sz="32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Chalkduster" panose="03050602040202020205" pitchFamily="66" charset="77"/>
                    <a:ea typeface="Helvetica Neue Medium"/>
                    <a:cs typeface="Helvetica Neue Medium"/>
                    <a:sym typeface="Helvetica Neue Medium"/>
                  </a:rPr>
                  <a:t>)</a:t>
                </a:r>
              </a:p>
            </p:txBody>
          </p:sp>
        </mc:Choice>
        <mc:Fallback xmlns=""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764DDB05-0FF5-300C-3878-AE5AF4AE49D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66455" y="6045440"/>
                <a:ext cx="2370031" cy="658336"/>
              </a:xfrm>
              <a:prstGeom prst="roundRect">
                <a:avLst/>
              </a:prstGeom>
              <a:blipFill>
                <a:blip r:embed="rId5"/>
                <a:stretch>
                  <a:fillRect b="-11111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!!box3">
                <a:extLst>
                  <a:ext uri="{FF2B5EF4-FFF2-40B4-BE49-F238E27FC236}">
                    <a16:creationId xmlns:a16="http://schemas.microsoft.com/office/drawing/2014/main" id="{8B103540-780E-32F4-B608-EC5ABC90772B}"/>
                  </a:ext>
                </a:extLst>
              </p:cNvPr>
              <p:cNvSpPr/>
              <p:nvPr/>
            </p:nvSpPr>
            <p:spPr>
              <a:xfrm>
                <a:off x="14336486" y="3886190"/>
                <a:ext cx="9461636" cy="2403577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Lemma (HW): Show that at the end of the k-</a:t>
                </a:r>
                <a:r>
                  <a:rPr lang="en-US" sz="4400" dirty="0" err="1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th</a:t>
                </a: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iteration, flow from s to t is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≥</m:t>
                    </m:r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maxflow –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𝑚𝑊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/</m:t>
                    </m:r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2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𝑘</m:t>
                        </m:r>
                      </m:sup>
                    </m:sSup>
                  </m:oMath>
                </a14:m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2" name="!!box3">
                <a:extLst>
                  <a:ext uri="{FF2B5EF4-FFF2-40B4-BE49-F238E27FC236}">
                    <a16:creationId xmlns:a16="http://schemas.microsoft.com/office/drawing/2014/main" id="{8B103540-780E-32F4-B608-EC5ABC9077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36486" y="3886190"/>
                <a:ext cx="9461636" cy="2403577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!!box3">
            <a:extLst>
              <a:ext uri="{FF2B5EF4-FFF2-40B4-BE49-F238E27FC236}">
                <a16:creationId xmlns:a16="http://schemas.microsoft.com/office/drawing/2014/main" id="{1DB98AD8-C29A-9B05-6A09-AFBDECCE2E47}"/>
              </a:ext>
            </a:extLst>
          </p:cNvPr>
          <p:cNvSpPr/>
          <p:nvPr/>
        </p:nvSpPr>
        <p:spPr>
          <a:xfrm>
            <a:off x="14336486" y="6858000"/>
            <a:ext cx="9461636" cy="2403577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Lemma: In each iteration, the inner while loop runs at most 2m times</a:t>
            </a:r>
          </a:p>
        </p:txBody>
      </p:sp>
    </p:spTree>
    <p:extLst>
      <p:ext uri="{BB962C8B-B14F-4D97-AF65-F5344CB8AC3E}">
        <p14:creationId xmlns:p14="http://schemas.microsoft.com/office/powerpoint/2010/main" val="23200379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2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2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2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3" dur="500" fill="hold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4" dur="500" fill="hold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7" grpId="0" animBg="1"/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7" grpId="0" animBg="1"/>
          <p:bldP spid="8" grpId="0" animBg="1"/>
        </p:bldLst>
      </p:timing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!!box2">
                <a:extLst>
                  <a:ext uri="{FF2B5EF4-FFF2-40B4-BE49-F238E27FC236}">
                    <a16:creationId xmlns:a16="http://schemas.microsoft.com/office/drawing/2014/main" id="{11C97CCB-8817-E851-AD0F-13ECA8C4857E}"/>
                  </a:ext>
                </a:extLst>
              </p:cNvPr>
              <p:cNvSpPr/>
              <p:nvPr/>
            </p:nvSpPr>
            <p:spPr>
              <a:xfrm>
                <a:off x="585878" y="282729"/>
                <a:ext cx="13483770" cy="883078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def </a:t>
                </a:r>
                <a:r>
                  <a:rPr lang="en-US" sz="3200" dirty="0" err="1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fordfulkerson</a:t>
                </a: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𝐺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for each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𝑒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∈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𝐺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=0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𝑘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= max capacity edge in the graph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make a residual graph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while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𝑘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≥1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    while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there is a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𝑠𝑡</m:t>
                    </m:r>
                    <m:r>
                      <a:rPr lang="en-US" sz="3200" i="1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 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path in</a:t>
                </a: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which each edge has capacity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≥</m:t>
                    </m:r>
                    <m:r>
                      <a:rPr lang="en-US" sz="3200" b="0" i="1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𝑘</m:t>
                    </m:r>
                  </m:oMath>
                </a14:m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	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let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be a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𝑠𝑡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path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let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b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be the minimum capacity edge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each forward edge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e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+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𝑏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each backward edge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𝑒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    let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𝑒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′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be the corresponding forward edge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−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𝑏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	    make a residual graph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𝑘</m:t>
                    </m:r>
                    <m:r>
                      <a:rPr lang="en-US" sz="3200" i="1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  <m:r>
                      <a:rPr lang="en-US" sz="3200" i="1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𝑘</m:t>
                    </m:r>
                    <m:r>
                      <a:rPr lang="en-US" sz="3200" b="0" i="1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/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2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" name="!!box2">
                <a:extLst>
                  <a:ext uri="{FF2B5EF4-FFF2-40B4-BE49-F238E27FC236}">
                    <a16:creationId xmlns:a16="http://schemas.microsoft.com/office/drawing/2014/main" id="{11C97CCB-8817-E851-AD0F-13ECA8C485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878" y="282729"/>
                <a:ext cx="13483770" cy="8830786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!!box1">
                <a:extLst>
                  <a:ext uri="{FF2B5EF4-FFF2-40B4-BE49-F238E27FC236}">
                    <a16:creationId xmlns:a16="http://schemas.microsoft.com/office/drawing/2014/main" id="{7482188D-42F6-1BDC-66F6-14DE1913F1A2}"/>
                  </a:ext>
                </a:extLst>
              </p:cNvPr>
              <p:cNvSpPr/>
              <p:nvPr/>
            </p:nvSpPr>
            <p:spPr>
              <a:xfrm>
                <a:off x="8285931" y="10057988"/>
                <a:ext cx="2370031" cy="658336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32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Chalkduster" panose="03050602040202020205" pitchFamily="66" charset="77"/>
                    <a:ea typeface="Helvetica Neue Medium"/>
                    <a:cs typeface="Helvetica Neue Medium"/>
                    <a:sym typeface="Helvetica Neue Medium"/>
                  </a:rPr>
                  <a:t>O(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3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Helvetica Neue Medium"/>
                            <a:cs typeface="Helvetica Neue Medium"/>
                            <a:sym typeface="Helvetica Neue Medium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3200" b="0" i="0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Helvetica Neue Medium"/>
                            <a:cs typeface="Helvetica Neue Medium"/>
                            <a:sym typeface="Helvetica Neue Medium"/>
                          </a:rPr>
                          <m:t>log</m:t>
                        </m:r>
                      </m:fName>
                      <m:e>
                        <m:r>
                          <a:rPr kumimoji="0" lang="en-US" sz="3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Helvetica Neue Medium"/>
                            <a:cs typeface="Helvetica Neue Medium"/>
                            <a:sym typeface="Helvetica Neue Medium"/>
                          </a:rPr>
                          <m:t>𝑊</m:t>
                        </m:r>
                      </m:e>
                    </m:func>
                  </m:oMath>
                </a14:m>
                <a:r>
                  <a:rPr kumimoji="0" lang="en-US" sz="32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Chalkduster" panose="03050602040202020205" pitchFamily="66" charset="77"/>
                    <a:ea typeface="Helvetica Neue Medium"/>
                    <a:cs typeface="Helvetica Neue Medium"/>
                    <a:sym typeface="Helvetica Neue Medium"/>
                  </a:rPr>
                  <a:t>)</a:t>
                </a:r>
              </a:p>
            </p:txBody>
          </p:sp>
        </mc:Choice>
        <mc:Fallback xmlns="">
          <p:sp>
            <p:nvSpPr>
              <p:cNvPr id="4" name="!!box1">
                <a:extLst>
                  <a:ext uri="{FF2B5EF4-FFF2-40B4-BE49-F238E27FC236}">
                    <a16:creationId xmlns:a16="http://schemas.microsoft.com/office/drawing/2014/main" id="{7482188D-42F6-1BDC-66F6-14DE1913F1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5931" y="10057988"/>
                <a:ext cx="2370031" cy="658336"/>
              </a:xfrm>
              <a:prstGeom prst="roundRect">
                <a:avLst/>
              </a:prstGeom>
              <a:blipFill>
                <a:blip r:embed="rId3"/>
                <a:stretch>
                  <a:fillRect b="-11111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764DDB05-0FF5-300C-3878-AE5AF4AE49D5}"/>
                  </a:ext>
                </a:extLst>
              </p:cNvPr>
              <p:cNvSpPr/>
              <p:nvPr/>
            </p:nvSpPr>
            <p:spPr>
              <a:xfrm>
                <a:off x="11730232" y="10045471"/>
                <a:ext cx="2370031" cy="658336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32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Chalkduster" panose="03050602040202020205" pitchFamily="66" charset="77"/>
                    <a:ea typeface="Helvetica Neue Medium"/>
                    <a:cs typeface="Helvetica Neue Medium"/>
                    <a:sym typeface="Helvetica Neue Medium"/>
                  </a:rPr>
                  <a:t>O(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cap="none" spc="0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𝑚</m:t>
                    </m:r>
                    <m:r>
                      <a:rPr kumimoji="0" lang="en-US" sz="3200" b="0" i="1" u="none" strike="noStrike" cap="none" spc="0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+</m:t>
                    </m:r>
                    <m:r>
                      <a:rPr kumimoji="0" lang="en-US" sz="3200" b="0" i="1" u="none" strike="noStrike" cap="none" spc="0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𝑛</m:t>
                    </m:r>
                  </m:oMath>
                </a14:m>
                <a:r>
                  <a:rPr kumimoji="0" lang="en-US" sz="32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Chalkduster" panose="03050602040202020205" pitchFamily="66" charset="77"/>
                    <a:ea typeface="Helvetica Neue Medium"/>
                    <a:cs typeface="Helvetica Neue Medium"/>
                    <a:sym typeface="Helvetica Neue Medium"/>
                  </a:rPr>
                  <a:t>)</a:t>
                </a:r>
              </a:p>
            </p:txBody>
          </p:sp>
        </mc:Choice>
        <mc:Fallback xmlns=""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764DDB05-0FF5-300C-3878-AE5AF4AE49D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30232" y="10045471"/>
                <a:ext cx="2370031" cy="658336"/>
              </a:xfrm>
              <a:prstGeom prst="roundRect">
                <a:avLst/>
              </a:prstGeom>
              <a:blipFill>
                <a:blip r:embed="rId4"/>
                <a:stretch>
                  <a:fillRect b="-11111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!!box9">
            <a:extLst>
              <a:ext uri="{FF2B5EF4-FFF2-40B4-BE49-F238E27FC236}">
                <a16:creationId xmlns:a16="http://schemas.microsoft.com/office/drawing/2014/main" id="{A2D68D36-D366-984F-D515-527FD385FB17}"/>
              </a:ext>
            </a:extLst>
          </p:cNvPr>
          <p:cNvSpPr/>
          <p:nvPr/>
        </p:nvSpPr>
        <p:spPr>
          <a:xfrm>
            <a:off x="2504819" y="10001961"/>
            <a:ext cx="5160005" cy="770390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Running Time =</a:t>
            </a:r>
          </a:p>
        </p:txBody>
      </p:sp>
      <p:sp>
        <p:nvSpPr>
          <p:cNvPr id="9" name="Multiply 8">
            <a:extLst>
              <a:ext uri="{FF2B5EF4-FFF2-40B4-BE49-F238E27FC236}">
                <a16:creationId xmlns:a16="http://schemas.microsoft.com/office/drawing/2014/main" id="{F5F83ADF-7364-E905-D3D7-A8582840F8D7}"/>
              </a:ext>
            </a:extLst>
          </p:cNvPr>
          <p:cNvSpPr/>
          <p:nvPr/>
        </p:nvSpPr>
        <p:spPr>
          <a:xfrm>
            <a:off x="10688426" y="9960158"/>
            <a:ext cx="914400" cy="853996"/>
          </a:xfrm>
          <a:prstGeom prst="mathMultiply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" name="Multiply 9">
            <a:extLst>
              <a:ext uri="{FF2B5EF4-FFF2-40B4-BE49-F238E27FC236}">
                <a16:creationId xmlns:a16="http://schemas.microsoft.com/office/drawing/2014/main" id="{B2D45798-0F81-7738-A30D-785AEF74E3E2}"/>
              </a:ext>
            </a:extLst>
          </p:cNvPr>
          <p:cNvSpPr/>
          <p:nvPr/>
        </p:nvSpPr>
        <p:spPr>
          <a:xfrm>
            <a:off x="14135634" y="9960158"/>
            <a:ext cx="914400" cy="853996"/>
          </a:xfrm>
          <a:prstGeom prst="mathMultiply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!!box3">
                <a:extLst>
                  <a:ext uri="{FF2B5EF4-FFF2-40B4-BE49-F238E27FC236}">
                    <a16:creationId xmlns:a16="http://schemas.microsoft.com/office/drawing/2014/main" id="{3D40F168-6D36-405A-C945-76BEE6E3F714}"/>
                  </a:ext>
                </a:extLst>
              </p:cNvPr>
              <p:cNvSpPr/>
              <p:nvPr/>
            </p:nvSpPr>
            <p:spPr>
              <a:xfrm>
                <a:off x="14336486" y="3886190"/>
                <a:ext cx="9461636" cy="2403577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Lemma (HW): Show that at the end of the k-</a:t>
                </a:r>
                <a:r>
                  <a:rPr lang="en-US" sz="4400" dirty="0" err="1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th</a:t>
                </a: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iteration, flow from s to t is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≥</m:t>
                    </m:r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maxflow –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𝑚𝑊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/</m:t>
                    </m:r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2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𝑘</m:t>
                        </m:r>
                      </m:sup>
                    </m:sSup>
                  </m:oMath>
                </a14:m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7" name="!!box3">
                <a:extLst>
                  <a:ext uri="{FF2B5EF4-FFF2-40B4-BE49-F238E27FC236}">
                    <a16:creationId xmlns:a16="http://schemas.microsoft.com/office/drawing/2014/main" id="{3D40F168-6D36-405A-C945-76BEE6E3F7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36486" y="3886190"/>
                <a:ext cx="9461636" cy="2403577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!!box3">
            <a:extLst>
              <a:ext uri="{FF2B5EF4-FFF2-40B4-BE49-F238E27FC236}">
                <a16:creationId xmlns:a16="http://schemas.microsoft.com/office/drawing/2014/main" id="{A186DF7E-9ACB-06B8-D3B3-ADDB58DB28BB}"/>
              </a:ext>
            </a:extLst>
          </p:cNvPr>
          <p:cNvSpPr/>
          <p:nvPr/>
        </p:nvSpPr>
        <p:spPr>
          <a:xfrm>
            <a:off x="14336486" y="6858000"/>
            <a:ext cx="9461636" cy="2403577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Lemma: In each iteration, the inner while loop runs at most 2m times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!!box4">
                <a:extLst>
                  <a:ext uri="{FF2B5EF4-FFF2-40B4-BE49-F238E27FC236}">
                    <a16:creationId xmlns:a16="http://schemas.microsoft.com/office/drawing/2014/main" id="{1A61E8A7-8DB6-0AC3-BC47-2ABCB2128EF7}"/>
                  </a:ext>
                </a:extLst>
              </p:cNvPr>
              <p:cNvSpPr/>
              <p:nvPr/>
            </p:nvSpPr>
            <p:spPr>
              <a:xfrm>
                <a:off x="15212811" y="10001961"/>
                <a:ext cx="2370031" cy="658336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32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Chalkduster" panose="03050602040202020205" pitchFamily="66" charset="77"/>
                    <a:ea typeface="Helvetica Neue Medium"/>
                    <a:cs typeface="Helvetica Neue Medium"/>
                    <a:sym typeface="Helvetica Neue Medium"/>
                  </a:rPr>
                  <a:t>O(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cap="none" spc="0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𝑚</m:t>
                    </m:r>
                  </m:oMath>
                </a14:m>
                <a:r>
                  <a:rPr kumimoji="0" lang="en-US" sz="32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Chalkduster" panose="03050602040202020205" pitchFamily="66" charset="77"/>
                    <a:ea typeface="Helvetica Neue Medium"/>
                    <a:cs typeface="Helvetica Neue Medium"/>
                    <a:sym typeface="Helvetica Neue Medium"/>
                  </a:rPr>
                  <a:t>)</a:t>
                </a:r>
              </a:p>
            </p:txBody>
          </p:sp>
        </mc:Choice>
        <mc:Fallback>
          <p:sp>
            <p:nvSpPr>
              <p:cNvPr id="6" name="!!box4">
                <a:extLst>
                  <a:ext uri="{FF2B5EF4-FFF2-40B4-BE49-F238E27FC236}">
                    <a16:creationId xmlns:a16="http://schemas.microsoft.com/office/drawing/2014/main" id="{1A61E8A7-8DB6-0AC3-BC47-2ABCB2128E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12811" y="10001961"/>
                <a:ext cx="2370031" cy="658336"/>
              </a:xfrm>
              <a:prstGeom prst="roundRect">
                <a:avLst/>
              </a:prstGeom>
              <a:blipFill>
                <a:blip r:embed="rId6"/>
                <a:stretch>
                  <a:fillRect b="-12698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221391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!!box2">
                <a:extLst>
                  <a:ext uri="{FF2B5EF4-FFF2-40B4-BE49-F238E27FC236}">
                    <a16:creationId xmlns:a16="http://schemas.microsoft.com/office/drawing/2014/main" id="{6842A6C8-B068-10DF-4E71-392A3954992E}"/>
                  </a:ext>
                </a:extLst>
              </p:cNvPr>
              <p:cNvSpPr/>
              <p:nvPr/>
            </p:nvSpPr>
            <p:spPr>
              <a:xfrm>
                <a:off x="649673" y="429994"/>
                <a:ext cx="13483770" cy="774112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def </a:t>
                </a:r>
                <a:r>
                  <a:rPr lang="en-US" sz="3200" dirty="0" err="1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fordfulkerson</a:t>
                </a: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𝐺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for each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𝑒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∈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𝐺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=0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𝑘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= max capacity edge in the graph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make a residual graph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while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there is a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𝑠𝑡</m:t>
                    </m:r>
                    <m:r>
                      <a:rPr lang="en-US" sz="3200" i="1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 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path in</a:t>
                </a: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which each edge has capacity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≥</m:t>
                    </m:r>
                    <m:r>
                      <a:rPr lang="en-US" sz="3200" b="0" i="1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𝑘</m:t>
                    </m:r>
                  </m:oMath>
                </a14:m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	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let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be a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𝑠𝑡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path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let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b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be the minimum capacity edge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each forward edge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e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+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𝑏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each backward edge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𝑒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let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𝑒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′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be the corresponding forward edge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−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𝑏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	make a residual graph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5" name="!!box2">
                <a:extLst>
                  <a:ext uri="{FF2B5EF4-FFF2-40B4-BE49-F238E27FC236}">
                    <a16:creationId xmlns:a16="http://schemas.microsoft.com/office/drawing/2014/main" id="{6842A6C8-B068-10DF-4E71-392A395499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673" y="429994"/>
                <a:ext cx="13483770" cy="7741126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556302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!!box2">
                <a:extLst>
                  <a:ext uri="{FF2B5EF4-FFF2-40B4-BE49-F238E27FC236}">
                    <a16:creationId xmlns:a16="http://schemas.microsoft.com/office/drawing/2014/main" id="{11C97CCB-8817-E851-AD0F-13ECA8C4857E}"/>
                  </a:ext>
                </a:extLst>
              </p:cNvPr>
              <p:cNvSpPr/>
              <p:nvPr/>
            </p:nvSpPr>
            <p:spPr>
              <a:xfrm>
                <a:off x="585878" y="282729"/>
                <a:ext cx="13483770" cy="883078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def </a:t>
                </a:r>
                <a:r>
                  <a:rPr lang="en-US" sz="3200" dirty="0" err="1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fordfulkerson</a:t>
                </a: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𝐺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for each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𝑒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∈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𝐺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=0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𝑘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= max capacity edge in the graph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make a residual graph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while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𝑘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≥1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    while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there is a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𝑠𝑡</m:t>
                    </m:r>
                    <m:r>
                      <a:rPr lang="en-US" sz="3200" i="1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 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path in</a:t>
                </a: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which each edge has capacity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≥</m:t>
                    </m:r>
                    <m:r>
                      <a:rPr lang="en-US" sz="3200" b="0" i="1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𝑘</m:t>
                    </m:r>
                  </m:oMath>
                </a14:m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	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let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be a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𝑠𝑡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path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let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b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be the minimum capacity edge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each forward edge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e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+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𝑏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each backward edge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𝑒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    let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𝑒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′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be the corresponding forward edge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−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𝑏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	    make a residual graph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𝑘</m:t>
                    </m:r>
                    <m:r>
                      <a:rPr lang="en-US" sz="3200" i="1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  <m:r>
                      <a:rPr lang="en-US" sz="3200" i="1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𝑘</m:t>
                    </m:r>
                    <m:r>
                      <a:rPr lang="en-US" sz="3200" b="0" i="1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/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2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" name="!!box2">
                <a:extLst>
                  <a:ext uri="{FF2B5EF4-FFF2-40B4-BE49-F238E27FC236}">
                    <a16:creationId xmlns:a16="http://schemas.microsoft.com/office/drawing/2014/main" id="{11C97CCB-8817-E851-AD0F-13ECA8C485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878" y="282729"/>
                <a:ext cx="13483770" cy="8830786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!!box1">
                <a:extLst>
                  <a:ext uri="{FF2B5EF4-FFF2-40B4-BE49-F238E27FC236}">
                    <a16:creationId xmlns:a16="http://schemas.microsoft.com/office/drawing/2014/main" id="{7482188D-42F6-1BDC-66F6-14DE1913F1A2}"/>
                  </a:ext>
                </a:extLst>
              </p:cNvPr>
              <p:cNvSpPr/>
              <p:nvPr/>
            </p:nvSpPr>
            <p:spPr>
              <a:xfrm>
                <a:off x="8285931" y="10057988"/>
                <a:ext cx="2686869" cy="658336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32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Chalkduster" panose="03050602040202020205" pitchFamily="66" charset="77"/>
                    <a:ea typeface="Helvetica Neue Medium"/>
                    <a:cs typeface="Helvetica Neue Medium"/>
                    <a:sym typeface="Helvetica Neue Medium"/>
                  </a:rPr>
                  <a:t>O(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3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Helvetica Neue Medium"/>
                            <a:cs typeface="Helvetica Neue Medium"/>
                            <a:sym typeface="Helvetica Neue Medium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kumimoji="0" lang="en-US" sz="32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Helvetica Neue Medium"/>
                                <a:cs typeface="Helvetica Neue Medium"/>
                                <a:sym typeface="Helvetica Neue Medium"/>
                              </a:rPr>
                            </m:ctrlPr>
                          </m:sSupPr>
                          <m:e>
                            <m:r>
                              <a:rPr kumimoji="0" lang="en-US" sz="32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Helvetica Neue Medium"/>
                                <a:cs typeface="Helvetica Neue Medium"/>
                                <a:sym typeface="Helvetica Neue Medium"/>
                              </a:rPr>
                              <m:t>𝑚</m:t>
                            </m:r>
                          </m:e>
                          <m:sup>
                            <m:r>
                              <a:rPr kumimoji="0" lang="en-US" sz="32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Helvetica Neue Medium"/>
                                <a:cs typeface="Helvetica Neue Medium"/>
                                <a:sym typeface="Helvetica Neue Medium"/>
                              </a:rPr>
                              <m:t>2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kumimoji="0" lang="en-US" sz="3200" b="0" i="0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Helvetica Neue Medium"/>
                            <a:cs typeface="Helvetica Neue Medium"/>
                            <a:sym typeface="Helvetica Neue Medium"/>
                          </a:rPr>
                          <m:t>log</m:t>
                        </m:r>
                      </m:fName>
                      <m:e>
                        <m:r>
                          <a:rPr kumimoji="0" lang="en-US" sz="3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Helvetica Neue Medium"/>
                            <a:cs typeface="Helvetica Neue Medium"/>
                            <a:sym typeface="Helvetica Neue Medium"/>
                          </a:rPr>
                          <m:t>𝑊</m:t>
                        </m:r>
                      </m:e>
                    </m:func>
                  </m:oMath>
                </a14:m>
                <a:r>
                  <a:rPr kumimoji="0" lang="en-US" sz="32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Chalkduster" panose="03050602040202020205" pitchFamily="66" charset="77"/>
                    <a:ea typeface="Helvetica Neue Medium"/>
                    <a:cs typeface="Helvetica Neue Medium"/>
                    <a:sym typeface="Helvetica Neue Medium"/>
                  </a:rPr>
                  <a:t>)</a:t>
                </a:r>
              </a:p>
            </p:txBody>
          </p:sp>
        </mc:Choice>
        <mc:Fallback>
          <p:sp>
            <p:nvSpPr>
              <p:cNvPr id="4" name="!!box1">
                <a:extLst>
                  <a:ext uri="{FF2B5EF4-FFF2-40B4-BE49-F238E27FC236}">
                    <a16:creationId xmlns:a16="http://schemas.microsoft.com/office/drawing/2014/main" id="{7482188D-42F6-1BDC-66F6-14DE1913F1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5931" y="10057988"/>
                <a:ext cx="2686869" cy="658336"/>
              </a:xfrm>
              <a:prstGeom prst="roundRect">
                <a:avLst/>
              </a:prstGeom>
              <a:blipFill>
                <a:blip r:embed="rId3"/>
                <a:stretch>
                  <a:fillRect b="-11111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!!box9">
            <a:extLst>
              <a:ext uri="{FF2B5EF4-FFF2-40B4-BE49-F238E27FC236}">
                <a16:creationId xmlns:a16="http://schemas.microsoft.com/office/drawing/2014/main" id="{A2D68D36-D366-984F-D515-527FD385FB17}"/>
              </a:ext>
            </a:extLst>
          </p:cNvPr>
          <p:cNvSpPr/>
          <p:nvPr/>
        </p:nvSpPr>
        <p:spPr>
          <a:xfrm>
            <a:off x="2504819" y="10001961"/>
            <a:ext cx="5160005" cy="770390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Running Time 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!!box3">
                <a:extLst>
                  <a:ext uri="{FF2B5EF4-FFF2-40B4-BE49-F238E27FC236}">
                    <a16:creationId xmlns:a16="http://schemas.microsoft.com/office/drawing/2014/main" id="{3778D870-E7B3-5FCC-89C7-C762B4E69945}"/>
                  </a:ext>
                </a:extLst>
              </p:cNvPr>
              <p:cNvSpPr/>
              <p:nvPr/>
            </p:nvSpPr>
            <p:spPr>
              <a:xfrm>
                <a:off x="14336486" y="3886190"/>
                <a:ext cx="9461636" cy="2403577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Lemma (HW): Show that at the end of the k-</a:t>
                </a:r>
                <a:r>
                  <a:rPr lang="en-US" sz="4400" dirty="0" err="1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th</a:t>
                </a: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iteration, flow from s to t is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≥</m:t>
                    </m:r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maxflow –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𝑚𝑊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/</m:t>
                    </m:r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2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𝑘</m:t>
                        </m:r>
                      </m:sup>
                    </m:sSup>
                  </m:oMath>
                </a14:m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5" name="!!box3">
                <a:extLst>
                  <a:ext uri="{FF2B5EF4-FFF2-40B4-BE49-F238E27FC236}">
                    <a16:creationId xmlns:a16="http://schemas.microsoft.com/office/drawing/2014/main" id="{3778D870-E7B3-5FCC-89C7-C762B4E699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36486" y="3886190"/>
                <a:ext cx="9461636" cy="2403577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!!box3">
            <a:extLst>
              <a:ext uri="{FF2B5EF4-FFF2-40B4-BE49-F238E27FC236}">
                <a16:creationId xmlns:a16="http://schemas.microsoft.com/office/drawing/2014/main" id="{58C3415B-36CB-6C1F-ECD4-34597CB89A60}"/>
              </a:ext>
            </a:extLst>
          </p:cNvPr>
          <p:cNvSpPr/>
          <p:nvPr/>
        </p:nvSpPr>
        <p:spPr>
          <a:xfrm>
            <a:off x="14336486" y="6858000"/>
            <a:ext cx="9461636" cy="2403577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Lemma: In each iteration, the inner while loop runs at most 2m times</a:t>
            </a:r>
          </a:p>
        </p:txBody>
      </p:sp>
    </p:spTree>
    <p:extLst>
      <p:ext uri="{BB962C8B-B14F-4D97-AF65-F5344CB8AC3E}">
        <p14:creationId xmlns:p14="http://schemas.microsoft.com/office/powerpoint/2010/main" val="29200138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!!box2">
                <a:extLst>
                  <a:ext uri="{FF2B5EF4-FFF2-40B4-BE49-F238E27FC236}">
                    <a16:creationId xmlns:a16="http://schemas.microsoft.com/office/drawing/2014/main" id="{6842A6C8-B068-10DF-4E71-392A3954992E}"/>
                  </a:ext>
                </a:extLst>
              </p:cNvPr>
              <p:cNvSpPr/>
              <p:nvPr/>
            </p:nvSpPr>
            <p:spPr>
              <a:xfrm>
                <a:off x="649673" y="429994"/>
                <a:ext cx="13483770" cy="774112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def </a:t>
                </a:r>
                <a:r>
                  <a:rPr lang="en-US" sz="3200" dirty="0" err="1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fordfulkerson</a:t>
                </a: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𝐺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for each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𝑒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∈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𝐺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=0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𝑘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= max capacity edge in the graph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make a residual graph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while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there is a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𝑠𝑡</m:t>
                    </m:r>
                    <m:r>
                      <a:rPr lang="en-US" sz="3200" i="1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 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path in</a:t>
                </a: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which each edge has capacity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≥</m:t>
                    </m:r>
                    <m:r>
                      <a:rPr lang="en-US" sz="3200" b="0" i="1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𝑘</m:t>
                    </m:r>
                  </m:oMath>
                </a14:m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	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let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be a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𝑠𝑡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path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let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b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be the minimum capacity edge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each forward edge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e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+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𝑏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each backward edge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𝑒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let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𝑒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′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be the corresponding forward edge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−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𝑏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	make a residual graph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5" name="!!box2">
                <a:extLst>
                  <a:ext uri="{FF2B5EF4-FFF2-40B4-BE49-F238E27FC236}">
                    <a16:creationId xmlns:a16="http://schemas.microsoft.com/office/drawing/2014/main" id="{6842A6C8-B068-10DF-4E71-392A395499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673" y="429994"/>
                <a:ext cx="13483770" cy="7741126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5291D1C-830A-182D-D39D-F6C6858540CA}"/>
              </a:ext>
            </a:extLst>
          </p:cNvPr>
          <p:cNvSpPr/>
          <p:nvPr/>
        </p:nvSpPr>
        <p:spPr>
          <a:xfrm>
            <a:off x="14590643" y="383686"/>
            <a:ext cx="9143684" cy="1241791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So, this algorithm will only run till its finds a path in which each edge has a capacity at least k.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So, after some iteration, there will be no such path.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But there might be a path in which some edges may have capacity less than k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Bradley Hand" pitchFamily="2" charset="77"/>
                <a:sym typeface="Helvetica Neue Medium"/>
              </a:rPr>
              <a:t>So, what should we do?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accent3">
                    <a:lumMod val="75000"/>
                  </a:schemeClr>
                </a:solidFill>
                <a:latin typeface="Bradley Hand" pitchFamily="2" charset="77"/>
                <a:sym typeface="Helvetica Neue Medium"/>
              </a:rPr>
              <a:t>Decrease the value of k</a:t>
            </a:r>
          </a:p>
        </p:txBody>
      </p:sp>
    </p:spTree>
    <p:extLst>
      <p:ext uri="{BB962C8B-B14F-4D97-AF65-F5344CB8AC3E}">
        <p14:creationId xmlns:p14="http://schemas.microsoft.com/office/powerpoint/2010/main" val="26016710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!!box2">
                <a:extLst>
                  <a:ext uri="{FF2B5EF4-FFF2-40B4-BE49-F238E27FC236}">
                    <a16:creationId xmlns:a16="http://schemas.microsoft.com/office/drawing/2014/main" id="{5B61752C-8263-3208-9197-FB9AD030AEBC}"/>
                  </a:ext>
                </a:extLst>
              </p:cNvPr>
              <p:cNvSpPr/>
              <p:nvPr/>
            </p:nvSpPr>
            <p:spPr>
              <a:xfrm>
                <a:off x="649673" y="157579"/>
                <a:ext cx="13483770" cy="828595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def </a:t>
                </a:r>
                <a:r>
                  <a:rPr lang="en-US" sz="3200" dirty="0" err="1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fordfulkerson</a:t>
                </a: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𝐺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for each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𝑒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∈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𝐺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=0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𝑘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= max capacity edge in the graph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make a residual graph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while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𝑘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≥1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    while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there is a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𝑠𝑡</m:t>
                    </m:r>
                    <m:r>
                      <a:rPr lang="en-US" sz="3200" i="1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 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path in</a:t>
                </a: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which each edge has capacity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≥</m:t>
                    </m:r>
                    <m:r>
                      <a:rPr lang="en-US" sz="3200" b="0" i="1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𝑘</m:t>
                    </m:r>
                  </m:oMath>
                </a14:m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	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let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be a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𝑠𝑡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path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let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b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be the minimum capacity edge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each forward edge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e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+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𝑏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each backward edge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𝑒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    let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𝑒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′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be the corresponding forward edge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−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𝑏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	    make a residual graph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" name="!!box2">
                <a:extLst>
                  <a:ext uri="{FF2B5EF4-FFF2-40B4-BE49-F238E27FC236}">
                    <a16:creationId xmlns:a16="http://schemas.microsoft.com/office/drawing/2014/main" id="{5B61752C-8263-3208-9197-FB9AD030AE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673" y="157579"/>
                <a:ext cx="13483770" cy="8285956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451612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E690907-E7CD-EFF3-B42E-B8690594ADEC}"/>
              </a:ext>
            </a:extLst>
          </p:cNvPr>
          <p:cNvSpPr/>
          <p:nvPr/>
        </p:nvSpPr>
        <p:spPr>
          <a:xfrm>
            <a:off x="14590643" y="383686"/>
            <a:ext cx="9143684" cy="1241791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Let W be the maximum capacity edge in the graph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Bradley Hand" pitchFamily="2" charset="77"/>
                <a:sym typeface="Helvetica Neue Medium"/>
              </a:rPr>
              <a:t>How many iterations does the outer while loop runs?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log W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Bradley Hand" pitchFamily="2" charset="77"/>
                <a:sym typeface="Helvetica Neue Medium"/>
              </a:rPr>
              <a:t>How many iterations does the inner loop runs?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Let's try to analyze this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44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44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44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44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44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44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44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44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!!box2">
                <a:extLst>
                  <a:ext uri="{FF2B5EF4-FFF2-40B4-BE49-F238E27FC236}">
                    <a16:creationId xmlns:a16="http://schemas.microsoft.com/office/drawing/2014/main" id="{AB956FBA-856C-EE50-35A8-98ECAF732436}"/>
                  </a:ext>
                </a:extLst>
              </p:cNvPr>
              <p:cNvSpPr/>
              <p:nvPr/>
            </p:nvSpPr>
            <p:spPr>
              <a:xfrm>
                <a:off x="585878" y="282729"/>
                <a:ext cx="13483770" cy="883078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def </a:t>
                </a:r>
                <a:r>
                  <a:rPr lang="en-US" sz="3200" dirty="0" err="1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fordfulkerson</a:t>
                </a: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𝐺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for each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𝑒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∈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𝐺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=0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𝑘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= max capacity edge in the graph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make a residual graph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while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𝑘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≥1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    while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there is a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𝑠𝑡</m:t>
                    </m:r>
                    <m:r>
                      <a:rPr lang="en-US" sz="3200" i="1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 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path in</a:t>
                </a: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which each edge has capacity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≥</m:t>
                    </m:r>
                    <m:r>
                      <a:rPr lang="en-US" sz="3200" b="0" i="1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𝑘</m:t>
                    </m:r>
                  </m:oMath>
                </a14:m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	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let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be a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𝑠𝑡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path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let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b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be the minimum capacity edge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each forward edge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e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+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𝑏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each backward edge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𝑒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    let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𝑒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′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be the corresponding forward edge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−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𝑏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	    make a residual graph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𝑘</m:t>
                    </m:r>
                    <m:r>
                      <a:rPr lang="en-US" sz="3200" i="1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  <m:r>
                      <a:rPr lang="en-US" sz="3200" i="1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𝑘</m:t>
                    </m:r>
                    <m:r>
                      <a:rPr lang="en-US" sz="3200" b="0" i="1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/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2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" name="!!box2">
                <a:extLst>
                  <a:ext uri="{FF2B5EF4-FFF2-40B4-BE49-F238E27FC236}">
                    <a16:creationId xmlns:a16="http://schemas.microsoft.com/office/drawing/2014/main" id="{AB956FBA-856C-EE50-35A8-98ECAF7324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878" y="282729"/>
                <a:ext cx="13483770" cy="8830786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795119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!!box2">
                <a:extLst>
                  <a:ext uri="{FF2B5EF4-FFF2-40B4-BE49-F238E27FC236}">
                    <a16:creationId xmlns:a16="http://schemas.microsoft.com/office/drawing/2014/main" id="{11C97CCB-8817-E851-AD0F-13ECA8C4857E}"/>
                  </a:ext>
                </a:extLst>
              </p:cNvPr>
              <p:cNvSpPr/>
              <p:nvPr/>
            </p:nvSpPr>
            <p:spPr>
              <a:xfrm>
                <a:off x="585878" y="282729"/>
                <a:ext cx="13483770" cy="883078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def </a:t>
                </a:r>
                <a:r>
                  <a:rPr lang="en-US" sz="3200" dirty="0" err="1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fordfulkerson</a:t>
                </a: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𝐺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for each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𝑒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∈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𝐺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=0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𝑘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= max capacity edge in the graph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make a residual graph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while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𝑘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≥1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    while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there is a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𝑠𝑡</m:t>
                    </m:r>
                    <m:r>
                      <a:rPr lang="en-US" sz="3200" i="1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 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path in</a:t>
                </a: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which each edge has capacity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≥</m:t>
                    </m:r>
                    <m:r>
                      <a:rPr lang="en-US" sz="3200" b="0" i="1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𝑘</m:t>
                    </m:r>
                  </m:oMath>
                </a14:m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	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let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be a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𝑠𝑡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path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let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b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be the minimum capacity edge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each forward edge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e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+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𝑏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each backward edge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𝑒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    let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𝑒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′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be the corresponding forward edge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−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𝑏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	    make a residual graph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𝑘</m:t>
                    </m:r>
                    <m:r>
                      <a:rPr lang="en-US" sz="3200" i="1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  <m:r>
                      <a:rPr lang="en-US" sz="3200" i="1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𝑘</m:t>
                    </m:r>
                    <m:r>
                      <a:rPr lang="en-US" sz="3200" b="0" i="1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/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2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" name="!!box2">
                <a:extLst>
                  <a:ext uri="{FF2B5EF4-FFF2-40B4-BE49-F238E27FC236}">
                    <a16:creationId xmlns:a16="http://schemas.microsoft.com/office/drawing/2014/main" id="{11C97CCB-8817-E851-AD0F-13ECA8C485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878" y="282729"/>
                <a:ext cx="13483770" cy="8830786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!!box2">
                <a:extLst>
                  <a:ext uri="{FF2B5EF4-FFF2-40B4-BE49-F238E27FC236}">
                    <a16:creationId xmlns:a16="http://schemas.microsoft.com/office/drawing/2014/main" id="{67A60C2D-B269-5BB5-C3DC-C948B325B339}"/>
                  </a:ext>
                </a:extLst>
              </p:cNvPr>
              <p:cNvSpPr/>
              <p:nvPr/>
            </p:nvSpPr>
            <p:spPr>
              <a:xfrm>
                <a:off x="15022247" y="426720"/>
                <a:ext cx="8775875" cy="12943840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Let us look at what happens at the first iteration of the inner while loop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000" dirty="0">
                    <a:solidFill>
                      <a:schemeClr val="accent6">
                        <a:lumMod val="75000"/>
                      </a:schemeClr>
                    </a:solidFill>
                    <a:latin typeface="Bradley Hand" pitchFamily="2" charset="77"/>
                    <a:sym typeface="Helvetica Neue Medium"/>
                  </a:rPr>
                  <a:t>How many times can it run?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400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≤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deg</m:t>
                    </m:r>
                    <m:r>
                      <a:rPr lang="en-US" sz="400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(</m:t>
                    </m:r>
                    <m:r>
                      <a:rPr lang="en-US" sz="400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𝑡</m:t>
                    </m:r>
                    <m:r>
                      <a:rPr lang="en-US" sz="400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)</m:t>
                    </m:r>
                  </m:oMath>
                </a14:m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times, trivial bound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This is because each iteration will saturate one of the edge adjacent to t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4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4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4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4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4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4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4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4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4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4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>
          <p:sp>
            <p:nvSpPr>
              <p:cNvPr id="4" name="!!box2">
                <a:extLst>
                  <a:ext uri="{FF2B5EF4-FFF2-40B4-BE49-F238E27FC236}">
                    <a16:creationId xmlns:a16="http://schemas.microsoft.com/office/drawing/2014/main" id="{67A60C2D-B269-5BB5-C3DC-C948B325B3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22247" y="426720"/>
                <a:ext cx="8775875" cy="12943840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368243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!!box2">
                <a:extLst>
                  <a:ext uri="{FF2B5EF4-FFF2-40B4-BE49-F238E27FC236}">
                    <a16:creationId xmlns:a16="http://schemas.microsoft.com/office/drawing/2014/main" id="{11C97CCB-8817-E851-AD0F-13ECA8C4857E}"/>
                  </a:ext>
                </a:extLst>
              </p:cNvPr>
              <p:cNvSpPr/>
              <p:nvPr/>
            </p:nvSpPr>
            <p:spPr>
              <a:xfrm>
                <a:off x="585878" y="282729"/>
                <a:ext cx="13483770" cy="883078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def </a:t>
                </a:r>
                <a:r>
                  <a:rPr lang="en-US" sz="3200" dirty="0" err="1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fordfulkerson</a:t>
                </a: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𝐺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for each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𝑒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∈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𝐺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=0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𝑘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= max capacity edge in the graph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make a residual graph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while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𝑘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≥1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    while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there is a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𝑠𝑡</m:t>
                    </m:r>
                    <m:r>
                      <a:rPr lang="en-US" sz="3200" i="1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 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path in</a:t>
                </a: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which each edge has capacity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≥</m:t>
                    </m:r>
                    <m:r>
                      <a:rPr lang="en-US" sz="3200" b="0" i="1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𝑘</m:t>
                    </m:r>
                  </m:oMath>
                </a14:m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	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let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be a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𝑠𝑡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path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let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b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be the minimum capacity edge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each forward edge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e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+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𝑏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each backward edge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𝑒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    let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𝑒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′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be the corresponding forward edge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−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𝑏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	    make a residual graph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𝑘</m:t>
                    </m:r>
                    <m:r>
                      <a:rPr lang="en-US" sz="3200" i="1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  <m:r>
                      <a:rPr lang="en-US" sz="3200" i="1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𝑘</m:t>
                    </m:r>
                    <m:r>
                      <a:rPr lang="en-US" sz="3200" b="0" i="1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/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2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" name="!!box2">
                <a:extLst>
                  <a:ext uri="{FF2B5EF4-FFF2-40B4-BE49-F238E27FC236}">
                    <a16:creationId xmlns:a16="http://schemas.microsoft.com/office/drawing/2014/main" id="{11C97CCB-8817-E851-AD0F-13ECA8C485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878" y="282729"/>
                <a:ext cx="13483770" cy="8830786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!!box2">
                <a:extLst>
                  <a:ext uri="{FF2B5EF4-FFF2-40B4-BE49-F238E27FC236}">
                    <a16:creationId xmlns:a16="http://schemas.microsoft.com/office/drawing/2014/main" id="{67A60C2D-B269-5BB5-C3DC-C948B325B339}"/>
                  </a:ext>
                </a:extLst>
              </p:cNvPr>
              <p:cNvSpPr/>
              <p:nvPr/>
            </p:nvSpPr>
            <p:spPr>
              <a:xfrm>
                <a:off x="15022247" y="426720"/>
                <a:ext cx="8775875" cy="12943840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Let us look at what happens at the first iteration of the inner while loop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000" dirty="0">
                    <a:solidFill>
                      <a:schemeClr val="accent6">
                        <a:lumMod val="75000"/>
                      </a:schemeClr>
                    </a:solidFill>
                    <a:latin typeface="Bradley Hand" pitchFamily="2" charset="77"/>
                    <a:sym typeface="Helvetica Neue Medium"/>
                  </a:rPr>
                  <a:t>How many times can it run?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≤</m:t>
                    </m:r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𝑚</m:t>
                    </m:r>
                  </m:oMath>
                </a14:m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times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This is because each iteration will saturate one of the edge adjacent to t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4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4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endParaRPr lang="en-US" sz="4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4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4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4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4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4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4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4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>
          <p:sp>
            <p:nvSpPr>
              <p:cNvPr id="4" name="!!box2">
                <a:extLst>
                  <a:ext uri="{FF2B5EF4-FFF2-40B4-BE49-F238E27FC236}">
                    <a16:creationId xmlns:a16="http://schemas.microsoft.com/office/drawing/2014/main" id="{67A60C2D-B269-5BB5-C3DC-C948B325B3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22247" y="426720"/>
                <a:ext cx="8775875" cy="12943840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678062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3268</TotalTime>
  <Words>5623</Words>
  <Application>Microsoft Macintosh PowerPoint</Application>
  <PresentationFormat>Custom</PresentationFormat>
  <Paragraphs>753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Arial</vt:lpstr>
      <vt:lpstr>Bradley Hand</vt:lpstr>
      <vt:lpstr>Cambria Math</vt:lpstr>
      <vt:lpstr>Chalkduster</vt:lpstr>
      <vt:lpstr>Helvetica Neue</vt:lpstr>
      <vt:lpstr>Helvetica Neue Medium</vt:lpstr>
      <vt:lpstr>21_BasicWhite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Manoj Gupta</cp:lastModifiedBy>
  <cp:revision>655</cp:revision>
  <dcterms:modified xsi:type="dcterms:W3CDTF">2024-10-29T08:55:00Z</dcterms:modified>
</cp:coreProperties>
</file>