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30" r:id="rId3"/>
    <p:sldId id="331" r:id="rId4"/>
    <p:sldId id="332" r:id="rId5"/>
    <p:sldId id="334" r:id="rId6"/>
    <p:sldId id="335" r:id="rId7"/>
    <p:sldId id="337" r:id="rId8"/>
    <p:sldId id="338" r:id="rId9"/>
    <p:sldId id="339" r:id="rId10"/>
    <p:sldId id="340" r:id="rId11"/>
    <p:sldId id="363" r:id="rId12"/>
    <p:sldId id="364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65" r:id="rId21"/>
    <p:sldId id="366" r:id="rId22"/>
    <p:sldId id="367" r:id="rId23"/>
    <p:sldId id="348" r:id="rId24"/>
    <p:sldId id="349" r:id="rId25"/>
    <p:sldId id="355" r:id="rId26"/>
    <p:sldId id="318" r:id="rId27"/>
    <p:sldId id="356" r:id="rId28"/>
    <p:sldId id="357" r:id="rId29"/>
    <p:sldId id="369" r:id="rId30"/>
    <p:sldId id="368" r:id="rId31"/>
    <p:sldId id="359" r:id="rId32"/>
    <p:sldId id="360" r:id="rId33"/>
    <p:sldId id="361" r:id="rId34"/>
    <p:sldId id="362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69"/>
    <p:restoredTop sz="87687"/>
  </p:normalViewPr>
  <p:slideViewPr>
    <p:cSldViewPr snapToGrid="0">
      <p:cViewPr>
        <p:scale>
          <a:sx n="60" d="100"/>
          <a:sy n="60" d="100"/>
        </p:scale>
        <p:origin x="248" y="-152"/>
      </p:cViewPr>
      <p:guideLst/>
    </p:cSldViewPr>
  </p:slid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67.png"/><Relationship Id="rId3" Type="http://schemas.openxmlformats.org/officeDocument/2006/relationships/image" Target="../media/image29.png"/><Relationship Id="rId21" Type="http://schemas.openxmlformats.org/officeDocument/2006/relationships/image" Target="../media/image89.png"/><Relationship Id="rId7" Type="http://schemas.openxmlformats.org/officeDocument/2006/relationships/image" Target="../media/image2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2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5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8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9" Type="http://schemas.openxmlformats.org/officeDocument/2006/relationships/image" Target="../media/image136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55" Type="http://schemas.openxmlformats.org/officeDocument/2006/relationships/image" Target="../media/image152.png"/><Relationship Id="rId7" Type="http://schemas.openxmlformats.org/officeDocument/2006/relationships/image" Target="../media/image127.png"/><Relationship Id="rId2" Type="http://schemas.openxmlformats.org/officeDocument/2006/relationships/image" Target="../media/image98.png"/><Relationship Id="rId16" Type="http://schemas.openxmlformats.org/officeDocument/2006/relationships/image" Target="../media/image103.png"/><Relationship Id="rId29" Type="http://schemas.openxmlformats.org/officeDocument/2006/relationships/image" Target="../media/image116.png"/><Relationship Id="rId11" Type="http://schemas.openxmlformats.org/officeDocument/2006/relationships/image" Target="../media/image132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50.png"/><Relationship Id="rId5" Type="http://schemas.openxmlformats.org/officeDocument/2006/relationships/image" Target="../media/image125.png"/><Relationship Id="rId19" Type="http://schemas.openxmlformats.org/officeDocument/2006/relationships/image" Target="../media/image106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40.png"/><Relationship Id="rId48" Type="http://schemas.openxmlformats.org/officeDocument/2006/relationships/image" Target="../media/image145.png"/><Relationship Id="rId56" Type="http://schemas.openxmlformats.org/officeDocument/2006/relationships/image" Target="../media/image153.png"/><Relationship Id="rId8" Type="http://schemas.openxmlformats.org/officeDocument/2006/relationships/image" Target="../media/image131.png"/><Relationship Id="rId51" Type="http://schemas.openxmlformats.org/officeDocument/2006/relationships/image" Target="../media/image148.png"/><Relationship Id="rId3" Type="http://schemas.openxmlformats.org/officeDocument/2006/relationships/image" Target="../media/image123.png"/><Relationship Id="rId12" Type="http://schemas.openxmlformats.org/officeDocument/2006/relationships/image" Target="../media/image990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20" Type="http://schemas.openxmlformats.org/officeDocument/2006/relationships/image" Target="../media/image107.png"/><Relationship Id="rId41" Type="http://schemas.openxmlformats.org/officeDocument/2006/relationships/image" Target="../media/image138.png"/><Relationship Id="rId54" Type="http://schemas.openxmlformats.org/officeDocument/2006/relationships/image" Target="../media/image1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33.png"/><Relationship Id="rId49" Type="http://schemas.openxmlformats.org/officeDocument/2006/relationships/image" Target="../media/image146.png"/><Relationship Id="rId57" Type="http://schemas.openxmlformats.org/officeDocument/2006/relationships/image" Target="../media/image154.png"/><Relationship Id="rId10" Type="http://schemas.openxmlformats.org/officeDocument/2006/relationships/image" Target="../media/image130.png"/><Relationship Id="rId31" Type="http://schemas.openxmlformats.org/officeDocument/2006/relationships/image" Target="../media/image118.png"/><Relationship Id="rId44" Type="http://schemas.openxmlformats.org/officeDocument/2006/relationships/image" Target="../media/image141.png"/><Relationship Id="rId52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44.png"/><Relationship Id="rId21" Type="http://schemas.openxmlformats.org/officeDocument/2006/relationships/image" Target="../media/image11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6" Type="http://schemas.openxmlformats.org/officeDocument/2006/relationships/image" Target="../media/image111.png"/><Relationship Id="rId29" Type="http://schemas.openxmlformats.org/officeDocument/2006/relationships/image" Target="../media/image134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4" Type="http://schemas.openxmlformats.org/officeDocument/2006/relationships/image" Target="../media/image99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8" Type="http://schemas.openxmlformats.org/officeDocument/2006/relationships/image" Target="../media/image103.png"/><Relationship Id="rId3" Type="http://schemas.openxmlformats.org/officeDocument/2006/relationships/image" Target="../media/image13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20" Type="http://schemas.openxmlformats.org/officeDocument/2006/relationships/image" Target="../media/image115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3.png"/><Relationship Id="rId21" Type="http://schemas.openxmlformats.org/officeDocument/2006/relationships/image" Target="../media/image115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4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3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2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26" Type="http://schemas.openxmlformats.org/officeDocument/2006/relationships/image" Target="../media/image179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26" Type="http://schemas.openxmlformats.org/officeDocument/2006/relationships/image" Target="../media/image179.png"/><Relationship Id="rId3" Type="http://schemas.openxmlformats.org/officeDocument/2006/relationships/image" Target="../media/image182.png"/><Relationship Id="rId21" Type="http://schemas.openxmlformats.org/officeDocument/2006/relationships/image" Target="../media/image174.png"/><Relationship Id="rId7" Type="http://schemas.openxmlformats.org/officeDocument/2006/relationships/image" Target="../media/image186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5.png"/><Relationship Id="rId11" Type="http://schemas.openxmlformats.org/officeDocument/2006/relationships/image" Target="../media/image164.png"/><Relationship Id="rId24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83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3" Type="http://schemas.openxmlformats.org/officeDocument/2006/relationships/image" Target="../media/image182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19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29.png"/><Relationship Id="rId21" Type="http://schemas.openxmlformats.org/officeDocument/2006/relationships/image" Target="../media/image5.svg"/><Relationship Id="rId7" Type="http://schemas.openxmlformats.org/officeDocument/2006/relationships/image" Target="../media/image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59.png"/><Relationship Id="rId10" Type="http://schemas.openxmlformats.org/officeDocument/2006/relationships/image" Target="../media/image37.png"/><Relationship Id="rId19" Type="http://schemas.openxmlformats.org/officeDocument/2006/relationships/image" Target="../media/image63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6" Type="http://schemas.openxmlformats.org/officeDocument/2006/relationships/image" Target="../media/image231.png"/><Relationship Id="rId3" Type="http://schemas.openxmlformats.org/officeDocument/2006/relationships/image" Target="../media/image207.png"/><Relationship Id="rId21" Type="http://schemas.openxmlformats.org/officeDocument/2006/relationships/image" Target="../media/image226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30.png"/><Relationship Id="rId2" Type="http://schemas.openxmlformats.org/officeDocument/2006/relationships/image" Target="../media/image206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24" Type="http://schemas.openxmlformats.org/officeDocument/2006/relationships/image" Target="../media/image229.png"/><Relationship Id="rId5" Type="http://schemas.openxmlformats.org/officeDocument/2006/relationships/image" Target="../media/image209.png"/><Relationship Id="rId15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image" Target="../media/image215.png"/><Relationship Id="rId19" Type="http://schemas.openxmlformats.org/officeDocument/2006/relationships/image" Target="../media/image224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82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19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9" Type="http://schemas.openxmlformats.org/officeDocument/2006/relationships/image" Target="../media/image272.png"/><Relationship Id="rId21" Type="http://schemas.openxmlformats.org/officeDocument/2006/relationships/image" Target="../media/image254.png"/><Relationship Id="rId34" Type="http://schemas.openxmlformats.org/officeDocument/2006/relationships/image" Target="../media/image267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41" Type="http://schemas.openxmlformats.org/officeDocument/2006/relationships/image" Target="../media/image2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31" Type="http://schemas.openxmlformats.org/officeDocument/2006/relationships/image" Target="../media/image264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0.png"/><Relationship Id="rId13" Type="http://schemas.openxmlformats.org/officeDocument/2006/relationships/image" Target="../media/image2180.png"/><Relationship Id="rId18" Type="http://schemas.openxmlformats.org/officeDocument/2006/relationships/image" Target="../media/image2230.png"/><Relationship Id="rId3" Type="http://schemas.openxmlformats.org/officeDocument/2006/relationships/image" Target="../media/image2070.png"/><Relationship Id="rId21" Type="http://schemas.openxmlformats.org/officeDocument/2006/relationships/image" Target="../media/image2260.png"/><Relationship Id="rId7" Type="http://schemas.openxmlformats.org/officeDocument/2006/relationships/image" Target="../media/image2120.png"/><Relationship Id="rId12" Type="http://schemas.openxmlformats.org/officeDocument/2006/relationships/image" Target="../media/image2170.png"/><Relationship Id="rId17" Type="http://schemas.openxmlformats.org/officeDocument/2006/relationships/image" Target="../media/image2220.png"/><Relationship Id="rId2" Type="http://schemas.openxmlformats.org/officeDocument/2006/relationships/image" Target="../media/image2060.png"/><Relationship Id="rId16" Type="http://schemas.openxmlformats.org/officeDocument/2006/relationships/image" Target="../media/image2210.png"/><Relationship Id="rId20" Type="http://schemas.openxmlformats.org/officeDocument/2006/relationships/image" Target="../media/image22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10.png"/><Relationship Id="rId11" Type="http://schemas.openxmlformats.org/officeDocument/2006/relationships/image" Target="../media/image2160.png"/><Relationship Id="rId5" Type="http://schemas.openxmlformats.org/officeDocument/2006/relationships/image" Target="../media/image2090.png"/><Relationship Id="rId15" Type="http://schemas.openxmlformats.org/officeDocument/2006/relationships/image" Target="../media/image2200.png"/><Relationship Id="rId10" Type="http://schemas.openxmlformats.org/officeDocument/2006/relationships/image" Target="../media/image2150.png"/><Relationship Id="rId19" Type="http://schemas.openxmlformats.org/officeDocument/2006/relationships/image" Target="../media/image2240.png"/><Relationship Id="rId4" Type="http://schemas.openxmlformats.org/officeDocument/2006/relationships/image" Target="../media/image2080.png"/><Relationship Id="rId9" Type="http://schemas.openxmlformats.org/officeDocument/2006/relationships/image" Target="../media/image2140.png"/><Relationship Id="rId14" Type="http://schemas.openxmlformats.org/officeDocument/2006/relationships/image" Target="../media/image2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13" Type="http://schemas.openxmlformats.org/officeDocument/2006/relationships/image" Target="../media/image198.png"/><Relationship Id="rId18" Type="http://schemas.openxmlformats.org/officeDocument/2006/relationships/image" Target="../media/image200.png"/><Relationship Id="rId26" Type="http://schemas.openxmlformats.org/officeDocument/2006/relationships/image" Target="../media/image203.png"/><Relationship Id="rId3" Type="http://schemas.openxmlformats.org/officeDocument/2006/relationships/image" Target="../media/image1820.png"/><Relationship Id="rId21" Type="http://schemas.openxmlformats.org/officeDocument/2006/relationships/image" Target="../media/image174.png"/><Relationship Id="rId7" Type="http://schemas.openxmlformats.org/officeDocument/2006/relationships/image" Target="../media/image194.png"/><Relationship Id="rId12" Type="http://schemas.openxmlformats.org/officeDocument/2006/relationships/image" Target="../media/image197.png"/><Relationship Id="rId17" Type="http://schemas.openxmlformats.org/officeDocument/2006/relationships/image" Target="../media/image199.png"/><Relationship Id="rId25" Type="http://schemas.openxmlformats.org/officeDocument/2006/relationships/image" Target="../media/image202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201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24" Type="http://schemas.openxmlformats.org/officeDocument/2006/relationships/image" Target="../media/image2270.png"/><Relationship Id="rId5" Type="http://schemas.openxmlformats.org/officeDocument/2006/relationships/image" Target="../media/image192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880.png"/><Relationship Id="rId19" Type="http://schemas.openxmlformats.org/officeDocument/2006/relationships/image" Target="../media/image172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2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0.png"/><Relationship Id="rId13" Type="http://schemas.openxmlformats.org/officeDocument/2006/relationships/image" Target="../media/image2390.png"/><Relationship Id="rId18" Type="http://schemas.openxmlformats.org/officeDocument/2006/relationships/image" Target="../media/image2440.png"/><Relationship Id="rId26" Type="http://schemas.openxmlformats.org/officeDocument/2006/relationships/image" Target="../media/image2520.png"/><Relationship Id="rId3" Type="http://schemas.openxmlformats.org/officeDocument/2006/relationships/image" Target="../media/image2290.png"/><Relationship Id="rId21" Type="http://schemas.openxmlformats.org/officeDocument/2006/relationships/image" Target="../media/image2470.png"/><Relationship Id="rId7" Type="http://schemas.openxmlformats.org/officeDocument/2006/relationships/image" Target="../media/image2330.png"/><Relationship Id="rId12" Type="http://schemas.openxmlformats.org/officeDocument/2006/relationships/image" Target="../media/image2380.png"/><Relationship Id="rId17" Type="http://schemas.openxmlformats.org/officeDocument/2006/relationships/image" Target="../media/image2430.png"/><Relationship Id="rId25" Type="http://schemas.openxmlformats.org/officeDocument/2006/relationships/image" Target="../media/image275.png"/><Relationship Id="rId2" Type="http://schemas.openxmlformats.org/officeDocument/2006/relationships/image" Target="../media/image2280.png"/><Relationship Id="rId16" Type="http://schemas.openxmlformats.org/officeDocument/2006/relationships/image" Target="../media/image2420.png"/><Relationship Id="rId20" Type="http://schemas.openxmlformats.org/officeDocument/2006/relationships/image" Target="../media/image24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20.png"/><Relationship Id="rId11" Type="http://schemas.openxmlformats.org/officeDocument/2006/relationships/image" Target="../media/image2370.png"/><Relationship Id="rId24" Type="http://schemas.openxmlformats.org/officeDocument/2006/relationships/image" Target="../media/image2500.png"/><Relationship Id="rId5" Type="http://schemas.openxmlformats.org/officeDocument/2006/relationships/image" Target="../media/image2310.png"/><Relationship Id="rId15" Type="http://schemas.openxmlformats.org/officeDocument/2006/relationships/image" Target="../media/image2410.png"/><Relationship Id="rId23" Type="http://schemas.openxmlformats.org/officeDocument/2006/relationships/image" Target="../media/image2490.png"/><Relationship Id="rId10" Type="http://schemas.openxmlformats.org/officeDocument/2006/relationships/image" Target="../media/image2360.png"/><Relationship Id="rId19" Type="http://schemas.openxmlformats.org/officeDocument/2006/relationships/image" Target="../media/image2450.png"/><Relationship Id="rId4" Type="http://schemas.openxmlformats.org/officeDocument/2006/relationships/image" Target="../media/image2300.png"/><Relationship Id="rId9" Type="http://schemas.openxmlformats.org/officeDocument/2006/relationships/image" Target="../media/image2350.png"/><Relationship Id="rId14" Type="http://schemas.openxmlformats.org/officeDocument/2006/relationships/image" Target="../media/image2400.png"/><Relationship Id="rId22" Type="http://schemas.openxmlformats.org/officeDocument/2006/relationships/image" Target="../media/image2480.png"/><Relationship Id="rId27" Type="http://schemas.openxmlformats.org/officeDocument/2006/relationships/image" Target="../media/image25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5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5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h7apO7q16V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72.png"/><Relationship Id="rId21" Type="http://schemas.openxmlformats.org/officeDocument/2006/relationships/image" Target="../media/image46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24" Type="http://schemas.openxmlformats.org/officeDocument/2006/relationships/image" Target="../media/image49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9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31" Type="http://schemas.openxmlformats.org/officeDocument/2006/relationships/image" Target="../media/image64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The last step in FFT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32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D0AB2C-4B94-EB5F-BFF9-1017BB6EA3E0}"/>
              </a:ext>
            </a:extLst>
          </p:cNvPr>
          <p:cNvSpPr/>
          <p:nvPr/>
        </p:nvSpPr>
        <p:spPr>
          <a:xfrm>
            <a:off x="13885672" y="2934159"/>
            <a:ext cx="2138218" cy="7567301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D773DF74-19DE-AAE5-43C7-C2D48082C355}"/>
              </a:ext>
            </a:extLst>
          </p:cNvPr>
          <p:cNvSpPr/>
          <p:nvPr/>
        </p:nvSpPr>
        <p:spPr>
          <a:xfrm>
            <a:off x="11483423" y="11126662"/>
            <a:ext cx="7223633" cy="97168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this?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6638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303215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36" y="3249252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78" y="461559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32" y="5908796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287" y="9271747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2706201" y="336770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4485780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21" y="4590867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2706201" y="467919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80" y="4655355"/>
                <a:ext cx="1007679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03" y="5937233"/>
                <a:ext cx="1787752" cy="794544"/>
              </a:xfrm>
              <a:prstGeom prst="roundRect">
                <a:avLst/>
              </a:prstGeom>
              <a:blipFill>
                <a:blip r:embed="rId16"/>
                <a:stretch>
                  <a:fillRect r="-131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2706201" y="600172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779" y="6001721"/>
                <a:ext cx="1007680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4655355"/>
                <a:ext cx="1007679" cy="79454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7056844" y="3383990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844" y="6001721"/>
                <a:ext cx="1007679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3339454"/>
                <a:ext cx="737381" cy="7673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0646528" y="3367703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4655355"/>
                <a:ext cx="737381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5971256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4655355"/>
                <a:ext cx="1007679" cy="806675"/>
              </a:xfrm>
              <a:prstGeom prst="roundRect">
                <a:avLst/>
              </a:prstGeom>
              <a:blipFill>
                <a:blip r:embed="rId23"/>
                <a:stretch>
                  <a:fillRect l="-26374" b="-9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528" y="6001721"/>
                <a:ext cx="1007679" cy="806675"/>
              </a:xfrm>
              <a:prstGeom prst="roundRect">
                <a:avLst/>
              </a:prstGeom>
              <a:blipFill>
                <a:blip r:embed="rId24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62989" y="7648818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697653" y="7594855"/>
                <a:ext cx="737382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698537" y="77133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620929" y="7672119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781677" y="7532836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111" y="9315420"/>
                <a:ext cx="2151026" cy="806675"/>
              </a:xfrm>
              <a:prstGeom prst="roundRect">
                <a:avLst/>
              </a:prstGeom>
              <a:blipFill>
                <a:blip r:embed="rId27"/>
                <a:stretch>
                  <a:fillRect b="-666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2706201" y="940576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66" y="9379908"/>
                <a:ext cx="1328107" cy="806675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848" y="9379908"/>
                <a:ext cx="1233671" cy="806675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467" y="9390198"/>
                <a:ext cx="737381" cy="7673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21" y="9405769"/>
                <a:ext cx="1410693" cy="888186"/>
              </a:xfrm>
              <a:prstGeom prst="roundRect">
                <a:avLst/>
              </a:prstGeom>
              <a:blipFill>
                <a:blip r:embed="rId30"/>
                <a:stretch>
                  <a:fillRect l="-20492" b="-60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91993" y="7734904"/>
                <a:ext cx="737381" cy="767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8599184" y="2985269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10668364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2251022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23264987" y="2956832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12477840" y="3008445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21467255" y="2981036"/>
            <a:ext cx="644634" cy="749301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D0AB2C-4B94-EB5F-BFF9-1017BB6EA3E0}"/>
              </a:ext>
            </a:extLst>
          </p:cNvPr>
          <p:cNvSpPr/>
          <p:nvPr/>
        </p:nvSpPr>
        <p:spPr>
          <a:xfrm>
            <a:off x="13885672" y="2934159"/>
            <a:ext cx="2138218" cy="7567301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D773DF74-19DE-AAE5-43C7-C2D48082C355}"/>
              </a:ext>
            </a:extLst>
          </p:cNvPr>
          <p:cNvSpPr/>
          <p:nvPr/>
        </p:nvSpPr>
        <p:spPr>
          <a:xfrm>
            <a:off x="11483423" y="11126662"/>
            <a:ext cx="7223633" cy="971684"/>
          </a:xfrm>
          <a:prstGeom prst="roundRect">
            <a:avLst>
              <a:gd name="adj" fmla="val 1661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"/>
              </a:rPr>
              <a:t>2d+1 roots of unity</a:t>
            </a:r>
            <a:endParaRPr sz="4000" dirty="0">
              <a:solidFill>
                <a:srgbClr val="7030A0"/>
              </a:solidFill>
              <a:latin typeface="Bradley Hand" pitchFamily="2" charset="7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97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17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18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25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BB6979-9EDE-95B9-AAFA-E5BA1032D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ket 43">
            <a:extLst>
              <a:ext uri="{FF2B5EF4-FFF2-40B4-BE49-F238E27FC236}">
                <a16:creationId xmlns:a16="http://schemas.microsoft.com/office/drawing/2014/main" id="{EF284CC5-DE19-3EF3-2374-533FBA85EDE2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5FF0DD9-FDCF-1CA1-D5B3-0153C3DB271C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250F4204-F3A5-3AB0-7FDF-CED0A41970E6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EDCB71E0-7EBC-30F7-4BE1-054A01256B05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DCAF20C9-4C1C-ADBC-BBDD-4461E1F6440B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Left Bracket 82">
            <a:extLst>
              <a:ext uri="{FF2B5EF4-FFF2-40B4-BE49-F238E27FC236}">
                <a16:creationId xmlns:a16="http://schemas.microsoft.com/office/drawing/2014/main" id="{31862058-371C-21F2-6A16-647A1F1C42AF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ra">
            <a:extLst>
              <a:ext uri="{FF2B5EF4-FFF2-40B4-BE49-F238E27FC236}">
                <a16:creationId xmlns:a16="http://schemas.microsoft.com/office/drawing/2014/main" id="{BECC7F6D-0C2F-11B6-F153-CC043EF78286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29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30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31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3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dot">
            <a:extLst>
              <a:ext uri="{FF2B5EF4-FFF2-40B4-BE49-F238E27FC236}">
                <a16:creationId xmlns:a16="http://schemas.microsoft.com/office/drawing/2014/main" id="{925DDBD9-A65B-9294-FC38-7826B9A8A0D6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BEC7A1BF-9169-D47F-BA6B-9064B315D1EE}"/>
              </a:ext>
            </a:extLst>
          </p:cNvPr>
          <p:cNvSpPr/>
          <p:nvPr/>
        </p:nvSpPr>
        <p:spPr>
          <a:xfrm>
            <a:off x="6077045" y="7157097"/>
            <a:ext cx="10752732" cy="191076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use the same matrix representation for the last step?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9677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30" grpId="0"/>
      <p:bldP spid="31" grpId="0"/>
      <p:bldP spid="34" grpId="0"/>
      <p:bldP spid="35" grpId="0" animBg="1"/>
      <p:bldP spid="36" grpId="0" animBg="1"/>
      <p:bldP spid="39" grpId="0" animBg="1"/>
      <p:bldP spid="40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A7D66E-45B9-0B49-5575-7BB0FC1A8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ra">
            <a:extLst>
              <a:ext uri="{FF2B5EF4-FFF2-40B4-BE49-F238E27FC236}">
                <a16:creationId xmlns:a16="http://schemas.microsoft.com/office/drawing/2014/main" id="{BECC7F6D-0C2F-11B6-F153-CC043EF78286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F62886-0732-19C0-8C58-B266F66F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2670E-CDD3-A636-168E-23542E3A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5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96AA0-A838-3C3F-CB5E-B699FF79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6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05F9-8D25-87A2-E99F-F1556D33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7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96E3B5-A888-5717-BF32-62CC7617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8B666B6-1361-81DB-A653-9871081E1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52D667-978C-497E-3CB8-8B053CAB9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dot">
            <a:extLst>
              <a:ext uri="{FF2B5EF4-FFF2-40B4-BE49-F238E27FC236}">
                <a16:creationId xmlns:a16="http://schemas.microsoft.com/office/drawing/2014/main" id="{925DDBD9-A65B-9294-FC38-7826B9A8A0D6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Equals 102">
            <a:extLst>
              <a:ext uri="{FF2B5EF4-FFF2-40B4-BE49-F238E27FC236}">
                <a16:creationId xmlns:a16="http://schemas.microsoft.com/office/drawing/2014/main" id="{25D5C046-4ADB-2EC0-1E8D-4BFF6A4EC991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39BFD635-62CA-12DC-53AF-C55F9EA10951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22291E0-A5F4-6498-1DA4-8FB5E42B8B4D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Equals 110">
            <a:extLst>
              <a:ext uri="{FF2B5EF4-FFF2-40B4-BE49-F238E27FC236}">
                <a16:creationId xmlns:a16="http://schemas.microsoft.com/office/drawing/2014/main" id="{1F9FAC93-E869-B36F-314A-5338E6996813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7814319-51B9-28DC-3A78-A526B3576C15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Equals 114">
            <a:extLst>
              <a:ext uri="{FF2B5EF4-FFF2-40B4-BE49-F238E27FC236}">
                <a16:creationId xmlns:a16="http://schemas.microsoft.com/office/drawing/2014/main" id="{8D0FCEEC-28F3-A63C-94B2-7441B69C2709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07C53BF-7777-6624-A868-264E5D82E8E1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AEB8F6A1-D4BE-25DA-AEB7-91DD2725394C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A24525C-8553-4A5E-993C-CEBD87ABD349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26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27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Equals 132">
            <a:extLst>
              <a:ext uri="{FF2B5EF4-FFF2-40B4-BE49-F238E27FC236}">
                <a16:creationId xmlns:a16="http://schemas.microsoft.com/office/drawing/2014/main" id="{0D88C26E-65FA-B0D7-C8CE-EEFFB448C4A1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2BF518B7-68D1-85D1-74D2-33713D1BD5AE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34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Left Bracket 139">
            <a:extLst>
              <a:ext uri="{FF2B5EF4-FFF2-40B4-BE49-F238E27FC236}">
                <a16:creationId xmlns:a16="http://schemas.microsoft.com/office/drawing/2014/main" id="{2854CB08-420E-6CB8-CFE8-97490942DE1C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166B22BF-7310-939B-8344-12ECAE2DA409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68A09271-F4A7-A0F0-AEFA-2B92C21D6092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3" name="Left Bracket 142">
            <a:extLst>
              <a:ext uri="{FF2B5EF4-FFF2-40B4-BE49-F238E27FC236}">
                <a16:creationId xmlns:a16="http://schemas.microsoft.com/office/drawing/2014/main" id="{9BA11564-A763-0876-21DD-163E0E3F3309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4" name="Left Bracket 143">
            <a:extLst>
              <a:ext uri="{FF2B5EF4-FFF2-40B4-BE49-F238E27FC236}">
                <a16:creationId xmlns:a16="http://schemas.microsoft.com/office/drawing/2014/main" id="{C809BC5B-36E2-DD8B-DE96-A7A746A3DE16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5" name="Left Bracket 144">
            <a:extLst>
              <a:ext uri="{FF2B5EF4-FFF2-40B4-BE49-F238E27FC236}">
                <a16:creationId xmlns:a16="http://schemas.microsoft.com/office/drawing/2014/main" id="{FB013F28-462C-BB43-1C81-0595D6AF8992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4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4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4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4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4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49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50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5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5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5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57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78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596304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1F62886-0732-19C0-8C58-B266F66F40F3}"/>
              </a:ext>
            </a:extLst>
          </p:cNvPr>
          <p:cNvSpPr/>
          <p:nvPr/>
        </p:nvSpPr>
        <p:spPr>
          <a:xfrm>
            <a:off x="11520819" y="2973828"/>
            <a:ext cx="107488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the first step, the red values are known and the green values are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/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509B092-A1E7-E0EE-E221-69F7E0050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83" y="1995436"/>
                <a:ext cx="825123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Equals 102">
            <a:extLst>
              <a:ext uri="{FF2B5EF4-FFF2-40B4-BE49-F238E27FC236}">
                <a16:creationId xmlns:a16="http://schemas.microsoft.com/office/drawing/2014/main" id="{25D5C046-4ADB-2EC0-1E8D-4BFF6A4EC991}"/>
              </a:ext>
            </a:extLst>
          </p:cNvPr>
          <p:cNvSpPr/>
          <p:nvPr/>
        </p:nvSpPr>
        <p:spPr>
          <a:xfrm>
            <a:off x="2596488" y="18304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/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a0">
                <a:extLst>
                  <a:ext uri="{FF2B5EF4-FFF2-40B4-BE49-F238E27FC236}">
                    <a16:creationId xmlns:a16="http://schemas.microsoft.com/office/drawing/2014/main" id="{B6284978-C96A-EC89-09AC-CD59665F5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30" y="1906023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/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5" name="!!a1">
                <a:extLst>
                  <a:ext uri="{FF2B5EF4-FFF2-40B4-BE49-F238E27FC236}">
                    <a16:creationId xmlns:a16="http://schemas.microsoft.com/office/drawing/2014/main" id="{B87DA3FE-5004-104B-958F-7A02E4EAC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35" y="2745888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/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6" name="!!a2">
                <a:extLst>
                  <a:ext uri="{FF2B5EF4-FFF2-40B4-BE49-F238E27FC236}">
                    <a16:creationId xmlns:a16="http://schemas.microsoft.com/office/drawing/2014/main" id="{9D6BAC5E-6017-600E-4FF9-E37990437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99" y="3540799"/>
                <a:ext cx="457749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/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ad">
                <a:extLst>
                  <a:ext uri="{FF2B5EF4-FFF2-40B4-BE49-F238E27FC236}">
                    <a16:creationId xmlns:a16="http://schemas.microsoft.com/office/drawing/2014/main" id="{CF44EC19-122E-2DBB-0873-6A97B1AB2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48" y="5607948"/>
                <a:ext cx="457749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39BFD635-62CA-12DC-53AF-C55F9EA10951}"/>
              </a:ext>
            </a:extLst>
          </p:cNvPr>
          <p:cNvSpPr/>
          <p:nvPr/>
        </p:nvSpPr>
        <p:spPr>
          <a:xfrm>
            <a:off x="3271905" y="1965791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22291E0-A5F4-6498-1DA4-8FB5E42B8B4D}"/>
              </a:ext>
            </a:extLst>
          </p:cNvPr>
          <p:cNvSpPr/>
          <p:nvPr/>
        </p:nvSpPr>
        <p:spPr>
          <a:xfrm>
            <a:off x="4203534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/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4D810FDC-97C4-C9E4-79F2-441EAADFE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22" y="2786933"/>
                <a:ext cx="825123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Equals 110">
            <a:extLst>
              <a:ext uri="{FF2B5EF4-FFF2-40B4-BE49-F238E27FC236}">
                <a16:creationId xmlns:a16="http://schemas.microsoft.com/office/drawing/2014/main" id="{1F9FAC93-E869-B36F-314A-5338E6996813}"/>
              </a:ext>
            </a:extLst>
          </p:cNvPr>
          <p:cNvSpPr/>
          <p:nvPr/>
        </p:nvSpPr>
        <p:spPr>
          <a:xfrm>
            <a:off x="2599827" y="260962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7814319-51B9-28DC-3A78-A526B3576C15}"/>
              </a:ext>
            </a:extLst>
          </p:cNvPr>
          <p:cNvSpPr/>
          <p:nvPr/>
        </p:nvSpPr>
        <p:spPr>
          <a:xfrm>
            <a:off x="3271905" y="277194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/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7FC945F-DF7A-948D-A095-FF9E80966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2755453"/>
                <a:ext cx="527531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/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CA88EC5C-4B10-37AF-9B49-B59ECEB4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8" y="3614522"/>
                <a:ext cx="935908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Equals 114">
            <a:extLst>
              <a:ext uri="{FF2B5EF4-FFF2-40B4-BE49-F238E27FC236}">
                <a16:creationId xmlns:a16="http://schemas.microsoft.com/office/drawing/2014/main" id="{8D0FCEEC-28F3-A63C-94B2-7441B69C2709}"/>
              </a:ext>
            </a:extLst>
          </p:cNvPr>
          <p:cNvSpPr/>
          <p:nvPr/>
        </p:nvSpPr>
        <p:spPr>
          <a:xfrm>
            <a:off x="2599827" y="3453247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07C53BF-7777-6624-A868-264E5D82E8E1}"/>
              </a:ext>
            </a:extLst>
          </p:cNvPr>
          <p:cNvSpPr/>
          <p:nvPr/>
        </p:nvSpPr>
        <p:spPr>
          <a:xfrm>
            <a:off x="3271905" y="358487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/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2E92BF14-16AF-9EF7-5D6F-3CA8E648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34" y="3583041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/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8E570928-53C5-5039-A694-821C89AD1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2755453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AEB8F6A1-D4BE-25DA-AEB7-91DD2725394C}"/>
              </a:ext>
            </a:extLst>
          </p:cNvPr>
          <p:cNvSpPr/>
          <p:nvPr/>
        </p:nvSpPr>
        <p:spPr>
          <a:xfrm>
            <a:off x="5549514" y="1973966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/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C3416E6C-4E43-AA49-1C92-9528111C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4" y="3583041"/>
                <a:ext cx="527531" cy="41997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/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6E33470-6575-9FE1-487B-4B9A47CE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1972286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A24525C-8553-4A5E-993C-CEBD87ABD349}"/>
              </a:ext>
            </a:extLst>
          </p:cNvPr>
          <p:cNvSpPr/>
          <p:nvPr/>
        </p:nvSpPr>
        <p:spPr>
          <a:xfrm>
            <a:off x="7428753" y="196395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/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0D449DD-5614-BBE3-7323-B741DCC4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2781148"/>
                <a:ext cx="339837" cy="3518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/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B9C1F73-B58D-5A25-5D71-A2E61279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3590009"/>
                <a:ext cx="339837" cy="3518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/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321809F9-A759-4BC8-5847-AFD4CACB9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2756449"/>
                <a:ext cx="527531" cy="425436"/>
              </a:xfrm>
              <a:prstGeom prst="roundRect">
                <a:avLst/>
              </a:prstGeom>
              <a:blipFill>
                <a:blip r:embed="rId18"/>
                <a:stretch>
                  <a:fillRect l="-115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/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9BABBA17-CE79-3E44-31CF-91AB2D9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53" y="3584037"/>
                <a:ext cx="527531" cy="425436"/>
              </a:xfrm>
              <a:prstGeom prst="roundRect">
                <a:avLst/>
              </a:prstGeom>
              <a:blipFill>
                <a:blip r:embed="rId19"/>
                <a:stretch>
                  <a:fillRect l="-1923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/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18E0CF9-1E45-DE63-DBC6-2D78A0D3D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1074" y="4692298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/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6047620-698F-EA25-FB55-9A061E9A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41185" y="4602885"/>
                <a:ext cx="453256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/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B0212E-8119-BA5F-1055-6586172CD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90989" y="4660816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/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37B592-3E06-9BEE-DB57-E8DFDE4B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7382" y="4635500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/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ACC0704-AAD8-E93D-4203-03719B5C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2601" y="4549885"/>
                <a:ext cx="339837" cy="35189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/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C4DE21DB-FB10-E85D-C57C-150164A25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23" y="5692031"/>
                <a:ext cx="1126085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Equals 132">
            <a:extLst>
              <a:ext uri="{FF2B5EF4-FFF2-40B4-BE49-F238E27FC236}">
                <a16:creationId xmlns:a16="http://schemas.microsoft.com/office/drawing/2014/main" id="{0D88C26E-65FA-B0D7-C8CE-EEFFB448C4A1}"/>
              </a:ext>
            </a:extLst>
          </p:cNvPr>
          <p:cNvSpPr/>
          <p:nvPr/>
        </p:nvSpPr>
        <p:spPr>
          <a:xfrm>
            <a:off x="2614790" y="5544145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2BF518B7-68D1-85D1-74D2-33713D1BD5AE}"/>
              </a:ext>
            </a:extLst>
          </p:cNvPr>
          <p:cNvSpPr/>
          <p:nvPr/>
        </p:nvSpPr>
        <p:spPr>
          <a:xfrm>
            <a:off x="3271905" y="5677287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/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E1F69512-93DD-D5BE-2D90-E86011CCB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61" y="5660551"/>
                <a:ext cx="695278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/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5643323D-1C7B-0FC3-3F8F-82643E42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60" y="5660551"/>
                <a:ext cx="645840" cy="425436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/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2FAE325-E4EA-A1D7-92BD-3A7AF864D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64" y="5691575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/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4F864D8-0796-3564-7370-7D236912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2" y="5683302"/>
                <a:ext cx="738513" cy="461829"/>
              </a:xfrm>
              <a:prstGeom prst="roundRect">
                <a:avLst/>
              </a:prstGeom>
              <a:blipFill>
                <a:blip r:embed="rId26"/>
                <a:stretch>
                  <a:fillRect l="-579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/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E91D1D0-39C8-60EB-957E-389D01A4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43362" y="4674093"/>
                <a:ext cx="339837" cy="35189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Left Bracket 139">
            <a:extLst>
              <a:ext uri="{FF2B5EF4-FFF2-40B4-BE49-F238E27FC236}">
                <a16:creationId xmlns:a16="http://schemas.microsoft.com/office/drawing/2014/main" id="{2854CB08-420E-6CB8-CFE8-97490942DE1C}"/>
              </a:ext>
            </a:extLst>
          </p:cNvPr>
          <p:cNvSpPr/>
          <p:nvPr/>
        </p:nvSpPr>
        <p:spPr>
          <a:xfrm rot="10800000" flipH="1">
            <a:off x="1031065" y="1765789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166B22BF-7310-939B-8344-12ECAE2DA409}"/>
              </a:ext>
            </a:extLst>
          </p:cNvPr>
          <p:cNvSpPr/>
          <p:nvPr/>
        </p:nvSpPr>
        <p:spPr>
          <a:xfrm flipH="1">
            <a:off x="2114303" y="1763187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68A09271-F4A7-A0F0-AEFA-2B92C21D6092}"/>
              </a:ext>
            </a:extLst>
          </p:cNvPr>
          <p:cNvSpPr/>
          <p:nvPr/>
        </p:nvSpPr>
        <p:spPr>
          <a:xfrm rot="10800000" flipH="1">
            <a:off x="8476679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3" name="Left Bracket 142">
            <a:extLst>
              <a:ext uri="{FF2B5EF4-FFF2-40B4-BE49-F238E27FC236}">
                <a16:creationId xmlns:a16="http://schemas.microsoft.com/office/drawing/2014/main" id="{9BA11564-A763-0876-21DD-163E0E3F3309}"/>
              </a:ext>
            </a:extLst>
          </p:cNvPr>
          <p:cNvSpPr/>
          <p:nvPr/>
        </p:nvSpPr>
        <p:spPr>
          <a:xfrm flipH="1">
            <a:off x="8871804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4" name="Left Bracket 143">
            <a:extLst>
              <a:ext uri="{FF2B5EF4-FFF2-40B4-BE49-F238E27FC236}">
                <a16:creationId xmlns:a16="http://schemas.microsoft.com/office/drawing/2014/main" id="{C809BC5B-36E2-DD8B-DE96-A7A746A3DE16}"/>
              </a:ext>
            </a:extLst>
          </p:cNvPr>
          <p:cNvSpPr/>
          <p:nvPr/>
        </p:nvSpPr>
        <p:spPr>
          <a:xfrm rot="10800000" flipH="1">
            <a:off x="3152356" y="1708914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5" name="Left Bracket 144">
            <a:extLst>
              <a:ext uri="{FF2B5EF4-FFF2-40B4-BE49-F238E27FC236}">
                <a16:creationId xmlns:a16="http://schemas.microsoft.com/office/drawing/2014/main" id="{FB013F28-462C-BB43-1C81-0595D6AF8992}"/>
              </a:ext>
            </a:extLst>
          </p:cNvPr>
          <p:cNvSpPr/>
          <p:nvPr/>
        </p:nvSpPr>
        <p:spPr>
          <a:xfrm flipH="1">
            <a:off x="7858412" y="169206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41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42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4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4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49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239009A-BBF2-DFAE-E587-1BED5F89942D}"/>
              </a:ext>
            </a:extLst>
          </p:cNvPr>
          <p:cNvSpPr/>
          <p:nvPr/>
        </p:nvSpPr>
        <p:spPr>
          <a:xfrm>
            <a:off x="11520819" y="9680984"/>
            <a:ext cx="107488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the last step, the red values are unknown and the green values are known</a:t>
            </a:r>
          </a:p>
        </p:txBody>
      </p:sp>
    </p:spTree>
    <p:extLst>
      <p:ext uri="{BB962C8B-B14F-4D97-AF65-F5344CB8AC3E}">
        <p14:creationId xmlns:p14="http://schemas.microsoft.com/office/powerpoint/2010/main" val="388597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05" y="7050865"/>
                <a:ext cx="5682383" cy="74894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39" y="8401745"/>
                <a:ext cx="825123" cy="419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591444" y="8236742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486" y="8312332"/>
                <a:ext cx="457749" cy="41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91" y="9152197"/>
                <a:ext cx="457749" cy="4199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55" y="9947108"/>
                <a:ext cx="457749" cy="4199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04" y="12014257"/>
                <a:ext cx="601925" cy="4199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3266861" y="8372100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4198490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8" y="9193242"/>
                <a:ext cx="825123" cy="4199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594783" y="9015933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3266861" y="9178249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161762"/>
                <a:ext cx="527531" cy="4199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4" y="10020831"/>
                <a:ext cx="935908" cy="41997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594783" y="9859556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3266861" y="999118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90" y="9989350"/>
                <a:ext cx="527531" cy="41997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161762"/>
                <a:ext cx="527531" cy="41997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5544470" y="8380275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0" y="9989350"/>
                <a:ext cx="527531" cy="41997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8378595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7423709" y="8370264"/>
            <a:ext cx="527531" cy="419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1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187457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9996318"/>
                <a:ext cx="339837" cy="3518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162758"/>
                <a:ext cx="527531" cy="425436"/>
              </a:xfrm>
              <a:prstGeom prst="roundRect">
                <a:avLst/>
              </a:prstGeom>
              <a:blipFill>
                <a:blip r:embed="rId16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9" y="9990346"/>
                <a:ext cx="527531" cy="425436"/>
              </a:xfrm>
              <a:prstGeom prst="roundRect">
                <a:avLst/>
              </a:prstGeom>
              <a:blipFill>
                <a:blip r:embed="rId17"/>
                <a:stretch>
                  <a:fillRect l="-1698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6030" y="11098607"/>
                <a:ext cx="339837" cy="3518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536141" y="11009194"/>
                <a:ext cx="453256" cy="3518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85945" y="11067125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92338" y="11041809"/>
                <a:ext cx="339837" cy="3518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17557" y="10956194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1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1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9" y="12098340"/>
                <a:ext cx="1126085" cy="425436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609746" y="11950454"/>
            <a:ext cx="333975" cy="640239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3266861" y="12083596"/>
            <a:ext cx="378002" cy="416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17" y="12066860"/>
                <a:ext cx="695278" cy="425436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16" y="12066860"/>
                <a:ext cx="645840" cy="42543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20" y="12097884"/>
                <a:ext cx="339837" cy="351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18" y="12089611"/>
                <a:ext cx="738513" cy="461829"/>
              </a:xfrm>
              <a:prstGeom prst="roundRect">
                <a:avLst/>
              </a:prstGeom>
              <a:blipFill>
                <a:blip r:embed="rId25"/>
                <a:stretch>
                  <a:fillRect l="-724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38318" y="11080402"/>
                <a:ext cx="339837" cy="3518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26021" y="8172098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109259" y="8169496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8471635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8992697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3147312" y="8115223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7853368" y="8098375"/>
            <a:ext cx="337473" cy="4605828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E9D3657A-54CD-A611-33E1-5E2AD175AC7A}"/>
              </a:ext>
            </a:extLst>
          </p:cNvPr>
          <p:cNvSpPr/>
          <p:nvPr/>
        </p:nvSpPr>
        <p:spPr>
          <a:xfrm>
            <a:off x="1132779" y="3260351"/>
            <a:ext cx="22184421" cy="191076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reuse the </a:t>
            </a:r>
            <a:r>
              <a:rPr lang="en-US" sz="4000" dirty="0" err="1"/>
              <a:t>fft</a:t>
            </a:r>
            <a:r>
              <a:rPr lang="en-US" sz="4000" dirty="0"/>
              <a:t> algorithm? Or do an inverse </a:t>
            </a:r>
            <a:r>
              <a:rPr lang="en-US" sz="4000" dirty="0" err="1"/>
              <a:t>fft</a:t>
            </a:r>
            <a:r>
              <a:rPr lang="en-US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1150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4236155" y="3544293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55" y="3544293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6445603" y="320294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7750267" y="3355319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267" y="3355319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7711949" y="5130376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49" y="5130376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7705118" y="681042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118" y="6810422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7683040" y="11179347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040" y="11179347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464880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4242429" y="521712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29" y="5217124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6451877" y="4849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4034291" y="6966236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91" y="6966236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6451877" y="6632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993672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524338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blipFill>
                <a:blip r:embed="rId17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blipFill>
                <a:blip r:embed="rId18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4610504" y="923797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10504" y="9237972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7561151" y="9048998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61151" y="9048998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3705101" y="11357082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01" y="11357082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6479989" y="110518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17355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3504527" y="2995372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5539687" y="2989872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17493155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8472112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70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6445603" y="320294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4534415" y="3355319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15" y="3355319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4496097" y="5130376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97" y="5130376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4489266" y="681042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6" y="6810422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4467188" y="11179347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88" y="11179347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464880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6451877" y="4849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5150591"/>
                <a:ext cx="991112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6451877" y="66327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80" y="6899701"/>
                <a:ext cx="991112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5150591"/>
                <a:ext cx="991112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993672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672" y="6899701"/>
                <a:ext cx="991112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524338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5152722"/>
                <a:ext cx="991112" cy="771984"/>
              </a:xfrm>
              <a:prstGeom prst="roundRect">
                <a:avLst/>
              </a:prstGeom>
              <a:blipFill>
                <a:blip r:embed="rId17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338" y="6901832"/>
                <a:ext cx="991112" cy="771984"/>
              </a:xfrm>
              <a:prstGeom prst="roundRect">
                <a:avLst/>
              </a:prstGeom>
              <a:blipFill>
                <a:blip r:embed="rId18"/>
                <a:stretch>
                  <a:fillRect l="-3258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4345299" y="9048998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45299" y="9048998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6479989" y="110518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2" y="11290549"/>
                <a:ext cx="1306270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35" y="11290549"/>
                <a:ext cx="1213388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144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17355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4277303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525626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6CBDF-6E41-33D2-6337-013B62DF3E56}"/>
              </a:ext>
            </a:extLst>
          </p:cNvPr>
          <p:cNvSpPr txBox="1"/>
          <p:nvPr/>
        </p:nvSpPr>
        <p:spPr>
          <a:xfrm>
            <a:off x="17245818" y="2632004"/>
            <a:ext cx="562655" cy="687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825500">
              <a:lnSpc>
                <a:spcPct val="100000"/>
              </a:lnSpc>
              <a:spcBef>
                <a:spcPts val="0"/>
              </a:spcBef>
              <a:defRPr sz="3800">
                <a:solidFill>
                  <a:schemeClr val="tx1"/>
                </a:solidFill>
                <a:ea typeface="Helvetica Neue Medium"/>
                <a:cs typeface="Helvetica Neue Medium"/>
              </a:defRPr>
            </a:lvl1pPr>
          </a:lstStyle>
          <a:p>
            <a:r>
              <a:rPr lang="en-US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7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2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5BD284E-F93A-BFD2-D04F-8A14E8CF5A78}"/>
              </a:ext>
            </a:extLst>
          </p:cNvPr>
          <p:cNvSpPr/>
          <p:nvPr/>
        </p:nvSpPr>
        <p:spPr>
          <a:xfrm>
            <a:off x="14580410" y="424898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Need to take care of the last step.</a:t>
            </a:r>
          </a:p>
        </p:txBody>
      </p:sp>
    </p:spTree>
    <p:extLst>
      <p:ext uri="{BB962C8B-B14F-4D97-AF65-F5344CB8AC3E}">
        <p14:creationId xmlns:p14="http://schemas.microsoft.com/office/powerpoint/2010/main" val="88050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1612080" y="1231466"/>
                <a:ext cx="970972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080" y="1231466"/>
                <a:ext cx="970972" cy="502042"/>
              </a:xfrm>
              <a:prstGeom prst="roundRect">
                <a:avLst/>
              </a:prstGeom>
              <a:blipFill>
                <a:blip r:embed="rId2"/>
                <a:stretch>
                  <a:fillRect b="-6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452751" y="1297770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255690" y="137207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90" y="1372072"/>
                <a:ext cx="538660" cy="5020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231689" y="276654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89" y="2766542"/>
                <a:ext cx="538660" cy="5020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227411" y="4086372"/>
                <a:ext cx="538660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11" y="4086372"/>
                <a:ext cx="538660" cy="5020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213582" y="7518564"/>
                <a:ext cx="708321" cy="50204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82" y="7518564"/>
                <a:ext cx="708321" cy="5020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4517544" y="1394495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5515149" y="1390107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616009" y="2545627"/>
                <a:ext cx="970972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009" y="2545627"/>
                <a:ext cx="970972" cy="502042"/>
              </a:xfrm>
              <a:prstGeom prst="roundRect">
                <a:avLst/>
              </a:prstGeom>
              <a:blipFill>
                <a:blip r:embed="rId7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456681" y="2591500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4517544" y="2732984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5515149" y="2694227"/>
                <a:ext cx="748872" cy="52212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2694227"/>
                <a:ext cx="748872" cy="5221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1485643" y="3919716"/>
                <a:ext cx="1101338" cy="50204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643" y="3919716"/>
                <a:ext cx="1101338" cy="502042"/>
              </a:xfrm>
              <a:prstGeom prst="roundRect">
                <a:avLst/>
              </a:prstGeom>
              <a:blipFill>
                <a:blip r:embed="rId9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456681" y="3992211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4517544" y="4082746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5515149" y="4078358"/>
                <a:ext cx="775242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4078358"/>
                <a:ext cx="775242" cy="5020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6983664" y="2704270"/>
                <a:ext cx="795730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2704270"/>
                <a:ext cx="795730" cy="50204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6983664" y="1406728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6983664" y="4078357"/>
                <a:ext cx="834853" cy="5020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4078357"/>
                <a:ext cx="834853" cy="50204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8160390" y="1389312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1389312"/>
                <a:ext cx="405894" cy="418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9254689" y="1390107"/>
            <a:ext cx="620778" cy="50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8160390" y="2732306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2732306"/>
                <a:ext cx="405894" cy="4182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8160390" y="4075298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4075298"/>
                <a:ext cx="405894" cy="418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9254689" y="2706980"/>
                <a:ext cx="775242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2706980"/>
                <a:ext cx="775242" cy="508999"/>
              </a:xfrm>
              <a:prstGeom prst="roundRect">
                <a:avLst/>
              </a:prstGeom>
              <a:blipFill>
                <a:blip r:embed="rId16"/>
                <a:stretch>
                  <a:fillRect l="-23611" b="-196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9254689" y="4081067"/>
                <a:ext cx="775242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4081067"/>
                <a:ext cx="775242" cy="508999"/>
              </a:xfrm>
              <a:prstGeom prst="roundRect">
                <a:avLst/>
              </a:prstGeom>
              <a:blipFill>
                <a:blip r:embed="rId17"/>
                <a:stretch>
                  <a:fillRect l="-23611" b="-196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1835170" y="5692697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835170" y="5692697"/>
                <a:ext cx="402287" cy="4220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060962" y="5833304"/>
                <a:ext cx="752564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0962" y="5833304"/>
                <a:ext cx="752564" cy="4220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4538811" y="5851337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38811" y="5851337"/>
                <a:ext cx="402287" cy="422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5723094" y="5809304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23094" y="5809304"/>
                <a:ext cx="402287" cy="4220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9518400" y="5667152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518400" y="5667152"/>
                <a:ext cx="402287" cy="4220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279456" y="7370164"/>
                <a:ext cx="1325131" cy="508999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456" y="7370164"/>
                <a:ext cx="1325131" cy="508999"/>
              </a:xfrm>
              <a:prstGeom prst="roundRect">
                <a:avLst/>
              </a:prstGeom>
              <a:blipFill>
                <a:blip r:embed="rId23"/>
                <a:stretch>
                  <a:fillRect b="-588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474288" y="7463833"/>
            <a:ext cx="393008" cy="765350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4517544" y="7556879"/>
            <a:ext cx="444816" cy="493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5515149" y="7528806"/>
                <a:ext cx="926748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9" y="7528806"/>
                <a:ext cx="926748" cy="508999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6983664" y="7528807"/>
                <a:ext cx="1016159" cy="50899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64" y="7528807"/>
                <a:ext cx="1016159" cy="508999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8160390" y="7564635"/>
                <a:ext cx="405894" cy="418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90" y="7564635"/>
                <a:ext cx="405894" cy="418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9254689" y="7562208"/>
                <a:ext cx="869051" cy="57817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689" y="7562208"/>
                <a:ext cx="869051" cy="578172"/>
              </a:xfrm>
              <a:prstGeom prst="roundRect">
                <a:avLst/>
              </a:prstGeom>
              <a:blipFill>
                <a:blip r:embed="rId26"/>
                <a:stretch>
                  <a:fillRect l="-2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7306988" y="5873381"/>
                <a:ext cx="402287" cy="422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6988" y="5873381"/>
                <a:ext cx="402287" cy="4220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1153829" y="752540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12428539" y="748219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1094649" y="919197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707813" y="919197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4376864" y="869018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9914758" y="841045"/>
            <a:ext cx="397125" cy="7647287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3029475" y="4135023"/>
                <a:ext cx="1199661" cy="6020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75" y="4135023"/>
                <a:ext cx="1199661" cy="60204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box1">
                <a:extLst>
                  <a:ext uri="{FF2B5EF4-FFF2-40B4-BE49-F238E27FC236}">
                    <a16:creationId xmlns:a16="http://schemas.microsoft.com/office/drawing/2014/main" id="{2347E688-7845-9901-784E-311F24D6AB83}"/>
                  </a:ext>
                </a:extLst>
              </p:cNvPr>
              <p:cNvSpPr/>
              <p:nvPr/>
            </p:nvSpPr>
            <p:spPr>
              <a:xfrm>
                <a:off x="13518682" y="2194902"/>
                <a:ext cx="10204214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Take a deep look at this matrix representation.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Doesn’t it look that we are evaluating a polynomial with co-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efficients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C(1),C(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4" name="!!box1">
                <a:extLst>
                  <a:ext uri="{FF2B5EF4-FFF2-40B4-BE49-F238E27FC236}">
                    <a16:creationId xmlns:a16="http://schemas.microsoft.com/office/drawing/2014/main" id="{2347E688-7845-9901-784E-311F24D6A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682" y="2194902"/>
                <a:ext cx="10204214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2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82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402" y="11088608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70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7951805" y="170855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6" name="!!c1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1708555"/>
                <a:ext cx="1550220" cy="760492"/>
              </a:xfrm>
              <a:prstGeom prst="roundRect">
                <a:avLst/>
              </a:prstGeom>
              <a:blipFill>
                <a:blip r:embed="rId2"/>
                <a:stretch>
                  <a:fillRect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3856871" y="148317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1945683" y="1708555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83" y="1708555"/>
                <a:ext cx="860007" cy="7604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1907365" y="3449792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65" y="3449792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1900534" y="5250865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34" y="5250865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1878456" y="9682714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56" y="9682714"/>
                <a:ext cx="1130881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055366" y="1698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10292288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540625" y="170855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4" name="!!c2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1708555"/>
                <a:ext cx="1550220" cy="760492"/>
              </a:xfrm>
              <a:prstGeom prst="roundRect">
                <a:avLst/>
              </a:prstGeom>
              <a:blipFill>
                <a:blip r:embed="rId7"/>
                <a:stretch>
                  <a:fillRect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3863145" y="3224407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053747" y="3439712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10196963" y="3449792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963" y="3449792"/>
                <a:ext cx="1195625" cy="76049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5075161" y="1708555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8" name="!!c3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1708555"/>
                <a:ext cx="1758360" cy="760492"/>
              </a:xfrm>
              <a:prstGeom prst="roundRect">
                <a:avLst/>
              </a:prstGeom>
              <a:blipFill>
                <a:blip r:embed="rId9"/>
                <a:stretch>
                  <a:fillRect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3863145" y="5025480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153450" y="524078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10175912" y="5250865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912" y="5250865"/>
                <a:ext cx="1237725" cy="76049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3699875" y="3449792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75" y="3449792"/>
                <a:ext cx="127043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3848233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3701429" y="5250865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429" y="5250865"/>
                <a:ext cx="1332900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7404178" y="177435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1774356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8839105" y="1708555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7404178" y="351559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3515593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7404178" y="531666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8" y="5316666"/>
                <a:ext cx="605935" cy="6288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8779774" y="3444046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4" y="3444046"/>
                <a:ext cx="1237725" cy="771984"/>
              </a:xfrm>
              <a:prstGeom prst="roundRect">
                <a:avLst/>
              </a:prstGeom>
              <a:blipFill>
                <a:blip r:embed="rId14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8779773" y="5245119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3" y="5245119"/>
                <a:ext cx="1237725" cy="771984"/>
              </a:xfrm>
              <a:prstGeom prst="roundRect">
                <a:avLst/>
              </a:prstGeom>
              <a:blipFill>
                <a:blip r:embed="rId15"/>
                <a:stretch>
                  <a:fillRect l="-28704" b="-6944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8854696" y="728617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854696" y="7286170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1756567" y="7465152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6567" y="7465152"/>
                <a:ext cx="957958" cy="6288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205576" y="7488107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5576" y="7488107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096361" y="743460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96361" y="7434602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7289421" y="7185139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289421" y="7185139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20151825" y="1702809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6" name="!!c4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1702809"/>
                <a:ext cx="2115659" cy="771984"/>
              </a:xfrm>
              <a:prstGeom prst="roundRect">
                <a:avLst/>
              </a:prstGeom>
              <a:blipFill>
                <a:blip r:embed="rId20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3891257" y="9457329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153450" y="96726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10023722" y="9676968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722" y="9676968"/>
                <a:ext cx="1479615" cy="77198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3519040" y="9676968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40" y="9676968"/>
                <a:ext cx="1622365" cy="77198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7404177" y="974851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177" y="9748515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8779773" y="9638411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73" y="9638411"/>
                <a:ext cx="1387499" cy="849098"/>
              </a:xfrm>
              <a:prstGeom prst="roundRect">
                <a:avLst/>
              </a:prstGeom>
              <a:blipFill>
                <a:blip r:embed="rId24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1625154" y="751616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25154" y="7516168"/>
                <a:ext cx="605935" cy="6288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4788130" y="1623097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1623097"/>
                <a:ext cx="1915338" cy="9314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us 4">
            <a:extLst>
              <a:ext uri="{FF2B5EF4-FFF2-40B4-BE49-F238E27FC236}">
                <a16:creationId xmlns:a16="http://schemas.microsoft.com/office/drawing/2014/main" id="{D702D210-2F3A-9E4A-402B-E70C1DD5631B}"/>
              </a:ext>
            </a:extLst>
          </p:cNvPr>
          <p:cNvSpPr/>
          <p:nvPr/>
        </p:nvSpPr>
        <p:spPr>
          <a:xfrm>
            <a:off x="9634078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95A4AD0E-8BDF-3DE9-6B38-BD5C39877B9B}"/>
              </a:ext>
            </a:extLst>
          </p:cNvPr>
          <p:cNvSpPr/>
          <p:nvPr/>
        </p:nvSpPr>
        <p:spPr>
          <a:xfrm>
            <a:off x="13232834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B15FC421-908F-7024-4F15-FB4D0A1F5A0B}"/>
              </a:ext>
            </a:extLst>
          </p:cNvPr>
          <p:cNvSpPr/>
          <p:nvPr/>
        </p:nvSpPr>
        <p:spPr>
          <a:xfrm>
            <a:off x="16937137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1D2D35D8-2273-E774-D1CD-5D72A7A4322B}"/>
              </a:ext>
            </a:extLst>
          </p:cNvPr>
          <p:cNvSpPr/>
          <p:nvPr/>
        </p:nvSpPr>
        <p:spPr>
          <a:xfrm>
            <a:off x="18096960" y="185651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8DEF6FE1-B9F7-0EB9-72B5-8CE730CFE514}"/>
              </a:ext>
            </a:extLst>
          </p:cNvPr>
          <p:cNvSpPr/>
          <p:nvPr/>
        </p:nvSpPr>
        <p:spPr>
          <a:xfrm>
            <a:off x="6785134" y="135241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69119367-F97F-44D1-2D2F-74C731743171}"/>
              </a:ext>
            </a:extLst>
          </p:cNvPr>
          <p:cNvSpPr/>
          <p:nvPr/>
        </p:nvSpPr>
        <p:spPr>
          <a:xfrm rot="10800000">
            <a:off x="22267484" y="135241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04F7430-9BA6-3EED-0066-ACBABADAB986}"/>
                  </a:ext>
                </a:extLst>
              </p:cNvPr>
              <p:cNvSpPr/>
              <p:nvPr/>
            </p:nvSpPr>
            <p:spPr>
              <a:xfrm>
                <a:off x="7951805" y="3449792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04F7430-9BA6-3EED-0066-ACBABADAB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3449792"/>
                <a:ext cx="1550220" cy="760492"/>
              </a:xfrm>
              <a:prstGeom prst="roundRect">
                <a:avLst/>
              </a:prstGeom>
              <a:blipFill>
                <a:blip r:embed="rId26"/>
                <a:stretch>
                  <a:fillRect t="-1408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B934A1-278B-7163-5DAF-1DB567D12653}"/>
                  </a:ext>
                </a:extLst>
              </p:cNvPr>
              <p:cNvSpPr/>
              <p:nvPr/>
            </p:nvSpPr>
            <p:spPr>
              <a:xfrm>
                <a:off x="11540625" y="3449792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B934A1-278B-7163-5DAF-1DB567D12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3449792"/>
                <a:ext cx="1550220" cy="760492"/>
              </a:xfrm>
              <a:prstGeom prst="roundRect">
                <a:avLst/>
              </a:prstGeom>
              <a:blipFill>
                <a:blip r:embed="rId27"/>
                <a:stretch>
                  <a:fillRect t="-1408" r="-752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D21578C-42B3-A7A1-F08A-1C3B29E5EFCC}"/>
                  </a:ext>
                </a:extLst>
              </p:cNvPr>
              <p:cNvSpPr/>
              <p:nvPr/>
            </p:nvSpPr>
            <p:spPr>
              <a:xfrm>
                <a:off x="15075161" y="344979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D21578C-42B3-A7A1-F08A-1C3B29E5E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3449792"/>
                <a:ext cx="1758360" cy="760492"/>
              </a:xfrm>
              <a:prstGeom prst="roundRect">
                <a:avLst/>
              </a:prstGeom>
              <a:blipFill>
                <a:blip r:embed="rId28"/>
                <a:stretch>
                  <a:fillRect t="-1408" r="-671" b="-1408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6B7F322-D56E-3998-D32F-E48CBDF8F4FD}"/>
                  </a:ext>
                </a:extLst>
              </p:cNvPr>
              <p:cNvSpPr/>
              <p:nvPr/>
            </p:nvSpPr>
            <p:spPr>
              <a:xfrm>
                <a:off x="20151825" y="3444046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6B7F322-D56E-3998-D32F-E48CBDF8F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3444046"/>
                <a:ext cx="2115659" cy="771984"/>
              </a:xfrm>
              <a:prstGeom prst="roundRect">
                <a:avLst/>
              </a:prstGeom>
              <a:blipFill>
                <a:blip r:embed="rId29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656EC6-4367-3DC8-5942-29997ADD5676}"/>
                  </a:ext>
                </a:extLst>
              </p:cNvPr>
              <p:cNvSpPr txBox="1"/>
              <p:nvPr/>
            </p:nvSpPr>
            <p:spPr>
              <a:xfrm>
                <a:off x="4788130" y="3364334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656EC6-4367-3DC8-5942-29997ADD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3364334"/>
                <a:ext cx="1915338" cy="93140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lus 16">
            <a:extLst>
              <a:ext uri="{FF2B5EF4-FFF2-40B4-BE49-F238E27FC236}">
                <a16:creationId xmlns:a16="http://schemas.microsoft.com/office/drawing/2014/main" id="{5C1C6BE7-9DD9-E5D2-7856-6A80B3741E89}"/>
              </a:ext>
            </a:extLst>
          </p:cNvPr>
          <p:cNvSpPr/>
          <p:nvPr/>
        </p:nvSpPr>
        <p:spPr>
          <a:xfrm>
            <a:off x="9634078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4031D71C-3B2B-2772-8275-CCA116490F34}"/>
              </a:ext>
            </a:extLst>
          </p:cNvPr>
          <p:cNvSpPr/>
          <p:nvPr/>
        </p:nvSpPr>
        <p:spPr>
          <a:xfrm>
            <a:off x="13232834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5F287052-8B2C-2073-B169-019739DBE940}"/>
              </a:ext>
            </a:extLst>
          </p:cNvPr>
          <p:cNvSpPr/>
          <p:nvPr/>
        </p:nvSpPr>
        <p:spPr>
          <a:xfrm>
            <a:off x="16937137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F3E135CF-C3E6-74FE-EB34-02982FFA1A5C}"/>
              </a:ext>
            </a:extLst>
          </p:cNvPr>
          <p:cNvSpPr/>
          <p:nvPr/>
        </p:nvSpPr>
        <p:spPr>
          <a:xfrm>
            <a:off x="18096960" y="359775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3BB8C4E4-C7F6-AD3A-F638-0C0FD751E8B3}"/>
              </a:ext>
            </a:extLst>
          </p:cNvPr>
          <p:cNvSpPr/>
          <p:nvPr/>
        </p:nvSpPr>
        <p:spPr>
          <a:xfrm>
            <a:off x="6785134" y="3093647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F2BC0432-AC66-DCB1-D812-09B4BA96FA8B}"/>
              </a:ext>
            </a:extLst>
          </p:cNvPr>
          <p:cNvSpPr/>
          <p:nvPr/>
        </p:nvSpPr>
        <p:spPr>
          <a:xfrm rot="10800000">
            <a:off x="22267484" y="3093648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70B205C-8579-849C-6766-DF6111EB4205}"/>
                  </a:ext>
                </a:extLst>
              </p:cNvPr>
              <p:cNvSpPr/>
              <p:nvPr/>
            </p:nvSpPr>
            <p:spPr>
              <a:xfrm>
                <a:off x="7951805" y="525086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70B205C-8579-849C-6766-DF6111E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5250865"/>
                <a:ext cx="1550220" cy="760492"/>
              </a:xfrm>
              <a:prstGeom prst="roundRect">
                <a:avLst/>
              </a:prstGeom>
              <a:blipFill>
                <a:blip r:embed="rId31"/>
                <a:stretch>
                  <a:fillRect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AC46239-239E-306A-7FA2-21A22FA94CDD}"/>
                  </a:ext>
                </a:extLst>
              </p:cNvPr>
              <p:cNvSpPr/>
              <p:nvPr/>
            </p:nvSpPr>
            <p:spPr>
              <a:xfrm>
                <a:off x="11540625" y="5250865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AC46239-239E-306A-7FA2-21A22FA94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5250865"/>
                <a:ext cx="1550220" cy="760492"/>
              </a:xfrm>
              <a:prstGeom prst="roundRect">
                <a:avLst/>
              </a:prstGeom>
              <a:blipFill>
                <a:blip r:embed="rId32"/>
                <a:stretch>
                  <a:fillRect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D2325105-3D4F-FC71-1816-EDA70C494980}"/>
                  </a:ext>
                </a:extLst>
              </p:cNvPr>
              <p:cNvSpPr/>
              <p:nvPr/>
            </p:nvSpPr>
            <p:spPr>
              <a:xfrm>
                <a:off x="15075161" y="5250865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D2325105-3D4F-FC71-1816-EDA70C494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61" y="5250865"/>
                <a:ext cx="1758360" cy="760492"/>
              </a:xfrm>
              <a:prstGeom prst="roundRect">
                <a:avLst/>
              </a:prstGeom>
              <a:blipFill>
                <a:blip r:embed="rId33"/>
                <a:stretch>
                  <a:fillRect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D2575FD-4CC4-F173-F23E-D1B36BEBB22E}"/>
                  </a:ext>
                </a:extLst>
              </p:cNvPr>
              <p:cNvSpPr/>
              <p:nvPr/>
            </p:nvSpPr>
            <p:spPr>
              <a:xfrm>
                <a:off x="20151825" y="5245119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D2575FD-4CC4-F173-F23E-D1B36BEB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5245119"/>
                <a:ext cx="2115659" cy="771984"/>
              </a:xfrm>
              <a:prstGeom prst="roundRect">
                <a:avLst/>
              </a:prstGeom>
              <a:blipFill>
                <a:blip r:embed="rId3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6C719-7391-0552-3CFF-8D3751A1581C}"/>
                  </a:ext>
                </a:extLst>
              </p:cNvPr>
              <p:cNvSpPr txBox="1"/>
              <p:nvPr/>
            </p:nvSpPr>
            <p:spPr>
              <a:xfrm>
                <a:off x="4788130" y="5165407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6C719-7391-0552-3CFF-8D3751A15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5165407"/>
                <a:ext cx="1915338" cy="93140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lus 27">
            <a:extLst>
              <a:ext uri="{FF2B5EF4-FFF2-40B4-BE49-F238E27FC236}">
                <a16:creationId xmlns:a16="http://schemas.microsoft.com/office/drawing/2014/main" id="{749F8AE3-A413-D979-5253-15FF6EC71199}"/>
              </a:ext>
            </a:extLst>
          </p:cNvPr>
          <p:cNvSpPr/>
          <p:nvPr/>
        </p:nvSpPr>
        <p:spPr>
          <a:xfrm>
            <a:off x="9634078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37267D0A-8009-5D5F-2629-C2B59AD295E0}"/>
              </a:ext>
            </a:extLst>
          </p:cNvPr>
          <p:cNvSpPr/>
          <p:nvPr/>
        </p:nvSpPr>
        <p:spPr>
          <a:xfrm>
            <a:off x="13164432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F6BF3AFF-CD03-1C43-E10F-4DEE0185BF44}"/>
              </a:ext>
            </a:extLst>
          </p:cNvPr>
          <p:cNvSpPr/>
          <p:nvPr/>
        </p:nvSpPr>
        <p:spPr>
          <a:xfrm>
            <a:off x="16937137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CC206C6-2A00-0900-89FA-6A17B5EBE089}"/>
              </a:ext>
            </a:extLst>
          </p:cNvPr>
          <p:cNvSpPr/>
          <p:nvPr/>
        </p:nvSpPr>
        <p:spPr>
          <a:xfrm>
            <a:off x="18096960" y="539882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Moon 31">
            <a:extLst>
              <a:ext uri="{FF2B5EF4-FFF2-40B4-BE49-F238E27FC236}">
                <a16:creationId xmlns:a16="http://schemas.microsoft.com/office/drawing/2014/main" id="{E3F1DC10-7244-2FAB-EADD-EDE072A6663E}"/>
              </a:ext>
            </a:extLst>
          </p:cNvPr>
          <p:cNvSpPr/>
          <p:nvPr/>
        </p:nvSpPr>
        <p:spPr>
          <a:xfrm>
            <a:off x="6785134" y="4894720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408EBE67-AD9C-9886-A939-10ED715CCD11}"/>
              </a:ext>
            </a:extLst>
          </p:cNvPr>
          <p:cNvSpPr/>
          <p:nvPr/>
        </p:nvSpPr>
        <p:spPr>
          <a:xfrm rot="10800000">
            <a:off x="22267484" y="4894721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3F0C6F3D-B22E-71FB-1AEA-304E676F2FF0}"/>
                  </a:ext>
                </a:extLst>
              </p:cNvPr>
              <p:cNvSpPr/>
              <p:nvPr/>
            </p:nvSpPr>
            <p:spPr>
              <a:xfrm>
                <a:off x="7951805" y="968271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3F0C6F3D-B22E-71FB-1AEA-304E676F2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05" y="9682714"/>
                <a:ext cx="1550220" cy="760492"/>
              </a:xfrm>
              <a:prstGeom prst="roundRect">
                <a:avLst/>
              </a:prstGeom>
              <a:blipFill>
                <a:blip r:embed="rId36"/>
                <a:stretch>
                  <a:fillRect t="-1408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C8DE854-0B4D-417E-98FC-A89B2D7E527A}"/>
                  </a:ext>
                </a:extLst>
              </p:cNvPr>
              <p:cNvSpPr/>
              <p:nvPr/>
            </p:nvSpPr>
            <p:spPr>
              <a:xfrm>
                <a:off x="11540625" y="9682714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C8DE854-0B4D-417E-98FC-A89B2D7E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25" y="9682714"/>
                <a:ext cx="1550220" cy="760492"/>
              </a:xfrm>
              <a:prstGeom prst="roundRect">
                <a:avLst/>
              </a:prstGeom>
              <a:blipFill>
                <a:blip r:embed="rId37"/>
                <a:stretch>
                  <a:fillRect t="-1408" r="-752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156940D-DB0E-2064-E0AF-4E6FC6DECDEB}"/>
                  </a:ext>
                </a:extLst>
              </p:cNvPr>
              <p:cNvSpPr/>
              <p:nvPr/>
            </p:nvSpPr>
            <p:spPr>
              <a:xfrm>
                <a:off x="15154189" y="9682714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156940D-DB0E-2064-E0AF-4E6FC6DEC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189" y="9682714"/>
                <a:ext cx="1758360" cy="760492"/>
              </a:xfrm>
              <a:prstGeom prst="roundRect">
                <a:avLst/>
              </a:prstGeom>
              <a:blipFill>
                <a:blip r:embed="rId38"/>
                <a:stretch>
                  <a:fillRect t="-1408" r="-671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4F3B180-C069-9566-4AA0-DB89293ACA70}"/>
                  </a:ext>
                </a:extLst>
              </p:cNvPr>
              <p:cNvSpPr/>
              <p:nvPr/>
            </p:nvSpPr>
            <p:spPr>
              <a:xfrm>
                <a:off x="20151825" y="9676968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4F3B180-C069-9566-4AA0-DB89293AC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825" y="9676968"/>
                <a:ext cx="2115659" cy="771984"/>
              </a:xfrm>
              <a:prstGeom prst="roundRect">
                <a:avLst/>
              </a:prstGeom>
              <a:blipFill>
                <a:blip r:embed="rId39"/>
                <a:stretch>
                  <a:fillRect b="-1232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D97623-200B-C175-5A7E-AB311953F3B0}"/>
                  </a:ext>
                </a:extLst>
              </p:cNvPr>
              <p:cNvSpPr txBox="1"/>
              <p:nvPr/>
            </p:nvSpPr>
            <p:spPr>
              <a:xfrm>
                <a:off x="4788130" y="9597256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D97623-200B-C175-5A7E-AB311953F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30" y="9597256"/>
                <a:ext cx="1915338" cy="93140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lus 38">
            <a:extLst>
              <a:ext uri="{FF2B5EF4-FFF2-40B4-BE49-F238E27FC236}">
                <a16:creationId xmlns:a16="http://schemas.microsoft.com/office/drawing/2014/main" id="{8EECBA7E-A4D6-0E3A-87B3-D18D578F1670}"/>
              </a:ext>
            </a:extLst>
          </p:cNvPr>
          <p:cNvSpPr/>
          <p:nvPr/>
        </p:nvSpPr>
        <p:spPr>
          <a:xfrm>
            <a:off x="9634078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983EC8D5-1623-3531-09A1-077599CE04F1}"/>
              </a:ext>
            </a:extLst>
          </p:cNvPr>
          <p:cNvSpPr/>
          <p:nvPr/>
        </p:nvSpPr>
        <p:spPr>
          <a:xfrm>
            <a:off x="13086256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Plus 40">
            <a:extLst>
              <a:ext uri="{FF2B5EF4-FFF2-40B4-BE49-F238E27FC236}">
                <a16:creationId xmlns:a16="http://schemas.microsoft.com/office/drawing/2014/main" id="{53332F53-6C3B-644E-64B3-56C844F376F1}"/>
              </a:ext>
            </a:extLst>
          </p:cNvPr>
          <p:cNvSpPr/>
          <p:nvPr/>
        </p:nvSpPr>
        <p:spPr>
          <a:xfrm>
            <a:off x="16937137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Plus 41">
            <a:extLst>
              <a:ext uri="{FF2B5EF4-FFF2-40B4-BE49-F238E27FC236}">
                <a16:creationId xmlns:a16="http://schemas.microsoft.com/office/drawing/2014/main" id="{DF6DE4C3-A37E-5D2B-D45B-D9C98B5B8CF3}"/>
              </a:ext>
            </a:extLst>
          </p:cNvPr>
          <p:cNvSpPr/>
          <p:nvPr/>
        </p:nvSpPr>
        <p:spPr>
          <a:xfrm>
            <a:off x="18096960" y="983067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Moon 42">
            <a:extLst>
              <a:ext uri="{FF2B5EF4-FFF2-40B4-BE49-F238E27FC236}">
                <a16:creationId xmlns:a16="http://schemas.microsoft.com/office/drawing/2014/main" id="{B50EF6C3-3D3D-608C-C488-2D2A2228F3AE}"/>
              </a:ext>
            </a:extLst>
          </p:cNvPr>
          <p:cNvSpPr/>
          <p:nvPr/>
        </p:nvSpPr>
        <p:spPr>
          <a:xfrm>
            <a:off x="6785134" y="9326569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34059D56-A2EE-9FB8-84BC-310DD1EFE816}"/>
              </a:ext>
            </a:extLst>
          </p:cNvPr>
          <p:cNvSpPr/>
          <p:nvPr/>
        </p:nvSpPr>
        <p:spPr>
          <a:xfrm rot="10800000">
            <a:off x="22267484" y="9326569"/>
            <a:ext cx="351118" cy="1472782"/>
          </a:xfrm>
          <a:prstGeom prst="moon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!!box1">
                <a:extLst>
                  <a:ext uri="{FF2B5EF4-FFF2-40B4-BE49-F238E27FC236}">
                    <a16:creationId xmlns:a16="http://schemas.microsoft.com/office/drawing/2014/main" id="{4C3A1DAC-DF25-759E-736C-D8E595DECE0F}"/>
                  </a:ext>
                </a:extLst>
              </p:cNvPr>
              <p:cNvSpPr/>
              <p:nvPr/>
            </p:nvSpPr>
            <p:spPr>
              <a:xfrm>
                <a:off x="621497" y="10946576"/>
                <a:ext cx="23182569" cy="248365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are evaluating the polynomial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are evaluating this polynomial at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But in FFT algorithm, we evaluate the polynomial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45" name="!!box1">
                <a:extLst>
                  <a:ext uri="{FF2B5EF4-FFF2-40B4-BE49-F238E27FC236}">
                    <a16:creationId xmlns:a16="http://schemas.microsoft.com/office/drawing/2014/main" id="{4C3A1DAC-DF25-759E-736C-D8E595DEC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10946576"/>
                <a:ext cx="23182569" cy="2483650"/>
              </a:xfrm>
              <a:prstGeom prst="roundRect">
                <a:avLst>
                  <a:gd name="adj" fmla="val 5932"/>
                </a:avLst>
              </a:prstGeom>
              <a:blipFill>
                <a:blip r:embed="rId4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82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5424ED7-A807-DD6E-63BE-D0F54D4F3C56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A34931-3482-47FD-8ED2-DC19066D67EF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50BF69-FDD6-80BD-A802-9C170421A095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9B519-9F8F-F03D-7035-8DE973881D87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9B519-9F8F-F03D-7035-8DE97388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391DE-8B78-8FA5-EB47-8811FEE41D35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391DE-8B78-8FA5-EB47-8811FEE41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!!arrow1">
            <a:extLst>
              <a:ext uri="{FF2B5EF4-FFF2-40B4-BE49-F238E27FC236}">
                <a16:creationId xmlns:a16="http://schemas.microsoft.com/office/drawing/2014/main" id="{7FE5161F-DFBF-0DAD-D810-C72026F00FFB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B19EC2-C8DE-ECCF-5D2A-2D14EAFC9B05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6C952-030D-AD9C-173C-49A08A53ABE7}"/>
                  </a:ext>
                </a:extLst>
              </p:cNvPr>
              <p:cNvSpPr txBox="1"/>
              <p:nvPr/>
            </p:nvSpPr>
            <p:spPr>
              <a:xfrm>
                <a:off x="8496076" y="6417584"/>
                <a:ext cx="204209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6C952-030D-AD9C-173C-49A08A53A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076" y="6417584"/>
                <a:ext cx="2042097" cy="500650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!!arrow1">
            <a:extLst>
              <a:ext uri="{FF2B5EF4-FFF2-40B4-BE49-F238E27FC236}">
                <a16:creationId xmlns:a16="http://schemas.microsoft.com/office/drawing/2014/main" id="{BE5467E2-0CFD-2FF7-EF29-70AFA9C4E7C4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28700-CF2D-BC5E-B27E-D4CA2B3DCF84}"/>
                  </a:ext>
                </a:extLst>
              </p:cNvPr>
              <p:cNvSpPr txBox="1"/>
              <p:nvPr/>
            </p:nvSpPr>
            <p:spPr>
              <a:xfrm>
                <a:off x="1924560" y="6399427"/>
                <a:ext cx="638316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28700-CF2D-BC5E-B27E-D4CA2B3D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60" y="6399427"/>
                <a:ext cx="638316" cy="49661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2EB5805-94B1-814E-256C-438B407D561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!!arrow1">
            <a:extLst>
              <a:ext uri="{FF2B5EF4-FFF2-40B4-BE49-F238E27FC236}">
                <a16:creationId xmlns:a16="http://schemas.microsoft.com/office/drawing/2014/main" id="{C6C1EF86-16BA-DE4B-09D0-8C7AAF4EFB18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1">
            <a:extLst>
              <a:ext uri="{FF2B5EF4-FFF2-40B4-BE49-F238E27FC236}">
                <a16:creationId xmlns:a16="http://schemas.microsoft.com/office/drawing/2014/main" id="{1710806B-43B8-9D08-BCF0-903FCAFD4AB3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3D7BAC2-B51B-AAAF-A2CB-C950E037BFB2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DF77E7-3366-668A-12F1-D56BCCDBD150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C054C-7060-60DC-40D4-CF05E509C7EE}"/>
                  </a:ext>
                </a:extLst>
              </p:cNvPr>
              <p:cNvSpPr txBox="1"/>
              <p:nvPr/>
            </p:nvSpPr>
            <p:spPr>
              <a:xfrm>
                <a:off x="6018058" y="3352749"/>
                <a:ext cx="638315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FC054C-7060-60DC-40D4-CF05E509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352749"/>
                <a:ext cx="638315" cy="498213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92C3A8-7705-FB3C-686B-DE75D97842BB}"/>
                  </a:ext>
                </a:extLst>
              </p:cNvPr>
              <p:cNvSpPr txBox="1"/>
              <p:nvPr/>
            </p:nvSpPr>
            <p:spPr>
              <a:xfrm>
                <a:off x="5994076" y="10271322"/>
                <a:ext cx="638315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92C3A8-7705-FB3C-686B-DE75D9784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271322"/>
                <a:ext cx="638315" cy="500650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!!arrow1">
            <a:extLst>
              <a:ext uri="{FF2B5EF4-FFF2-40B4-BE49-F238E27FC236}">
                <a16:creationId xmlns:a16="http://schemas.microsoft.com/office/drawing/2014/main" id="{E2DCF395-861D-16B2-7318-D5014B2FB92C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rrow1">
            <a:extLst>
              <a:ext uri="{FF2B5EF4-FFF2-40B4-BE49-F238E27FC236}">
                <a16:creationId xmlns:a16="http://schemas.microsoft.com/office/drawing/2014/main" id="{D6A02C18-F015-4153-96DF-DC4E6EFBB8A8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arrow1">
            <a:extLst>
              <a:ext uri="{FF2B5EF4-FFF2-40B4-BE49-F238E27FC236}">
                <a16:creationId xmlns:a16="http://schemas.microsoft.com/office/drawing/2014/main" id="{FA531897-3DB3-7068-2565-E3E15D188778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1">
            <a:extLst>
              <a:ext uri="{FF2B5EF4-FFF2-40B4-BE49-F238E27FC236}">
                <a16:creationId xmlns:a16="http://schemas.microsoft.com/office/drawing/2014/main" id="{EE4866C8-EC7F-C96D-3B9C-076F001A218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5D060-56CA-AE7F-8BA8-172DF2FFA3CA}"/>
                  </a:ext>
                </a:extLst>
              </p:cNvPr>
              <p:cNvSpPr txBox="1"/>
              <p:nvPr/>
            </p:nvSpPr>
            <p:spPr>
              <a:xfrm>
                <a:off x="8246539" y="4349522"/>
                <a:ext cx="630622" cy="497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5D060-56CA-AE7F-8BA8-172DF2FFA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349522"/>
                <a:ext cx="630622" cy="497444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DF5CC1F1-F609-824F-575E-408485709919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2576F2-2A7E-09BC-8D5B-BB4EA0F0FE99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49561B-D01F-BA31-F946-EF1998419A9A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CFEDF-199A-6A87-1905-3D4EFBC0EAB7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60FA1-515C-36BC-F5B5-1C600B7906F8}"/>
                  </a:ext>
                </a:extLst>
              </p:cNvPr>
              <p:cNvSpPr txBox="1"/>
              <p:nvPr/>
            </p:nvSpPr>
            <p:spPr>
              <a:xfrm>
                <a:off x="2938711" y="4298180"/>
                <a:ext cx="638316" cy="5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60FA1-515C-36BC-F5B5-1C600B79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11" y="4298180"/>
                <a:ext cx="638316" cy="50020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D3E844-595D-5BDB-1947-0FEA26DCA142}"/>
                  </a:ext>
                </a:extLst>
              </p:cNvPr>
              <p:cNvSpPr txBox="1"/>
              <p:nvPr/>
            </p:nvSpPr>
            <p:spPr>
              <a:xfrm>
                <a:off x="2862415" y="9193511"/>
                <a:ext cx="638315" cy="506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D3E844-595D-5BDB-1947-0FEA26DCA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415" y="9193511"/>
                <a:ext cx="638315" cy="506229"/>
              </a:xfrm>
              <a:prstGeom prst="rect">
                <a:avLst/>
              </a:prstGeom>
              <a:blipFill>
                <a:blip r:embed="rId10"/>
                <a:stretch>
                  <a:fillRect b="-73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BEFF9-F7F6-EB9D-3DF7-F1185EC4282C}"/>
                  </a:ext>
                </a:extLst>
              </p:cNvPr>
              <p:cNvSpPr txBox="1"/>
              <p:nvPr/>
            </p:nvSpPr>
            <p:spPr>
              <a:xfrm>
                <a:off x="8340834" y="9323712"/>
                <a:ext cx="638316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BEFF9-F7F6-EB9D-3DF7-F1185EC4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323712"/>
                <a:ext cx="638316" cy="496611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ndy: A problem on leetcode">
                <a:extLst>
                  <a:ext uri="{FF2B5EF4-FFF2-40B4-BE49-F238E27FC236}">
                    <a16:creationId xmlns:a16="http://schemas.microsoft.com/office/drawing/2014/main" id="{C75C79F4-0918-85F1-81B0-FFD89C90A2DD}"/>
                  </a:ext>
                </a:extLst>
              </p:cNvPr>
              <p:cNvSpPr/>
              <p:nvPr/>
            </p:nvSpPr>
            <p:spPr>
              <a:xfrm>
                <a:off x="10760487" y="378008"/>
                <a:ext cx="12951567" cy="1280505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Where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31" name="Candy: A problem on leetcode">
                <a:extLst>
                  <a:ext uri="{FF2B5EF4-FFF2-40B4-BE49-F238E27FC236}">
                    <a16:creationId xmlns:a16="http://schemas.microsoft.com/office/drawing/2014/main" id="{C75C79F4-0918-85F1-81B0-FFD89C90A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487" y="378008"/>
                <a:ext cx="12951567" cy="1280505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E35B8-DC7B-8405-6EC0-19C7253F2E06}"/>
                  </a:ext>
                </a:extLst>
              </p:cNvPr>
              <p:cNvSpPr txBox="1"/>
              <p:nvPr/>
            </p:nvSpPr>
            <p:spPr>
              <a:xfrm>
                <a:off x="8345661" y="9946760"/>
                <a:ext cx="829073" cy="497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E35B8-DC7B-8405-6EC0-19C7253F2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1" y="9946760"/>
                <a:ext cx="829073" cy="497444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48B9D7-EAEA-51B1-A003-E2FECD62063D}"/>
                  </a:ext>
                </a:extLst>
              </p:cNvPr>
              <p:cNvSpPr txBox="1"/>
              <p:nvPr/>
            </p:nvSpPr>
            <p:spPr>
              <a:xfrm>
                <a:off x="5920779" y="10796284"/>
                <a:ext cx="829073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48B9D7-EAEA-51B1-A003-E2FECD620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9" y="10796284"/>
                <a:ext cx="829073" cy="498213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87CA9C-211B-7ED8-66AB-0A187CBD8811}"/>
                  </a:ext>
                </a:extLst>
              </p:cNvPr>
              <p:cNvSpPr txBox="1"/>
              <p:nvPr/>
            </p:nvSpPr>
            <p:spPr>
              <a:xfrm>
                <a:off x="2802555" y="9744527"/>
                <a:ext cx="829073" cy="500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87CA9C-211B-7ED8-66AB-0A187CBD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55" y="9744527"/>
                <a:ext cx="829073" cy="500202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25E5FF-7306-5408-9B80-1CBA38D943C9}"/>
                  </a:ext>
                </a:extLst>
              </p:cNvPr>
              <p:cNvSpPr txBox="1"/>
              <p:nvPr/>
            </p:nvSpPr>
            <p:spPr>
              <a:xfrm>
                <a:off x="1846162" y="5854934"/>
                <a:ext cx="829073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25E5FF-7306-5408-9B80-1CBA38D94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162" y="5854934"/>
                <a:ext cx="829073" cy="496611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BF8941-A400-03DA-B09F-3C872FA21740}"/>
                  </a:ext>
                </a:extLst>
              </p:cNvPr>
              <p:cNvSpPr txBox="1"/>
              <p:nvPr/>
            </p:nvSpPr>
            <p:spPr>
              <a:xfrm>
                <a:off x="2863225" y="3632715"/>
                <a:ext cx="829073" cy="506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BF8941-A400-03DA-B09F-3C872FA21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25" y="3632715"/>
                <a:ext cx="829073" cy="506229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5D7E3-2288-1C22-654F-40D4CD7F2D58}"/>
                  </a:ext>
                </a:extLst>
              </p:cNvPr>
              <p:cNvSpPr txBox="1"/>
              <p:nvPr/>
            </p:nvSpPr>
            <p:spPr>
              <a:xfrm>
                <a:off x="5960921" y="2741191"/>
                <a:ext cx="829073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45D7E3-2288-1C22-654F-40D4CD7F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21" y="2741191"/>
                <a:ext cx="829073" cy="500650"/>
              </a:xfrm>
              <a:prstGeom prst="rect">
                <a:avLst/>
              </a:prstGeom>
              <a:blipFill>
                <a:blip r:embed="rId18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B513DA-72C3-2E91-4079-799A73BA9726}"/>
                  </a:ext>
                </a:extLst>
              </p:cNvPr>
              <p:cNvSpPr txBox="1"/>
              <p:nvPr/>
            </p:nvSpPr>
            <p:spPr>
              <a:xfrm>
                <a:off x="8277482" y="3653575"/>
                <a:ext cx="829073" cy="50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B513DA-72C3-2E91-4079-799A73BA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82" y="3653575"/>
                <a:ext cx="829073" cy="50090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A529A-1632-983D-EA7A-8308809CC483}"/>
                  </a:ext>
                </a:extLst>
              </p:cNvPr>
              <p:cNvSpPr txBox="1"/>
              <p:nvPr/>
            </p:nvSpPr>
            <p:spPr>
              <a:xfrm>
                <a:off x="9190638" y="5790146"/>
                <a:ext cx="829073" cy="500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A529A-1632-983D-EA7A-8308809C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38" y="5790146"/>
                <a:ext cx="829073" cy="500906"/>
              </a:xfrm>
              <a:prstGeom prst="rect">
                <a:avLst/>
              </a:prstGeom>
              <a:blipFill>
                <a:blip r:embed="rId20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box1">
                <a:extLst>
                  <a:ext uri="{FF2B5EF4-FFF2-40B4-BE49-F238E27FC236}">
                    <a16:creationId xmlns:a16="http://schemas.microsoft.com/office/drawing/2014/main" id="{EB856A73-03FC-F98B-840A-7C97AEB4C1CB}"/>
                  </a:ext>
                </a:extLst>
              </p:cNvPr>
              <p:cNvSpPr/>
              <p:nvPr/>
            </p:nvSpPr>
            <p:spPr>
              <a:xfrm>
                <a:off x="10771330" y="2194902"/>
                <a:ext cx="12951566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Homework: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!!box1">
                <a:extLst>
                  <a:ext uri="{FF2B5EF4-FFF2-40B4-BE49-F238E27FC236}">
                    <a16:creationId xmlns:a16="http://schemas.microsoft.com/office/drawing/2014/main" id="{EB856A73-03FC-F98B-840A-7C97AEB4C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330" y="2194902"/>
                <a:ext cx="12951566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87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A6F686-3614-AF1B-08AF-E2DBBC71030B}"/>
              </a:ext>
            </a:extLst>
          </p:cNvPr>
          <p:cNvSpPr/>
          <p:nvPr/>
        </p:nvSpPr>
        <p:spPr>
          <a:xfrm>
            <a:off x="8808849" y="2721398"/>
            <a:ext cx="2306782" cy="9852589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/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b="0" dirty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sz="38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3C8778-DD74-5311-54CD-0620A645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87" y="625643"/>
                <a:ext cx="10675915" cy="1582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456" y="3275819"/>
                <a:ext cx="1550220" cy="760492"/>
              </a:xfrm>
              <a:prstGeom prst="round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4417980" y="330242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92" y="3454801"/>
                <a:ext cx="860007" cy="7604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74" y="5229858"/>
                <a:ext cx="860007" cy="7604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43" y="6909904"/>
                <a:ext cx="860007" cy="7604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65" y="11278829"/>
                <a:ext cx="1130881" cy="76049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7714559" y="3467678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9307301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730" y="4948650"/>
                <a:ext cx="1550220" cy="760492"/>
              </a:xfrm>
              <a:prstGeom prst="round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4424254" y="4949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7714559" y="5171475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5150591"/>
                <a:ext cx="1195625" cy="760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592" y="6697762"/>
                <a:ext cx="1758360" cy="760492"/>
              </a:xfrm>
              <a:prstGeom prst="roundRect">
                <a:avLst/>
              </a:prstGeom>
              <a:blipFill>
                <a:blip r:embed="rId10"/>
                <a:stretch>
                  <a:fillRect t="-1408" r="-667" b="-1267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4424254" y="6732244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7714559" y="6889620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6899702"/>
                <a:ext cx="1237725" cy="76049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5150591"/>
                <a:ext cx="1270435" cy="76049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11651884" y="3498916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6899701"/>
                <a:ext cx="1332900" cy="76049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3489221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15277725" y="3477758"/>
            <a:ext cx="991112" cy="760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8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5198753"/>
                <a:ext cx="605935" cy="6288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6908282"/>
                <a:ext cx="605935" cy="6288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5152722"/>
                <a:ext cx="1237725" cy="771984"/>
              </a:xfrm>
              <a:prstGeom prst="roundRect">
                <a:avLst/>
              </a:prstGeom>
              <a:blipFill>
                <a:blip r:embed="rId17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6901832"/>
                <a:ext cx="1237725" cy="771984"/>
              </a:xfrm>
              <a:prstGeom prst="roundRect">
                <a:avLst/>
              </a:prstGeom>
              <a:blipFill>
                <a:blip r:embed="rId18"/>
                <a:stretch>
                  <a:fillRect l="-28704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415805" y="8969498"/>
                <a:ext cx="605935" cy="628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7676" y="9148480"/>
                <a:ext cx="957958" cy="628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66685" y="9171435"/>
                <a:ext cx="605935" cy="6288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657470" y="9117930"/>
                <a:ext cx="605935" cy="628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16929" y="8936982"/>
                <a:ext cx="605935" cy="628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8605943" y="11338535"/>
                <a:ext cx="2115659" cy="77198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3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3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943" y="11338535"/>
                <a:ext cx="2115659" cy="771984"/>
              </a:xfrm>
              <a:prstGeom prst="roundRect">
                <a:avLst/>
              </a:prstGeom>
              <a:blipFill>
                <a:blip r:embed="rId24"/>
                <a:stretch>
                  <a:fillRect b="-125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4452366" y="11151362"/>
            <a:ext cx="627464" cy="1211263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7714559" y="11311934"/>
            <a:ext cx="710180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301" y="11290549"/>
                <a:ext cx="1479615" cy="77198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4" y="11290550"/>
                <a:ext cx="1622365" cy="7719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4" y="11349948"/>
                <a:ext cx="605935" cy="6288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25" y="11338535"/>
                <a:ext cx="1387499" cy="849098"/>
              </a:xfrm>
              <a:prstGeom prst="roundRect">
                <a:avLst/>
              </a:prstGeom>
              <a:blipFill>
                <a:blip r:embed="rId27"/>
                <a:stretch>
                  <a:fillRect l="-26667" b="-779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3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86263" y="9199496"/>
                <a:ext cx="605935" cy="62889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8309828" y="27268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20344988" y="272139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2249680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3228637" y="2939040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7489954" y="2875166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16331570" y="2839558"/>
            <a:ext cx="634036" cy="9734429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59" y="6950022"/>
                <a:ext cx="1915338" cy="93140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2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A6F686-3614-AF1B-08AF-E2DBBC71030B}"/>
              </a:ext>
            </a:extLst>
          </p:cNvPr>
          <p:cNvSpPr/>
          <p:nvPr/>
        </p:nvSpPr>
        <p:spPr>
          <a:xfrm>
            <a:off x="4887807" y="2337314"/>
            <a:ext cx="1417794" cy="6979760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/>
              <p:nvPr/>
            </p:nvSpPr>
            <p:spPr>
              <a:xfrm>
                <a:off x="11391253" y="2596110"/>
                <a:ext cx="985259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8A636DB-44DF-F125-05CD-CC63E84C7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253" y="2596110"/>
                <a:ext cx="985259" cy="488077"/>
              </a:xfrm>
              <a:prstGeom prst="roundRect">
                <a:avLst/>
              </a:prstGeom>
              <a:blipFill>
                <a:blip r:embed="rId2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Equals 146">
            <a:extLst>
              <a:ext uri="{FF2B5EF4-FFF2-40B4-BE49-F238E27FC236}">
                <a16:creationId xmlns:a16="http://schemas.microsoft.com/office/drawing/2014/main" id="{6BF4A09E-3DD1-0AAD-6FD8-C86A59E92753}"/>
              </a:ext>
            </a:extLst>
          </p:cNvPr>
          <p:cNvSpPr/>
          <p:nvPr/>
        </p:nvSpPr>
        <p:spPr>
          <a:xfrm>
            <a:off x="2097141" y="2644834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/>
              <p:nvPr/>
            </p:nvSpPr>
            <p:spPr>
              <a:xfrm>
                <a:off x="882464" y="2721626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8" name="!!a0">
                <a:extLst>
                  <a:ext uri="{FF2B5EF4-FFF2-40B4-BE49-F238E27FC236}">
                    <a16:creationId xmlns:a16="http://schemas.microsoft.com/office/drawing/2014/main" id="{F401B3E2-E0C9-F668-75B1-EECE794A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4" y="2721626"/>
                <a:ext cx="546587" cy="488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/>
              <p:nvPr/>
            </p:nvSpPr>
            <p:spPr>
              <a:xfrm>
                <a:off x="858111" y="3966439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9" name="!!a1">
                <a:extLst>
                  <a:ext uri="{FF2B5EF4-FFF2-40B4-BE49-F238E27FC236}">
                    <a16:creationId xmlns:a16="http://schemas.microsoft.com/office/drawing/2014/main" id="{C698156B-7419-5E45-5A62-9E42F778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11" y="3966439"/>
                <a:ext cx="546587" cy="4880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/>
              <p:nvPr/>
            </p:nvSpPr>
            <p:spPr>
              <a:xfrm>
                <a:off x="853769" y="5144622"/>
                <a:ext cx="546587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0" name="!!a2">
                <a:extLst>
                  <a:ext uri="{FF2B5EF4-FFF2-40B4-BE49-F238E27FC236}">
                    <a16:creationId xmlns:a16="http://schemas.microsoft.com/office/drawing/2014/main" id="{DED388A9-3D80-6CF9-9794-7B1F8E6C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69" y="5144622"/>
                <a:ext cx="546587" cy="4880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/>
              <p:nvPr/>
            </p:nvSpPr>
            <p:spPr>
              <a:xfrm>
                <a:off x="839738" y="8208464"/>
                <a:ext cx="718744" cy="488077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1" name="!!ad">
                <a:extLst>
                  <a:ext uri="{FF2B5EF4-FFF2-40B4-BE49-F238E27FC236}">
                    <a16:creationId xmlns:a16="http://schemas.microsoft.com/office/drawing/2014/main" id="{66C806AF-5679-A893-BA07-301309FD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8" y="8208464"/>
                <a:ext cx="718744" cy="4880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D80C82-E525-BDB3-E4E9-1DE4F1602F26}"/>
              </a:ext>
            </a:extLst>
          </p:cNvPr>
          <p:cNvSpPr/>
          <p:nvPr/>
        </p:nvSpPr>
        <p:spPr>
          <a:xfrm>
            <a:off x="4192318" y="2739861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FE89624-C544-597D-57DC-3C218806A30E}"/>
              </a:ext>
            </a:extLst>
          </p:cNvPr>
          <p:cNvSpPr/>
          <p:nvPr/>
        </p:nvSpPr>
        <p:spPr>
          <a:xfrm>
            <a:off x="5204603" y="2737725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/>
              <p:nvPr/>
            </p:nvSpPr>
            <p:spPr>
              <a:xfrm>
                <a:off x="11395241" y="3769233"/>
                <a:ext cx="985259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07ECA50-1A38-1201-5E2C-B40058B50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241" y="3769233"/>
                <a:ext cx="985259" cy="488077"/>
              </a:xfrm>
              <a:prstGeom prst="round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Equals 154">
            <a:extLst>
              <a:ext uri="{FF2B5EF4-FFF2-40B4-BE49-F238E27FC236}">
                <a16:creationId xmlns:a16="http://schemas.microsoft.com/office/drawing/2014/main" id="{28EDF24C-FA39-4A1F-B655-312561DD6061}"/>
              </a:ext>
            </a:extLst>
          </p:cNvPr>
          <p:cNvSpPr/>
          <p:nvPr/>
        </p:nvSpPr>
        <p:spPr>
          <a:xfrm>
            <a:off x="2101129" y="3799718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34624D2C-6EE4-19A0-2993-786565800B68}"/>
              </a:ext>
            </a:extLst>
          </p:cNvPr>
          <p:cNvSpPr/>
          <p:nvPr/>
        </p:nvSpPr>
        <p:spPr>
          <a:xfrm>
            <a:off x="4192318" y="3934700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/>
              <p:nvPr/>
            </p:nvSpPr>
            <p:spPr>
              <a:xfrm>
                <a:off x="5204603" y="3910851"/>
                <a:ext cx="759893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EAF66B42-B67C-107E-0B10-935FCE4E1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3910851"/>
                <a:ext cx="759893" cy="4880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/>
              <p:nvPr/>
            </p:nvSpPr>
            <p:spPr>
              <a:xfrm>
                <a:off x="11262956" y="4995851"/>
                <a:ext cx="1117545" cy="48807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FE84DC7A-35C4-C4F8-DF97-A860C383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56" y="4995851"/>
                <a:ext cx="1117545" cy="488077"/>
              </a:xfrm>
              <a:prstGeom prst="roundRect">
                <a:avLst/>
              </a:prstGeom>
              <a:blipFill>
                <a:blip r:embed="rId9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Equals 158">
            <a:extLst>
              <a:ext uri="{FF2B5EF4-FFF2-40B4-BE49-F238E27FC236}">
                <a16:creationId xmlns:a16="http://schemas.microsoft.com/office/drawing/2014/main" id="{6A471425-1B40-FC1E-F6B9-A3BFF488D49F}"/>
              </a:ext>
            </a:extLst>
          </p:cNvPr>
          <p:cNvSpPr/>
          <p:nvPr/>
        </p:nvSpPr>
        <p:spPr>
          <a:xfrm>
            <a:off x="2101129" y="5050101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A941E7CB-EA0A-F6AC-9262-755B02676FDB}"/>
              </a:ext>
            </a:extLst>
          </p:cNvPr>
          <p:cNvSpPr/>
          <p:nvPr/>
        </p:nvSpPr>
        <p:spPr>
          <a:xfrm>
            <a:off x="4192318" y="5139602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/>
              <p:nvPr/>
            </p:nvSpPr>
            <p:spPr>
              <a:xfrm>
                <a:off x="5204603" y="5137468"/>
                <a:ext cx="786650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BC1AF8E8-CE83-C040-85EA-264FA319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5137468"/>
                <a:ext cx="786650" cy="48807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/>
              <p:nvPr/>
            </p:nvSpPr>
            <p:spPr>
              <a:xfrm>
                <a:off x="6694729" y="3910851"/>
                <a:ext cx="807439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2" name="Rounded Rectangle 161">
                <a:extLst>
                  <a:ext uri="{FF2B5EF4-FFF2-40B4-BE49-F238E27FC236}">
                    <a16:creationId xmlns:a16="http://schemas.microsoft.com/office/drawing/2014/main" id="{C92F55AA-F435-D147-5E34-E827A82E7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3910851"/>
                <a:ext cx="807439" cy="48807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9746158-76AD-9E25-C1C5-5B453A87D3D8}"/>
              </a:ext>
            </a:extLst>
          </p:cNvPr>
          <p:cNvSpPr/>
          <p:nvPr/>
        </p:nvSpPr>
        <p:spPr>
          <a:xfrm>
            <a:off x="6694729" y="2752563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/>
              <p:nvPr/>
            </p:nvSpPr>
            <p:spPr>
              <a:xfrm>
                <a:off x="6694729" y="5137467"/>
                <a:ext cx="847139" cy="48807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4C59921B-9A6D-D482-9278-0F8AD85D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5137467"/>
                <a:ext cx="847139" cy="4880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/>
              <p:nvPr/>
            </p:nvSpPr>
            <p:spPr>
              <a:xfrm>
                <a:off x="7888770" y="2740012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BBCB314-BC71-E0FD-8D15-D81B47CF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2740012"/>
                <a:ext cx="392735" cy="4072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698DC6E5-C0BF-98F9-13F0-1E694EE803CB}"/>
              </a:ext>
            </a:extLst>
          </p:cNvPr>
          <p:cNvSpPr/>
          <p:nvPr/>
        </p:nvSpPr>
        <p:spPr>
          <a:xfrm>
            <a:off x="8999172" y="2737725"/>
            <a:ext cx="629912" cy="488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2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/>
              <p:nvPr/>
            </p:nvSpPr>
            <p:spPr>
              <a:xfrm>
                <a:off x="7888770" y="3938874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BA59871-1D21-C774-A516-DD846CE7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3938874"/>
                <a:ext cx="392735" cy="4072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/>
              <p:nvPr/>
            </p:nvSpPr>
            <p:spPr>
              <a:xfrm>
                <a:off x="7888770" y="5137733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943B094-F275-8444-1497-95368066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5137733"/>
                <a:ext cx="392735" cy="4072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/>
              <p:nvPr/>
            </p:nvSpPr>
            <p:spPr>
              <a:xfrm>
                <a:off x="8999172" y="3913005"/>
                <a:ext cx="786650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B9F555D-3443-0ECF-5F7A-BA88D5C32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3913005"/>
                <a:ext cx="786650" cy="494817"/>
              </a:xfrm>
              <a:prstGeom prst="roundRect">
                <a:avLst/>
              </a:prstGeom>
              <a:blipFill>
                <a:blip r:embed="rId15"/>
                <a:stretch>
                  <a:fillRect l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/>
              <p:nvPr/>
            </p:nvSpPr>
            <p:spPr>
              <a:xfrm>
                <a:off x="8999172" y="5139622"/>
                <a:ext cx="786650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−4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3ABD31E9-87FD-09F3-0857-C031E5942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5139622"/>
                <a:ext cx="786650" cy="494817"/>
              </a:xfrm>
              <a:prstGeom prst="roundRect">
                <a:avLst/>
              </a:prstGeom>
              <a:blipFill>
                <a:blip r:embed="rId16"/>
                <a:stretch>
                  <a:fillRect l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/>
              <p:nvPr/>
            </p:nvSpPr>
            <p:spPr>
              <a:xfrm rot="16200000">
                <a:off x="11625361" y="6583224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588EC72-28FA-D4DA-FFE6-C04FBF60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25361" y="6583224"/>
                <a:ext cx="392735" cy="4072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/>
              <p:nvPr/>
            </p:nvSpPr>
            <p:spPr>
              <a:xfrm rot="16200000">
                <a:off x="730791" y="6708740"/>
                <a:ext cx="671797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A44907E-F2A8-1F63-0866-7F54B42C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791" y="6708740"/>
                <a:ext cx="671797" cy="4072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/>
              <p:nvPr/>
            </p:nvSpPr>
            <p:spPr>
              <a:xfrm rot="16200000">
                <a:off x="4221634" y="6724838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C2B42A6-2064-EEEE-CA75-396E972A2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21634" y="6724838"/>
                <a:ext cx="392735" cy="4072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/>
              <p:nvPr/>
            </p:nvSpPr>
            <p:spPr>
              <a:xfrm rot="16200000">
                <a:off x="5423343" y="6687316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F7F094A-062E-EB5B-17C9-4343869F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343" y="6687316"/>
                <a:ext cx="392735" cy="4072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/>
              <p:nvPr/>
            </p:nvSpPr>
            <p:spPr>
              <a:xfrm rot="16200000">
                <a:off x="9274499" y="6560421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38F753A-3BF6-E576-3C7A-22B3E63F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274499" y="6560421"/>
                <a:ext cx="392735" cy="4072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/>
              <p:nvPr/>
            </p:nvSpPr>
            <p:spPr>
              <a:xfrm>
                <a:off x="11114458" y="8250995"/>
                <a:ext cx="1344631" cy="494817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C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2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2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6" name="Rounded Rectangle 175">
                <a:extLst>
                  <a:ext uri="{FF2B5EF4-FFF2-40B4-BE49-F238E27FC236}">
                    <a16:creationId xmlns:a16="http://schemas.microsoft.com/office/drawing/2014/main" id="{A8A75291-434E-0A53-5CE8-08BA6D28D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458" y="8250995"/>
                <a:ext cx="1344631" cy="494817"/>
              </a:xfrm>
              <a:prstGeom prst="roundRect">
                <a:avLst/>
              </a:prstGeom>
              <a:blipFill>
                <a:blip r:embed="rId21"/>
                <a:stretch>
                  <a:fillRect b="-2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Equals 176">
            <a:extLst>
              <a:ext uri="{FF2B5EF4-FFF2-40B4-BE49-F238E27FC236}">
                <a16:creationId xmlns:a16="http://schemas.microsoft.com/office/drawing/2014/main" id="{1E78A6BE-E0E4-DBCC-1496-870C393B66AB}"/>
              </a:ext>
            </a:extLst>
          </p:cNvPr>
          <p:cNvSpPr/>
          <p:nvPr/>
        </p:nvSpPr>
        <p:spPr>
          <a:xfrm>
            <a:off x="2118995" y="8149142"/>
            <a:ext cx="398792" cy="744061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D106EA9-A842-7ECC-35CA-0F7CD16F92FB}"/>
              </a:ext>
            </a:extLst>
          </p:cNvPr>
          <p:cNvSpPr/>
          <p:nvPr/>
        </p:nvSpPr>
        <p:spPr>
          <a:xfrm>
            <a:off x="4192318" y="8240884"/>
            <a:ext cx="451363" cy="4838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/>
              <p:nvPr/>
            </p:nvSpPr>
            <p:spPr>
              <a:xfrm>
                <a:off x="5204603" y="8217343"/>
                <a:ext cx="940386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−2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7B0DA2CA-EDE6-1DA1-1279-9A1CCA6C6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3" y="8217343"/>
                <a:ext cx="940386" cy="4948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/>
              <p:nvPr/>
            </p:nvSpPr>
            <p:spPr>
              <a:xfrm>
                <a:off x="6694729" y="8217344"/>
                <a:ext cx="1031112" cy="4948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0" name="Rounded Rectangle 179">
                <a:extLst>
                  <a:ext uri="{FF2B5EF4-FFF2-40B4-BE49-F238E27FC236}">
                    <a16:creationId xmlns:a16="http://schemas.microsoft.com/office/drawing/2014/main" id="{D71895FD-7A10-21CF-6228-0135B15E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29" y="8217344"/>
                <a:ext cx="1031112" cy="4948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/>
              <p:nvPr/>
            </p:nvSpPr>
            <p:spPr>
              <a:xfrm>
                <a:off x="7888770" y="8252587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F5271C7-B70F-B5FE-28AB-1AE2406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0" y="8252587"/>
                <a:ext cx="392735" cy="4072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/>
              <p:nvPr/>
            </p:nvSpPr>
            <p:spPr>
              <a:xfrm>
                <a:off x="8999172" y="8255653"/>
                <a:ext cx="881840" cy="5395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E15E28CD-F639-FD78-807A-ACCEA707C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72" y="8255653"/>
                <a:ext cx="881840" cy="539580"/>
              </a:xfrm>
              <a:prstGeom prst="roundRect">
                <a:avLst/>
              </a:prstGeom>
              <a:blipFill>
                <a:blip r:embed="rId25"/>
                <a:stretch>
                  <a:fillRect l="-160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/>
              <p:nvPr/>
            </p:nvSpPr>
            <p:spPr>
              <a:xfrm rot="16200000">
                <a:off x="7030546" y="6744517"/>
                <a:ext cx="392735" cy="407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597B2-7C42-01C0-2371-F89DAA1C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0546" y="6744517"/>
                <a:ext cx="392735" cy="4072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Left Bracket 183">
            <a:extLst>
              <a:ext uri="{FF2B5EF4-FFF2-40B4-BE49-F238E27FC236}">
                <a16:creationId xmlns:a16="http://schemas.microsoft.com/office/drawing/2014/main" id="{C854894D-045C-0DEC-2F6D-EFC7B154E713}"/>
              </a:ext>
            </a:extLst>
          </p:cNvPr>
          <p:cNvSpPr/>
          <p:nvPr/>
        </p:nvSpPr>
        <p:spPr>
          <a:xfrm rot="10800000" flipH="1">
            <a:off x="10926259" y="2188542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5" name="Left Bracket 184">
            <a:extLst>
              <a:ext uri="{FF2B5EF4-FFF2-40B4-BE49-F238E27FC236}">
                <a16:creationId xmlns:a16="http://schemas.microsoft.com/office/drawing/2014/main" id="{57A5F2FD-2B61-EF8D-6397-51E2AE418AA8}"/>
              </a:ext>
            </a:extLst>
          </p:cNvPr>
          <p:cNvSpPr/>
          <p:nvPr/>
        </p:nvSpPr>
        <p:spPr>
          <a:xfrm flipH="1">
            <a:off x="12219727" y="2184685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E61C3780-7D1B-470D-9764-EA68D8B682E5}"/>
              </a:ext>
            </a:extLst>
          </p:cNvPr>
          <p:cNvSpPr/>
          <p:nvPr/>
        </p:nvSpPr>
        <p:spPr>
          <a:xfrm rot="10800000" flipH="1">
            <a:off x="719054" y="2337313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BF06471D-612A-5743-10CC-6520B0729F2B}"/>
              </a:ext>
            </a:extLst>
          </p:cNvPr>
          <p:cNvSpPr/>
          <p:nvPr/>
        </p:nvSpPr>
        <p:spPr>
          <a:xfrm flipH="1">
            <a:off x="1341241" y="2337313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455A99C7-0CF8-70E2-010B-96209A7B59CE}"/>
              </a:ext>
            </a:extLst>
          </p:cNvPr>
          <p:cNvSpPr/>
          <p:nvPr/>
        </p:nvSpPr>
        <p:spPr>
          <a:xfrm rot="10800000" flipH="1">
            <a:off x="4049568" y="2292519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714DDB8D-D701-5057-3B60-DC0CF49408FA}"/>
              </a:ext>
            </a:extLst>
          </p:cNvPr>
          <p:cNvSpPr/>
          <p:nvPr/>
        </p:nvSpPr>
        <p:spPr>
          <a:xfrm flipH="1">
            <a:off x="9668955" y="2267548"/>
            <a:ext cx="402969" cy="6826565"/>
          </a:xfrm>
          <a:prstGeom prst="leftBracket">
            <a:avLst/>
          </a:prstGeom>
          <a:noFill/>
          <a:ln w="1270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/>
              <p:nvPr/>
            </p:nvSpPr>
            <p:spPr>
              <a:xfrm>
                <a:off x="2682352" y="5185492"/>
                <a:ext cx="1217314" cy="5824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800">
                    <a:solidFill>
                      <a:schemeClr val="tx1"/>
                    </a:solidFill>
                    <a:ea typeface="Helvetica Neue Medium"/>
                    <a:cs typeface="Helvetica Neue Medium"/>
                  </a:defRPr>
                </a:lvl1pPr>
              </a:lstStyle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A457C-83FC-A9DD-654D-BC8CED9D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52" y="5185492"/>
                <a:ext cx="1217314" cy="5824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box1">
            <a:extLst>
              <a:ext uri="{FF2B5EF4-FFF2-40B4-BE49-F238E27FC236}">
                <a16:creationId xmlns:a16="http://schemas.microsoft.com/office/drawing/2014/main" id="{2EA664BF-C8D5-E35A-9FD8-2B1AB6F7687D}"/>
              </a:ext>
            </a:extLst>
          </p:cNvPr>
          <p:cNvSpPr/>
          <p:nvPr/>
        </p:nvSpPr>
        <p:spPr>
          <a:xfrm>
            <a:off x="13037866" y="3365518"/>
            <a:ext cx="10871326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is same as our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 modulo minor changes.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Here also, we are evaluating a polynomial on 2d+1 roots of unity.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now implement this algorithm.</a:t>
            </a:r>
          </a:p>
        </p:txBody>
      </p:sp>
    </p:spTree>
    <p:extLst>
      <p:ext uri="{BB962C8B-B14F-4D97-AF65-F5344CB8AC3E}">
        <p14:creationId xmlns:p14="http://schemas.microsoft.com/office/powerpoint/2010/main" val="180669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49D074F-BD57-6EBE-E00A-29CED3B50B7F}"/>
              </a:ext>
            </a:extLst>
          </p:cNvPr>
          <p:cNvSpPr/>
          <p:nvPr/>
        </p:nvSpPr>
        <p:spPr>
          <a:xfrm>
            <a:off x="340242" y="5251824"/>
            <a:ext cx="2339162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01457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00E30A5-0CD4-5F60-405A-4AA29B81177A}"/>
                  </a:ext>
                </a:extLst>
              </p:cNvPr>
              <p:cNvSpPr/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00E30A5-0CD4-5F60-405A-4AA29B811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65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/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9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/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2121"/>
                <a:ext cx="23185961" cy="127428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33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2560840" y="7220103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7220103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2560840" y="8289960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8289960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2560840" y="11982859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40" y="11982859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3337984" y="9495635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4" name="!!box1">
            <a:extLst>
              <a:ext uri="{FF2B5EF4-FFF2-40B4-BE49-F238E27FC236}">
                <a16:creationId xmlns:a16="http://schemas.microsoft.com/office/drawing/2014/main" id="{73CE3BB7-9D93-CA81-7605-11FA19420FFB}"/>
              </a:ext>
            </a:extLst>
          </p:cNvPr>
          <p:cNvSpPr/>
          <p:nvPr/>
        </p:nvSpPr>
        <p:spPr>
          <a:xfrm>
            <a:off x="12615532" y="5361797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Lets look at the first step of the algorithm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8332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/>
              <p:nvPr/>
            </p:nvSpPr>
            <p:spPr>
              <a:xfrm>
                <a:off x="453967" y="-130752"/>
                <a:ext cx="23185961" cy="130085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4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4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(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4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(</m:t>
                        </m:r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4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4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4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4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2C335D9-3DBD-06DA-5A27-B4CC1ADCF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7" y="-130752"/>
                <a:ext cx="23185961" cy="1300859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90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9134E1B-E867-7D2F-F513-12920914248E}"/>
                  </a:ext>
                </a:extLst>
              </p:cNvPr>
              <p:cNvSpPr/>
              <p:nvPr/>
            </p:nvSpPr>
            <p:spPr>
              <a:xfrm>
                <a:off x="453969" y="2852166"/>
                <a:ext cx="11347094" cy="75277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9134E1B-E867-7D2F-F513-129209142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9" y="2852166"/>
                <a:ext cx="11347094" cy="75277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66B242BA-9F88-399F-124B-E1A60501D318}"/>
              </a:ext>
            </a:extLst>
          </p:cNvPr>
          <p:cNvSpPr/>
          <p:nvPr/>
        </p:nvSpPr>
        <p:spPr>
          <a:xfrm>
            <a:off x="6127516" y="10544421"/>
            <a:ext cx="10871326" cy="20108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Both the algorithm take O(d log d)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4EC71DD-5259-2E08-C26D-123492391C9F}"/>
                  </a:ext>
                </a:extLst>
              </p:cNvPr>
              <p:cNvSpPr/>
              <p:nvPr/>
            </p:nvSpPr>
            <p:spPr>
              <a:xfrm>
                <a:off x="12582939" y="2582225"/>
                <a:ext cx="11056989" cy="75826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0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ifft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0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0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(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20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(</m:t>
                        </m:r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0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0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4EC71DD-5259-2E08-C26D-123492391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939" y="2582225"/>
                <a:ext cx="11056989" cy="758264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16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5BD284E-F93A-BFD2-D04F-8A14E8CF5A78}"/>
              </a:ext>
            </a:extLst>
          </p:cNvPr>
          <p:cNvSpPr/>
          <p:nvPr/>
        </p:nvSpPr>
        <p:spPr>
          <a:xfrm>
            <a:off x="14580410" y="424898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Need to take care of the last step.</a:t>
            </a:r>
          </a:p>
        </p:txBody>
      </p:sp>
      <p:sp>
        <p:nvSpPr>
          <p:cNvPr id="18" name="!!box">
            <a:extLst>
              <a:ext uri="{FF2B5EF4-FFF2-40B4-BE49-F238E27FC236}">
                <a16:creationId xmlns:a16="http://schemas.microsoft.com/office/drawing/2014/main" id="{B3CA702D-F764-A03F-6F68-39D12B78F81D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A72F5139-194C-10EF-35B0-3D86D4CFE4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8" name="!!box">
            <a:extLst>
              <a:ext uri="{FF2B5EF4-FFF2-40B4-BE49-F238E27FC236}">
                <a16:creationId xmlns:a16="http://schemas.microsoft.com/office/drawing/2014/main" id="{B3CA702D-F764-A03F-6F68-39D12B78F81D}"/>
              </a:ext>
            </a:extLst>
          </p:cNvPr>
          <p:cNvSpPr/>
          <p:nvPr/>
        </p:nvSpPr>
        <p:spPr>
          <a:xfrm>
            <a:off x="15668699" y="4181875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A72F5139-194C-10EF-35B0-3D86D4CFE4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660251" y="4091422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Fast Fourier Transform (FFT): Most Ingenious Algorithm Ever?">
            <a:hlinkClick r:id="" action="ppaction://media"/>
            <a:extLst>
              <a:ext uri="{FF2B5EF4-FFF2-40B4-BE49-F238E27FC236}">
                <a16:creationId xmlns:a16="http://schemas.microsoft.com/office/drawing/2014/main" id="{493B8E13-7A8A-DB7F-5744-205C249F6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33548" y="1349789"/>
            <a:ext cx="12116904" cy="6846050"/>
          </a:xfrm>
          <a:prstGeom prst="rect">
            <a:avLst/>
          </a:prstGeom>
        </p:spPr>
      </p:pic>
      <p:sp>
        <p:nvSpPr>
          <p:cNvPr id="5" name="!!box1">
            <a:extLst>
              <a:ext uri="{FF2B5EF4-FFF2-40B4-BE49-F238E27FC236}">
                <a16:creationId xmlns:a16="http://schemas.microsoft.com/office/drawing/2014/main" id="{96A01786-D6F0-717C-8520-1DD85ADB8FD4}"/>
              </a:ext>
            </a:extLst>
          </p:cNvPr>
          <p:cNvSpPr/>
          <p:nvPr/>
        </p:nvSpPr>
        <p:spPr>
          <a:xfrm>
            <a:off x="6133548" y="8580519"/>
            <a:ext cx="12116904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HomeWork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you want to see a beautiful animated video of the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algorithm, you may see this half hour video.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have handwaved corner cases in our presentation. Try to code the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fft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algorithm completely. </a:t>
            </a:r>
          </a:p>
        </p:txBody>
      </p:sp>
    </p:spTree>
    <p:extLst>
      <p:ext uri="{BB962C8B-B14F-4D97-AF65-F5344CB8AC3E}">
        <p14:creationId xmlns:p14="http://schemas.microsoft.com/office/powerpoint/2010/main" val="300343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0">
                <a:extLst>
                  <a:ext uri="{FF2B5EF4-FFF2-40B4-BE49-F238E27FC236}">
                    <a16:creationId xmlns:a16="http://schemas.microsoft.com/office/drawing/2014/main" id="{115172C5-A76E-621F-968E-B82428E97F73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!!0">
                <a:extLst>
                  <a:ext uri="{FF2B5EF4-FFF2-40B4-BE49-F238E27FC236}">
                    <a16:creationId xmlns:a16="http://schemas.microsoft.com/office/drawing/2014/main" id="{115172C5-A76E-621F-968E-B82428E97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1">
                <a:extLst>
                  <a:ext uri="{FF2B5EF4-FFF2-40B4-BE49-F238E27FC236}">
                    <a16:creationId xmlns:a16="http://schemas.microsoft.com/office/drawing/2014/main" id="{53E8EB71-0DD2-1560-021D-9AF3448BE6DD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1">
                <a:extLst>
                  <a:ext uri="{FF2B5EF4-FFF2-40B4-BE49-F238E27FC236}">
                    <a16:creationId xmlns:a16="http://schemas.microsoft.com/office/drawing/2014/main" id="{53E8EB71-0DD2-1560-021D-9AF3448BE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2d">
                <a:extLst>
                  <a:ext uri="{FF2B5EF4-FFF2-40B4-BE49-F238E27FC236}">
                    <a16:creationId xmlns:a16="http://schemas.microsoft.com/office/drawing/2014/main" id="{DD38C623-9247-CFB2-FC1E-6B81B9337802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2d">
                <a:extLst>
                  <a:ext uri="{FF2B5EF4-FFF2-40B4-BE49-F238E27FC236}">
                    <a16:creationId xmlns:a16="http://schemas.microsoft.com/office/drawing/2014/main" id="{DD38C623-9247-CFB2-FC1E-6B81B9337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C77CB75-DC5E-5467-2CBC-D99424E14AF1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" name="!!box1">
            <a:extLst>
              <a:ext uri="{FF2B5EF4-FFF2-40B4-BE49-F238E27FC236}">
                <a16:creationId xmlns:a16="http://schemas.microsoft.com/office/drawing/2014/main" id="{C1BC4DB7-7634-DD34-0AF9-90742510B7C6}"/>
              </a:ext>
            </a:extLst>
          </p:cNvPr>
          <p:cNvSpPr/>
          <p:nvPr/>
        </p:nvSpPr>
        <p:spPr>
          <a:xfrm>
            <a:off x="12615532" y="5361797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Lets look at the first step of the algorithm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evaluate A(x) on 2d+1 points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5558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0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!!1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2d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50A88-EB2F-EE9F-D5FF-72A6C5DC8ADB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50A88-EB2F-EE9F-D5FF-72A6C5DC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7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169BD-4657-F08C-4C7E-DF77A6A6C53B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7169BD-4657-F08C-4C7E-DF77A6A6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8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53DF88-C167-8F18-01EB-E142A0BD4363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53DF88-C167-8F18-01EB-E142A0BD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9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BDB3AC8-1032-C2EB-436E-E095701B6E2D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BDB3AC8-1032-C2EB-436E-E095701B6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A53A8B3-AC70-79DF-C366-72D6E096FF97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A53A8B3-AC70-79DF-C366-72D6E096F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CA1A7C5-A051-6D00-2DCE-60438A967717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CA1A7C5-A051-6D00-2DCE-60438A967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B35964D-21CC-3122-E0E1-C2BE7BA7F254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16F08DE-A437-948D-7CA9-43ED5572CA58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box">
            <a:extLst>
              <a:ext uri="{FF2B5EF4-FFF2-40B4-BE49-F238E27FC236}">
                <a16:creationId xmlns:a16="http://schemas.microsoft.com/office/drawing/2014/main" id="{37AB1E6E-B5DF-7E4B-CFC1-041614493F8B}"/>
              </a:ext>
            </a:extLst>
          </p:cNvPr>
          <p:cNvSpPr/>
          <p:nvPr/>
        </p:nvSpPr>
        <p:spPr>
          <a:xfrm>
            <a:off x="5141879" y="3267430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16" name="!!box1">
            <a:extLst>
              <a:ext uri="{FF2B5EF4-FFF2-40B4-BE49-F238E27FC236}">
                <a16:creationId xmlns:a16="http://schemas.microsoft.com/office/drawing/2014/main" id="{48837BFE-ADE6-795F-520C-4F23ACEB1A5D}"/>
              </a:ext>
            </a:extLst>
          </p:cNvPr>
          <p:cNvSpPr/>
          <p:nvPr/>
        </p:nvSpPr>
        <p:spPr>
          <a:xfrm>
            <a:off x="8277448" y="5364972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last step is the reverse of the first step.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as we will see, they are both same steps.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43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/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643C1D4-2AE9-D451-6950-A885C7A3A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20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416F08DE-A437-948D-7CA9-43ED5572CA58}"/>
              </a:ext>
            </a:extLst>
          </p:cNvPr>
          <p:cNvSpPr/>
          <p:nvPr/>
        </p:nvSpPr>
        <p:spPr>
          <a:xfrm rot="16200000">
            <a:off x="19395878" y="3410077"/>
            <a:ext cx="2270116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/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532E3A-47FD-E190-D845-BA6AC8764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855" y="104942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B68A0865-40EC-6A4B-3862-93B89846DCB9}"/>
              </a:ext>
            </a:extLst>
          </p:cNvPr>
          <p:cNvSpPr/>
          <p:nvPr/>
        </p:nvSpPr>
        <p:spPr>
          <a:xfrm>
            <a:off x="8277448" y="5364972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last step is the reverse of the first step.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as we will see, they are both same steps.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will imply a running time of O(d log d) even for the last step</a:t>
            </a:r>
          </a:p>
        </p:txBody>
      </p:sp>
      <p:sp>
        <p:nvSpPr>
          <p:cNvPr id="22" name="!!box">
            <a:extLst>
              <a:ext uri="{FF2B5EF4-FFF2-40B4-BE49-F238E27FC236}">
                <a16:creationId xmlns:a16="http://schemas.microsoft.com/office/drawing/2014/main" id="{37AB1E6E-B5DF-7E4B-CFC1-041614493F8B}"/>
              </a:ext>
            </a:extLst>
          </p:cNvPr>
          <p:cNvSpPr/>
          <p:nvPr/>
        </p:nvSpPr>
        <p:spPr>
          <a:xfrm>
            <a:off x="16480193" y="320719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AB85C4E4-BF05-067D-1A44-AF4CDDA0B082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AB85C4E4-BF05-067D-1A44-AF4CDDA0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AA2ACFEA-4EE2-AB66-E114-9F371B17DDD2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AA2ACFEA-4EE2-AB66-E114-9F371B17D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10309066-0D8A-00EB-6178-41DE6935BFBF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10309066-0D8A-00EB-6178-41DE6935B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244DE48-9DC9-B37E-CBF5-9C80D8B50611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8656F6-682E-ADFB-D489-A34DC47B5E6A}"/>
                  </a:ext>
                </a:extLst>
              </p:cNvPr>
              <p:cNvSpPr txBox="1"/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8656F6-682E-ADFB-D489-A34DC47B5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456" y="7205598"/>
                <a:ext cx="1506502" cy="656590"/>
              </a:xfrm>
              <a:prstGeom prst="rect">
                <a:avLst/>
              </a:prstGeom>
              <a:blipFill>
                <a:blip r:embed="rId9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3352A6-D48C-9DC9-6962-9F42394FE6E5}"/>
                  </a:ext>
                </a:extLst>
              </p:cNvPr>
              <p:cNvSpPr txBox="1"/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3352A6-D48C-9DC9-6962-9F42394FE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8440056"/>
                <a:ext cx="1494640" cy="656590"/>
              </a:xfrm>
              <a:prstGeom prst="rect">
                <a:avLst/>
              </a:prstGeom>
              <a:blipFill>
                <a:blip r:embed="rId10"/>
                <a:stretch>
                  <a:fillRect l="-339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3FD6B-CA47-3805-A195-F3F4E2E6F3E7}"/>
                  </a:ext>
                </a:extLst>
              </p:cNvPr>
              <p:cNvSpPr txBox="1"/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C3FD6B-CA47-3805-A195-F3F4E2E6F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655" y="11982859"/>
                <a:ext cx="2246128" cy="656590"/>
              </a:xfrm>
              <a:prstGeom prst="rect">
                <a:avLst/>
              </a:prstGeom>
              <a:blipFill>
                <a:blip r:embed="rId11"/>
                <a:stretch>
                  <a:fillRect l="-226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7B1DF5-84EC-2ABF-B34E-32333C2964CA}"/>
                  </a:ext>
                </a:extLst>
              </p:cNvPr>
              <p:cNvSpPr/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77B1DF5-84EC-2ABF-B34E-32333C29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7269389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9C6CEFF-FED0-13B9-7806-1AEA38049727}"/>
                  </a:ext>
                </a:extLst>
              </p:cNvPr>
              <p:cNvSpPr/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9C6CEFF-FED0-13B9-7806-1AEA38049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6" y="8289961"/>
                <a:ext cx="4175839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A044646-A87D-9966-6B35-DA87C2181BBE}"/>
                  </a:ext>
                </a:extLst>
              </p:cNvPr>
              <p:cNvSpPr/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A044646-A87D-9966-6B35-DA87C218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027" y="11982859"/>
                <a:ext cx="4175838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6F634FB-1705-D6E0-A0BE-C8F323A777C9}"/>
              </a:ext>
            </a:extLst>
          </p:cNvPr>
          <p:cNvSpPr txBox="1"/>
          <p:nvPr/>
        </p:nvSpPr>
        <p:spPr>
          <a:xfrm rot="16200000">
            <a:off x="1924499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4310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sp>
        <p:nvSpPr>
          <p:cNvPr id="21" name="!!box1">
            <a:extLst>
              <a:ext uri="{FF2B5EF4-FFF2-40B4-BE49-F238E27FC236}">
                <a16:creationId xmlns:a16="http://schemas.microsoft.com/office/drawing/2014/main" id="{B68A0865-40EC-6A4B-3862-93B89846DCB9}"/>
              </a:ext>
            </a:extLst>
          </p:cNvPr>
          <p:cNvSpPr/>
          <p:nvPr/>
        </p:nvSpPr>
        <p:spPr>
          <a:xfrm>
            <a:off x="13933969" y="5164760"/>
            <a:ext cx="8374449" cy="391915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notational convenience, we will drop subscript 2d+1 in the rest of the presentation.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11015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ox1">
                <a:extLst>
                  <a:ext uri="{FF2B5EF4-FFF2-40B4-BE49-F238E27FC236}">
                    <a16:creationId xmlns:a16="http://schemas.microsoft.com/office/drawing/2014/main" id="{B68A0865-40EC-6A4B-3862-93B89846DCB9}"/>
                  </a:ext>
                </a:extLst>
              </p:cNvPr>
              <p:cNvSpPr/>
              <p:nvPr/>
            </p:nvSpPr>
            <p:spPr>
              <a:xfrm>
                <a:off x="13933969" y="5164760"/>
                <a:ext cx="8374449" cy="39191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notational convenience, we will drop subscript 2d+1 in the rest of the presentation.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Also,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1" name="!!box1">
                <a:extLst>
                  <a:ext uri="{FF2B5EF4-FFF2-40B4-BE49-F238E27FC236}">
                    <a16:creationId xmlns:a16="http://schemas.microsoft.com/office/drawing/2014/main" id="{B68A0865-40EC-6A4B-3862-93B89846D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969" y="5164760"/>
                <a:ext cx="8374449" cy="39191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54069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071182" y="3410077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3" y="5639575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141880" y="3285837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/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0">
                <a:extLst>
                  <a:ext uri="{FF2B5EF4-FFF2-40B4-BE49-F238E27FC236}">
                    <a16:creationId xmlns:a16="http://schemas.microsoft.com/office/drawing/2014/main" id="{13D6C461-6E5E-6723-F5D4-108A27E8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7220103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/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9" name="!!1">
                <a:extLst>
                  <a:ext uri="{FF2B5EF4-FFF2-40B4-BE49-F238E27FC236}">
                    <a16:creationId xmlns:a16="http://schemas.microsoft.com/office/drawing/2014/main" id="{B3D49ACD-5846-A814-D16A-A9956D1B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8289960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/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0" name="!!2d">
                <a:extLst>
                  <a:ext uri="{FF2B5EF4-FFF2-40B4-BE49-F238E27FC236}">
                    <a16:creationId xmlns:a16="http://schemas.microsoft.com/office/drawing/2014/main" id="{D638DAA4-8F2A-8CDD-6157-6D7155E10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70" y="11982859"/>
                <a:ext cx="424929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758136C-6B2E-5E59-A1C3-96446B0D7D3D}"/>
              </a:ext>
            </a:extLst>
          </p:cNvPr>
          <p:cNvSpPr txBox="1"/>
          <p:nvPr/>
        </p:nvSpPr>
        <p:spPr>
          <a:xfrm rot="16200000">
            <a:off x="2747568" y="959378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/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BB91AFF-24F9-7164-B1D8-E41E2E71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660" y="1082687"/>
                <a:ext cx="1085437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/>
              <p:nvPr/>
            </p:nvSpPr>
            <p:spPr>
              <a:xfrm>
                <a:off x="9811254" y="3191971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4B5AA9E-9092-FCDE-382F-549FF49C3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254" y="3191971"/>
                <a:ext cx="1576133" cy="794544"/>
              </a:xfrm>
              <a:prstGeom prst="roundRect">
                <a:avLst/>
              </a:prstGeom>
              <a:blipFill>
                <a:blip r:embed="rId9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54C39D9C-02D0-769D-D468-29D14B743F59}"/>
              </a:ext>
            </a:extLst>
          </p:cNvPr>
          <p:cNvSpPr/>
          <p:nvPr/>
        </p:nvSpPr>
        <p:spPr>
          <a:xfrm>
            <a:off x="11589423" y="334358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/>
              <p:nvPr/>
            </p:nvSpPr>
            <p:spPr>
              <a:xfrm>
                <a:off x="12557155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0">
                <a:extLst>
                  <a:ext uri="{FF2B5EF4-FFF2-40B4-BE49-F238E27FC236}">
                    <a16:creationId xmlns:a16="http://schemas.microsoft.com/office/drawing/2014/main" id="{D570A84F-E1AE-0A2E-836A-87AC5AE9B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155" y="3191971"/>
                <a:ext cx="874383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/>
              <p:nvPr/>
            </p:nvSpPr>
            <p:spPr>
              <a:xfrm>
                <a:off x="14791315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1">
                <a:extLst>
                  <a:ext uri="{FF2B5EF4-FFF2-40B4-BE49-F238E27FC236}">
                    <a16:creationId xmlns:a16="http://schemas.microsoft.com/office/drawing/2014/main" id="{95A6A35F-1319-EDAD-B6A9-0D7F082C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315" y="3191971"/>
                <a:ext cx="874383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/>
              <p:nvPr/>
            </p:nvSpPr>
            <p:spPr>
              <a:xfrm>
                <a:off x="17521716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a2">
                <a:extLst>
                  <a:ext uri="{FF2B5EF4-FFF2-40B4-BE49-F238E27FC236}">
                    <a16:creationId xmlns:a16="http://schemas.microsoft.com/office/drawing/2014/main" id="{0FC8187B-549C-A326-02C1-2402876AB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3191971"/>
                <a:ext cx="874383" cy="79454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/>
              <p:nvPr/>
            </p:nvSpPr>
            <p:spPr>
              <a:xfrm>
                <a:off x="21028310" y="3191971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ad">
                <a:extLst>
                  <a:ext uri="{FF2B5EF4-FFF2-40B4-BE49-F238E27FC236}">
                    <a16:creationId xmlns:a16="http://schemas.microsoft.com/office/drawing/2014/main" id="{D4A23ACF-EB34-CA9E-9579-56D86BCC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310" y="3191971"/>
                <a:ext cx="874383" cy="79454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lus 11">
            <a:extLst>
              <a:ext uri="{FF2B5EF4-FFF2-40B4-BE49-F238E27FC236}">
                <a16:creationId xmlns:a16="http://schemas.microsoft.com/office/drawing/2014/main" id="{23C5B61D-7468-9DED-95C9-CDF7DD077763}"/>
              </a:ext>
            </a:extLst>
          </p:cNvPr>
          <p:cNvSpPr/>
          <p:nvPr/>
        </p:nvSpPr>
        <p:spPr>
          <a:xfrm>
            <a:off x="14273540" y="342529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9DAEC-3894-3F9D-7054-4D97930294F6}"/>
              </a:ext>
            </a:extLst>
          </p:cNvPr>
          <p:cNvSpPr/>
          <p:nvPr/>
        </p:nvSpPr>
        <p:spPr>
          <a:xfrm>
            <a:off x="13496849" y="3191971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B7F160-5E38-6CD5-30D5-4985BFE9BE47}"/>
              </a:ext>
            </a:extLst>
          </p:cNvPr>
          <p:cNvSpPr/>
          <p:nvPr/>
        </p:nvSpPr>
        <p:spPr>
          <a:xfrm>
            <a:off x="15839778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/>
              <p:nvPr/>
            </p:nvSpPr>
            <p:spPr>
              <a:xfrm>
                <a:off x="9817632" y="4479623"/>
                <a:ext cx="1576133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E08CC0-5D41-3613-C157-6BB452FD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632" y="4479623"/>
                <a:ext cx="1576133" cy="794544"/>
              </a:xfrm>
              <a:prstGeom prst="roundRect">
                <a:avLst/>
              </a:prstGeom>
              <a:blipFill>
                <a:blip r:embed="rId14"/>
                <a:stretch>
                  <a:fillRect r="-741" b="-68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4366FCF2-13F1-6829-F7E8-578B9C47206B}"/>
              </a:ext>
            </a:extLst>
          </p:cNvPr>
          <p:cNvSpPr/>
          <p:nvPr/>
        </p:nvSpPr>
        <p:spPr>
          <a:xfrm>
            <a:off x="11595801" y="4611219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2191DBA-15D8-F785-E104-A585A940C88A}"/>
                  </a:ext>
                </a:extLst>
              </p:cNvPr>
              <p:cNvSpPr/>
              <p:nvPr/>
            </p:nvSpPr>
            <p:spPr>
              <a:xfrm>
                <a:off x="12563533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2191DBA-15D8-F785-E104-A585A940C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533" y="4479623"/>
                <a:ext cx="874383" cy="79454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45B898D-FDC2-30F0-81C5-3A24E0E9C812}"/>
                  </a:ext>
                </a:extLst>
              </p:cNvPr>
              <p:cNvSpPr/>
              <p:nvPr/>
            </p:nvSpPr>
            <p:spPr>
              <a:xfrm>
                <a:off x="14797693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45B898D-FDC2-30F0-81C5-3A24E0E9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693" y="4479623"/>
                <a:ext cx="874383" cy="79454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>
            <a:extLst>
              <a:ext uri="{FF2B5EF4-FFF2-40B4-BE49-F238E27FC236}">
                <a16:creationId xmlns:a16="http://schemas.microsoft.com/office/drawing/2014/main" id="{F2410801-E71B-C71E-07CF-453F839B52E5}"/>
              </a:ext>
            </a:extLst>
          </p:cNvPr>
          <p:cNvSpPr/>
          <p:nvPr/>
        </p:nvSpPr>
        <p:spPr>
          <a:xfrm>
            <a:off x="14279918" y="469292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E59A1CC-70A5-55D7-D370-9881839A1B24}"/>
              </a:ext>
            </a:extLst>
          </p:cNvPr>
          <p:cNvSpPr/>
          <p:nvPr/>
        </p:nvSpPr>
        <p:spPr>
          <a:xfrm>
            <a:off x="13503227" y="4479623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/>
              <p:nvPr/>
            </p:nvSpPr>
            <p:spPr>
              <a:xfrm>
                <a:off x="15846156" y="4479623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49F8047-EB2F-EB37-A2E3-A4C95D6E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156" y="4479623"/>
                <a:ext cx="1007679" cy="79454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/>
              <p:nvPr/>
            </p:nvSpPr>
            <p:spPr>
              <a:xfrm>
                <a:off x="9606014" y="5825989"/>
                <a:ext cx="1787752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B27F4FF-648D-191E-1814-B90266EFF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14" y="5825989"/>
                <a:ext cx="1787752" cy="794544"/>
              </a:xfrm>
              <a:prstGeom prst="roundRect">
                <a:avLst/>
              </a:prstGeom>
              <a:blipFill>
                <a:blip r:embed="rId18"/>
                <a:stretch>
                  <a:fillRect r="-1316" b="-68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quals 27">
            <a:extLst>
              <a:ext uri="{FF2B5EF4-FFF2-40B4-BE49-F238E27FC236}">
                <a16:creationId xmlns:a16="http://schemas.microsoft.com/office/drawing/2014/main" id="{F001EF6A-C703-9386-C8BE-5E10EA21A595}"/>
              </a:ext>
            </a:extLst>
          </p:cNvPr>
          <p:cNvSpPr/>
          <p:nvPr/>
        </p:nvSpPr>
        <p:spPr>
          <a:xfrm>
            <a:off x="11595801" y="5983671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F1B48E4-9F29-0E6D-CD35-551A069C2168}"/>
                  </a:ext>
                </a:extLst>
              </p:cNvPr>
              <p:cNvSpPr/>
              <p:nvPr/>
            </p:nvSpPr>
            <p:spPr>
              <a:xfrm>
                <a:off x="12563533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F1B48E4-9F29-0E6D-CD35-551A069C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533" y="5825989"/>
                <a:ext cx="874383" cy="79454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7597F94-4C5F-B186-AF92-81836066C603}"/>
                  </a:ext>
                </a:extLst>
              </p:cNvPr>
              <p:cNvSpPr/>
              <p:nvPr/>
            </p:nvSpPr>
            <p:spPr>
              <a:xfrm>
                <a:off x="14797693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7597F94-4C5F-B186-AF92-81836066C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693" y="5825989"/>
                <a:ext cx="874383" cy="794544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>
            <a:extLst>
              <a:ext uri="{FF2B5EF4-FFF2-40B4-BE49-F238E27FC236}">
                <a16:creationId xmlns:a16="http://schemas.microsoft.com/office/drawing/2014/main" id="{7B094947-B942-1F9A-1058-A4F5C6AF9A19}"/>
              </a:ext>
            </a:extLst>
          </p:cNvPr>
          <p:cNvSpPr/>
          <p:nvPr/>
        </p:nvSpPr>
        <p:spPr>
          <a:xfrm>
            <a:off x="14279918" y="606537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248E4D-25AE-CEA2-01D1-70B67B7F7C66}"/>
              </a:ext>
            </a:extLst>
          </p:cNvPr>
          <p:cNvSpPr/>
          <p:nvPr/>
        </p:nvSpPr>
        <p:spPr>
          <a:xfrm>
            <a:off x="13503227" y="5825989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/>
              <p:nvPr/>
            </p:nvSpPr>
            <p:spPr>
              <a:xfrm>
                <a:off x="15846156" y="5825989"/>
                <a:ext cx="100768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23578A-4866-9085-80C1-9F62E62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156" y="5825989"/>
                <a:ext cx="1007680" cy="79454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lus 33">
            <a:extLst>
              <a:ext uri="{FF2B5EF4-FFF2-40B4-BE49-F238E27FC236}">
                <a16:creationId xmlns:a16="http://schemas.microsoft.com/office/drawing/2014/main" id="{4EDB9494-CEDE-1C03-60E6-69DD05F1BD2F}"/>
              </a:ext>
            </a:extLst>
          </p:cNvPr>
          <p:cNvSpPr/>
          <p:nvPr/>
        </p:nvSpPr>
        <p:spPr>
          <a:xfrm>
            <a:off x="16986884" y="3432773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9FFF63C-E042-5AB1-3F3C-98BE4981A404}"/>
                  </a:ext>
                </a:extLst>
              </p:cNvPr>
              <p:cNvSpPr/>
              <p:nvPr/>
            </p:nvSpPr>
            <p:spPr>
              <a:xfrm>
                <a:off x="17521716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9FFF63C-E042-5AB1-3F3C-98BE4981A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4479623"/>
                <a:ext cx="874383" cy="79454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lus 35">
            <a:extLst>
              <a:ext uri="{FF2B5EF4-FFF2-40B4-BE49-F238E27FC236}">
                <a16:creationId xmlns:a16="http://schemas.microsoft.com/office/drawing/2014/main" id="{25E39C18-FD0C-56F7-B900-A14CB2F69881}"/>
              </a:ext>
            </a:extLst>
          </p:cNvPr>
          <p:cNvSpPr/>
          <p:nvPr/>
        </p:nvSpPr>
        <p:spPr>
          <a:xfrm>
            <a:off x="16945068" y="472674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/>
              <p:nvPr/>
            </p:nvSpPr>
            <p:spPr>
              <a:xfrm>
                <a:off x="18537936" y="4479623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E5B3E4D-123F-0F4A-165D-FAB57BA3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36" y="4479623"/>
                <a:ext cx="1007679" cy="794544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6D83F9-7051-2038-8001-5B9EF48358C0}"/>
              </a:ext>
            </a:extLst>
          </p:cNvPr>
          <p:cNvSpPr/>
          <p:nvPr/>
        </p:nvSpPr>
        <p:spPr>
          <a:xfrm>
            <a:off x="18566518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5581FC0-4085-C560-192E-2B9D40203F19}"/>
                  </a:ext>
                </a:extLst>
              </p:cNvPr>
              <p:cNvSpPr/>
              <p:nvPr/>
            </p:nvSpPr>
            <p:spPr>
              <a:xfrm>
                <a:off x="17521716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5581FC0-4085-C560-192E-2B9D40203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716" y="5825989"/>
                <a:ext cx="874383" cy="794544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lus 39">
            <a:extLst>
              <a:ext uri="{FF2B5EF4-FFF2-40B4-BE49-F238E27FC236}">
                <a16:creationId xmlns:a16="http://schemas.microsoft.com/office/drawing/2014/main" id="{05B3E116-4263-0C2F-44F5-7173D993DAFA}"/>
              </a:ext>
            </a:extLst>
          </p:cNvPr>
          <p:cNvSpPr/>
          <p:nvPr/>
        </p:nvSpPr>
        <p:spPr>
          <a:xfrm>
            <a:off x="16945068" y="606537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/>
              <p:nvPr/>
            </p:nvSpPr>
            <p:spPr>
              <a:xfrm>
                <a:off x="18537936" y="5825989"/>
                <a:ext cx="100767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3B2C399-8097-B1F4-F17F-F0F9D179A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36" y="5825989"/>
                <a:ext cx="1007679" cy="794544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lus 45">
            <a:extLst>
              <a:ext uri="{FF2B5EF4-FFF2-40B4-BE49-F238E27FC236}">
                <a16:creationId xmlns:a16="http://schemas.microsoft.com/office/drawing/2014/main" id="{6749BB43-AD6F-F52D-3EE6-8FFF9BE004CD}"/>
              </a:ext>
            </a:extLst>
          </p:cNvPr>
          <p:cNvSpPr/>
          <p:nvPr/>
        </p:nvSpPr>
        <p:spPr>
          <a:xfrm>
            <a:off x="19648119" y="344035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CB6393E2-AC7C-BED8-EE70-D9D897BBA5AF}"/>
              </a:ext>
            </a:extLst>
          </p:cNvPr>
          <p:cNvSpPr/>
          <p:nvPr/>
        </p:nvSpPr>
        <p:spPr>
          <a:xfrm>
            <a:off x="20490599" y="3425294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/>
              <p:nvPr/>
            </p:nvSpPr>
            <p:spPr>
              <a:xfrm>
                <a:off x="19932563" y="3163722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EE4DAD-5E32-EE53-5AFF-99B5217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3163722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72B114-66EF-AA39-75D0-7818F05D7502}"/>
              </a:ext>
            </a:extLst>
          </p:cNvPr>
          <p:cNvSpPr/>
          <p:nvPr/>
        </p:nvSpPr>
        <p:spPr>
          <a:xfrm>
            <a:off x="22098110" y="3191971"/>
            <a:ext cx="100767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Plus 49">
            <a:extLst>
              <a:ext uri="{FF2B5EF4-FFF2-40B4-BE49-F238E27FC236}">
                <a16:creationId xmlns:a16="http://schemas.microsoft.com/office/drawing/2014/main" id="{C51459D6-DA0D-AC26-423D-43AB5EF365D0}"/>
              </a:ext>
            </a:extLst>
          </p:cNvPr>
          <p:cNvSpPr/>
          <p:nvPr/>
        </p:nvSpPr>
        <p:spPr>
          <a:xfrm>
            <a:off x="19648119" y="475625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5946B8A3-2D24-5099-EE0E-0DAE291F0994}"/>
              </a:ext>
            </a:extLst>
          </p:cNvPr>
          <p:cNvSpPr/>
          <p:nvPr/>
        </p:nvSpPr>
        <p:spPr>
          <a:xfrm>
            <a:off x="20490599" y="474119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/>
              <p:nvPr/>
            </p:nvSpPr>
            <p:spPr>
              <a:xfrm>
                <a:off x="19932563" y="4479623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E8F439-855E-6FD5-62F0-A0B356FF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4479623"/>
                <a:ext cx="737381" cy="76739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lus 52">
            <a:extLst>
              <a:ext uri="{FF2B5EF4-FFF2-40B4-BE49-F238E27FC236}">
                <a16:creationId xmlns:a16="http://schemas.microsoft.com/office/drawing/2014/main" id="{10B0A4C5-13D8-A775-4D50-FA4339612DD8}"/>
              </a:ext>
            </a:extLst>
          </p:cNvPr>
          <p:cNvSpPr/>
          <p:nvPr/>
        </p:nvSpPr>
        <p:spPr>
          <a:xfrm>
            <a:off x="19648119" y="607215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FE95E2C8-24D9-0282-5136-F7440EFF7324}"/>
              </a:ext>
            </a:extLst>
          </p:cNvPr>
          <p:cNvSpPr/>
          <p:nvPr/>
        </p:nvSpPr>
        <p:spPr>
          <a:xfrm>
            <a:off x="20490599" y="6057096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/>
              <p:nvPr/>
            </p:nvSpPr>
            <p:spPr>
              <a:xfrm>
                <a:off x="19932563" y="579552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733781-9BBC-5A4D-35EA-E907F717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563" y="5795524"/>
                <a:ext cx="737381" cy="7673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E43BC94-DC87-3568-46AC-DE63534D341A}"/>
                  </a:ext>
                </a:extLst>
              </p:cNvPr>
              <p:cNvSpPr/>
              <p:nvPr/>
            </p:nvSpPr>
            <p:spPr>
              <a:xfrm>
                <a:off x="21066740" y="4479623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E43BC94-DC87-3568-46AC-DE63534D3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740" y="4479623"/>
                <a:ext cx="874383" cy="794544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/>
              <p:nvPr/>
            </p:nvSpPr>
            <p:spPr>
              <a:xfrm>
                <a:off x="22136540" y="4479623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A6EB1DE-8BA5-CA45-608A-DD4263BF3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6540" y="4479623"/>
                <a:ext cx="1007679" cy="806675"/>
              </a:xfrm>
              <a:prstGeom prst="roundRect">
                <a:avLst/>
              </a:prstGeom>
              <a:blipFill>
                <a:blip r:embed="rId29"/>
                <a:stretch>
                  <a:fillRect l="-26667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6C0EC661-0E4E-777F-C21D-FE1D4C74F876}"/>
                  </a:ext>
                </a:extLst>
              </p:cNvPr>
              <p:cNvSpPr/>
              <p:nvPr/>
            </p:nvSpPr>
            <p:spPr>
              <a:xfrm>
                <a:off x="21102330" y="5825989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6C0EC661-0E4E-777F-C21D-FE1D4C74F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330" y="5825989"/>
                <a:ext cx="874383" cy="794544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/>
              <p:nvPr/>
            </p:nvSpPr>
            <p:spPr>
              <a:xfrm>
                <a:off x="22172130" y="5825989"/>
                <a:ext cx="1007679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95559189-40C4-55B5-9F67-E1F4B9B32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30" y="5825989"/>
                <a:ext cx="1007679" cy="806675"/>
              </a:xfrm>
              <a:prstGeom prst="roundRect">
                <a:avLst/>
              </a:prstGeom>
              <a:blipFill>
                <a:blip r:embed="rId31"/>
                <a:stretch>
                  <a:fillRect l="-35165" b="-945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/>
              <p:nvPr/>
            </p:nvSpPr>
            <p:spPr>
              <a:xfrm rot="16200000">
                <a:off x="10131200" y="753757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181EF6-E5CB-BDCE-E8B7-2259CA7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131200" y="7537574"/>
                <a:ext cx="737381" cy="76739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/>
              <p:nvPr/>
            </p:nvSpPr>
            <p:spPr>
              <a:xfrm rot="16200000">
                <a:off x="12832068" y="7537574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30310-BCF9-C665-28E0-6321D45D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832068" y="7537574"/>
                <a:ext cx="737381" cy="76739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/>
              <p:nvPr/>
            </p:nvSpPr>
            <p:spPr>
              <a:xfrm rot="16200000">
                <a:off x="15249889" y="751228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9B2059-CAEF-4C61-B78A-3CB14754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249889" y="7512286"/>
                <a:ext cx="737381" cy="76739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/>
              <p:nvPr/>
            </p:nvSpPr>
            <p:spPr>
              <a:xfrm rot="16200000">
                <a:off x="17960898" y="751228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5C0BB1-0C77-5091-48EA-836782846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960898" y="7512286"/>
                <a:ext cx="737381" cy="76739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/>
              <p:nvPr/>
            </p:nvSpPr>
            <p:spPr>
              <a:xfrm rot="16200000">
                <a:off x="21608023" y="738062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6A4BB-2189-B4FA-5F2F-608D710B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608023" y="7380626"/>
                <a:ext cx="737381" cy="76739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/>
              <p:nvPr/>
            </p:nvSpPr>
            <p:spPr>
              <a:xfrm>
                <a:off x="9271322" y="9204176"/>
                <a:ext cx="2151026" cy="806675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2076AC3-EB5F-6360-5205-A7B56125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322" y="9204176"/>
                <a:ext cx="2151026" cy="806675"/>
              </a:xfrm>
              <a:prstGeom prst="roundRect">
                <a:avLst/>
              </a:prstGeom>
              <a:blipFill>
                <a:blip r:embed="rId35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quals 67">
            <a:extLst>
              <a:ext uri="{FF2B5EF4-FFF2-40B4-BE49-F238E27FC236}">
                <a16:creationId xmlns:a16="http://schemas.microsoft.com/office/drawing/2014/main" id="{590F1B94-556C-E77C-5CFE-EB2A98B2DAC8}"/>
              </a:ext>
            </a:extLst>
          </p:cNvPr>
          <p:cNvSpPr/>
          <p:nvPr/>
        </p:nvSpPr>
        <p:spPr>
          <a:xfrm>
            <a:off x="11624383" y="9385258"/>
            <a:ext cx="637952" cy="535268"/>
          </a:xfrm>
          <a:prstGeom prst="mathEqual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67928D8A-4DC3-5BCD-C251-555B63066011}"/>
                  </a:ext>
                </a:extLst>
              </p:cNvPr>
              <p:cNvSpPr/>
              <p:nvPr/>
            </p:nvSpPr>
            <p:spPr>
              <a:xfrm>
                <a:off x="12592115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67928D8A-4DC3-5BCD-C251-555B63066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115" y="9204176"/>
                <a:ext cx="874383" cy="794544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9A14EC8-BC27-1CE0-C358-92E3E6C127E3}"/>
                  </a:ext>
                </a:extLst>
              </p:cNvPr>
              <p:cNvSpPr/>
              <p:nvPr/>
            </p:nvSpPr>
            <p:spPr>
              <a:xfrm>
                <a:off x="14826275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9A14EC8-BC27-1CE0-C358-92E3E6C12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6275" y="9204176"/>
                <a:ext cx="874383" cy="794544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Plus 70">
            <a:extLst>
              <a:ext uri="{FF2B5EF4-FFF2-40B4-BE49-F238E27FC236}">
                <a16:creationId xmlns:a16="http://schemas.microsoft.com/office/drawing/2014/main" id="{B24EBE07-4E1C-C9E7-8BB6-4A4B8D1DA833}"/>
              </a:ext>
            </a:extLst>
          </p:cNvPr>
          <p:cNvSpPr/>
          <p:nvPr/>
        </p:nvSpPr>
        <p:spPr>
          <a:xfrm>
            <a:off x="14308500" y="9466965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BF0994-38B2-E50E-3435-2C1D236F80EB}"/>
              </a:ext>
            </a:extLst>
          </p:cNvPr>
          <p:cNvSpPr/>
          <p:nvPr/>
        </p:nvSpPr>
        <p:spPr>
          <a:xfrm>
            <a:off x="13531809" y="9204176"/>
            <a:ext cx="72205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/>
              <p:nvPr/>
            </p:nvSpPr>
            <p:spPr>
              <a:xfrm>
                <a:off x="15874737" y="9204176"/>
                <a:ext cx="1328107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5A97008-539A-6C26-0BFA-99181388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737" y="9204176"/>
                <a:ext cx="1328107" cy="806675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DF3C9C49-9240-38D5-6AAB-ADD8489DCA51}"/>
                  </a:ext>
                </a:extLst>
              </p:cNvPr>
              <p:cNvSpPr/>
              <p:nvPr/>
            </p:nvSpPr>
            <p:spPr>
              <a:xfrm>
                <a:off x="17771731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DF3C9C49-9240-38D5-6AAB-ADD8489DC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731" y="9204176"/>
                <a:ext cx="874383" cy="794544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Plus 74">
            <a:extLst>
              <a:ext uri="{FF2B5EF4-FFF2-40B4-BE49-F238E27FC236}">
                <a16:creationId xmlns:a16="http://schemas.microsoft.com/office/drawing/2014/main" id="{5577F7E2-20F3-CD76-E367-5E7FFFCDD646}"/>
              </a:ext>
            </a:extLst>
          </p:cNvPr>
          <p:cNvSpPr/>
          <p:nvPr/>
        </p:nvSpPr>
        <p:spPr>
          <a:xfrm>
            <a:off x="17253767" y="9517287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/>
              <p:nvPr/>
            </p:nvSpPr>
            <p:spPr>
              <a:xfrm>
                <a:off x="18785890" y="9204176"/>
                <a:ext cx="1233671" cy="806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68FB6926-8124-820B-F670-24371C2E6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890" y="9204176"/>
                <a:ext cx="1233671" cy="806675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lus 76">
            <a:extLst>
              <a:ext uri="{FF2B5EF4-FFF2-40B4-BE49-F238E27FC236}">
                <a16:creationId xmlns:a16="http://schemas.microsoft.com/office/drawing/2014/main" id="{1C88858D-C86F-1E55-2171-7B4982150D62}"/>
              </a:ext>
            </a:extLst>
          </p:cNvPr>
          <p:cNvSpPr/>
          <p:nvPr/>
        </p:nvSpPr>
        <p:spPr>
          <a:xfrm>
            <a:off x="20085310" y="9491099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Plus 77">
            <a:extLst>
              <a:ext uri="{FF2B5EF4-FFF2-40B4-BE49-F238E27FC236}">
                <a16:creationId xmlns:a16="http://schemas.microsoft.com/office/drawing/2014/main" id="{31B3AAB8-0BB9-8784-68E0-5E2DF1925C05}"/>
              </a:ext>
            </a:extLst>
          </p:cNvPr>
          <p:cNvSpPr/>
          <p:nvPr/>
        </p:nvSpPr>
        <p:spPr>
          <a:xfrm>
            <a:off x="20927790" y="9476038"/>
            <a:ext cx="467041" cy="464569"/>
          </a:xfrm>
          <a:prstGeom prst="mathPlus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/>
              <p:nvPr/>
            </p:nvSpPr>
            <p:spPr>
              <a:xfrm>
                <a:off x="20369754" y="9214466"/>
                <a:ext cx="737381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1A55073-2627-EFF0-E2A6-3CDCB843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754" y="9214466"/>
                <a:ext cx="737381" cy="76739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0F8973B-07E6-08A1-3A7C-46A924F11EDD}"/>
                  </a:ext>
                </a:extLst>
              </p:cNvPr>
              <p:cNvSpPr/>
              <p:nvPr/>
            </p:nvSpPr>
            <p:spPr>
              <a:xfrm>
                <a:off x="21539521" y="9204176"/>
                <a:ext cx="874383" cy="794544"/>
              </a:xfrm>
              <a:prstGeom prst="roundRect">
                <a:avLst/>
              </a:prstGeom>
              <a:solidFill>
                <a:schemeClr val="accent5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0F8973B-07E6-08A1-3A7C-46A924F11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521" y="9204176"/>
                <a:ext cx="874383" cy="794544"/>
              </a:xfrm>
              <a:prstGeom prst="roundRect">
                <a:avLst/>
              </a:prstGeom>
              <a:blipFill>
                <a:blip r:embed="rId4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/>
              <p:nvPr/>
            </p:nvSpPr>
            <p:spPr>
              <a:xfrm>
                <a:off x="22609321" y="9204176"/>
                <a:ext cx="1410693" cy="8881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957A292B-F93F-DB47-D6DE-BC6A3CBF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321" y="9204176"/>
                <a:ext cx="1410693" cy="888186"/>
              </a:xfrm>
              <a:prstGeom prst="roundRect">
                <a:avLst/>
              </a:prstGeom>
              <a:blipFill>
                <a:blip r:embed="rId43"/>
                <a:stretch>
                  <a:fillRect l="-20492" b="-617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0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3669</Words>
  <Application>Microsoft Macintosh PowerPoint</Application>
  <PresentationFormat>Custom</PresentationFormat>
  <Paragraphs>970</Paragraphs>
  <Slides>34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564</cp:revision>
  <dcterms:modified xsi:type="dcterms:W3CDTF">2024-09-05T06:09:43Z</dcterms:modified>
</cp:coreProperties>
</file>