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84" r:id="rId3"/>
    <p:sldId id="288" r:id="rId4"/>
    <p:sldId id="287" r:id="rId5"/>
    <p:sldId id="289" r:id="rId6"/>
    <p:sldId id="290" r:id="rId7"/>
    <p:sldId id="292" r:id="rId8"/>
    <p:sldId id="291" r:id="rId9"/>
    <p:sldId id="293" r:id="rId10"/>
    <p:sldId id="294" r:id="rId11"/>
    <p:sldId id="295" r:id="rId12"/>
    <p:sldId id="296" r:id="rId13"/>
    <p:sldId id="297" r:id="rId14"/>
    <p:sldId id="298" r:id="rId15"/>
    <p:sldId id="299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2EF5A4-CFB9-DCC7-9E6D-FA9EA160FB6F}" name="Manoj Gupta" initials="" userId="S::gmanoj@iitgn.ac.in::45e67926-8d0a-454a-8cb9-b3034f6ec6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3"/>
    <p:restoredTop sz="94103"/>
  </p:normalViewPr>
  <p:slideViewPr>
    <p:cSldViewPr snapToGrid="0">
      <p:cViewPr varScale="1">
        <p:scale>
          <a:sx n="61" d="100"/>
          <a:sy n="61" d="100"/>
        </p:scale>
        <p:origin x="31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80.png"/><Relationship Id="rId12" Type="http://schemas.openxmlformats.org/officeDocument/2006/relationships/image" Target="../media/image22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png"/><Relationship Id="rId7" Type="http://schemas.openxmlformats.org/officeDocument/2006/relationships/image" Target="../media/image80.png"/><Relationship Id="rId12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png"/><Relationship Id="rId7" Type="http://schemas.openxmlformats.org/officeDocument/2006/relationships/image" Target="../media/image80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0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0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0.png"/><Relationship Id="rId3" Type="http://schemas.openxmlformats.org/officeDocument/2006/relationships/image" Target="../media/image4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Proof Strategy II:</a:t>
            </a:r>
          </a:p>
          <a:p>
            <a:r>
              <a:rPr lang="en-US" sz="15000" dirty="0" err="1"/>
              <a:t>Exchnage</a:t>
            </a:r>
            <a:r>
              <a:rPr lang="en-US" sz="15000" dirty="0"/>
              <a:t> argument</a:t>
            </a:r>
            <a:endParaRPr sz="15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7BC3B-6700-D4B3-BE24-E143FB337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!!o1">
            <a:extLst>
              <a:ext uri="{FF2B5EF4-FFF2-40B4-BE49-F238E27FC236}">
                <a16:creationId xmlns:a16="http://schemas.microsoft.com/office/drawing/2014/main" id="{43848158-2DB7-CA83-CD10-1350E91379FC}"/>
              </a:ext>
            </a:extLst>
          </p:cNvPr>
          <p:cNvCxnSpPr>
            <a:cxnSpLocks/>
          </p:cNvCxnSpPr>
          <p:nvPr/>
        </p:nvCxnSpPr>
        <p:spPr>
          <a:xfrm flipH="1">
            <a:off x="2665930" y="-459666"/>
            <a:ext cx="3318128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  <a:alpha val="25124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91F2668-40BA-F33F-A890-87F2252A5BBA}"/>
                  </a:ext>
                </a:extLst>
              </p:cNvPr>
              <p:cNvSpPr/>
              <p:nvPr/>
            </p:nvSpPr>
            <p:spPr>
              <a:xfrm>
                <a:off x="569288" y="496627"/>
                <a:ext cx="22889831" cy="109807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Lemma: There is an optimum that starts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6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91F2668-40BA-F33F-A890-87F2252A5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88" y="496627"/>
                <a:ext cx="22889831" cy="1098078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8994415-1BDB-A820-03C0-4F63DB70A1AD}"/>
                  </a:ext>
                </a:extLst>
              </p:cNvPr>
              <p:cNvSpPr/>
              <p:nvPr/>
            </p:nvSpPr>
            <p:spPr>
              <a:xfrm>
                <a:off x="569288" y="2273367"/>
                <a:ext cx="22889831" cy="760613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Proof: 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Assume that OPT starts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. 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Then, we know that end(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)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 end(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Remove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 from OPT and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 to OPT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Try to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 does not overlap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6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OPT remains optimal as we removed one interval and added another</a:t>
                </a:r>
              </a:p>
            </p:txBody>
          </p:sp>
        </mc:Choice>
        <mc:Fallback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8994415-1BDB-A820-03C0-4F63DB70A1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88" y="2273367"/>
                <a:ext cx="22889831" cy="7606130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63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F8B91-4B9A-CB8F-89A6-A502E4B92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17CD1FB-BDE9-EB53-5662-15FCF832DA32}"/>
              </a:ext>
            </a:extLst>
          </p:cNvPr>
          <p:cNvCxnSpPr>
            <a:cxnSpLocks/>
          </p:cNvCxnSpPr>
          <p:nvPr/>
        </p:nvCxnSpPr>
        <p:spPr>
          <a:xfrm flipV="1">
            <a:off x="1331843" y="1192696"/>
            <a:ext cx="0" cy="6398951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3193094-2C92-3E88-4B0E-8CEAA005EEC5}"/>
              </a:ext>
            </a:extLst>
          </p:cNvPr>
          <p:cNvCxnSpPr>
            <a:cxnSpLocks/>
          </p:cNvCxnSpPr>
          <p:nvPr/>
        </p:nvCxnSpPr>
        <p:spPr>
          <a:xfrm>
            <a:off x="1331843" y="7591647"/>
            <a:ext cx="22272436" cy="0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optline">
            <a:extLst>
              <a:ext uri="{FF2B5EF4-FFF2-40B4-BE49-F238E27FC236}">
                <a16:creationId xmlns:a16="http://schemas.microsoft.com/office/drawing/2014/main" id="{DE04DDAA-1510-5E79-B085-966CBDA5A54A}"/>
              </a:ext>
            </a:extLst>
          </p:cNvPr>
          <p:cNvCxnSpPr>
            <a:cxnSpLocks/>
          </p:cNvCxnSpPr>
          <p:nvPr/>
        </p:nvCxnSpPr>
        <p:spPr>
          <a:xfrm flipV="1">
            <a:off x="4997302" y="1192696"/>
            <a:ext cx="0" cy="6398951"/>
          </a:xfrm>
          <a:prstGeom prst="straightConnector1">
            <a:avLst/>
          </a:prstGeom>
          <a:noFill/>
          <a:ln w="38100" cap="flat">
            <a:solidFill>
              <a:schemeClr val="accent2">
                <a:lumMod val="60000"/>
                <a:lumOff val="40000"/>
              </a:schemeClr>
            </a:solidFill>
            <a:prstDash val="dash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o1">
            <a:extLst>
              <a:ext uri="{FF2B5EF4-FFF2-40B4-BE49-F238E27FC236}">
                <a16:creationId xmlns:a16="http://schemas.microsoft.com/office/drawing/2014/main" id="{43346D86-7A30-C0E7-F8DF-04CC15B7BD45}"/>
              </a:ext>
            </a:extLst>
          </p:cNvPr>
          <p:cNvCxnSpPr>
            <a:cxnSpLocks/>
          </p:cNvCxnSpPr>
          <p:nvPr/>
        </p:nvCxnSpPr>
        <p:spPr>
          <a:xfrm flipH="1">
            <a:off x="2665930" y="-459666"/>
            <a:ext cx="3318128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  <a:alpha val="25124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o2">
            <a:extLst>
              <a:ext uri="{FF2B5EF4-FFF2-40B4-BE49-F238E27FC236}">
                <a16:creationId xmlns:a16="http://schemas.microsoft.com/office/drawing/2014/main" id="{74884597-EE6B-04CF-D506-33F8BC748DFC}"/>
              </a:ext>
            </a:extLst>
          </p:cNvPr>
          <p:cNvCxnSpPr>
            <a:cxnSpLocks/>
          </p:cNvCxnSpPr>
          <p:nvPr/>
        </p:nvCxnSpPr>
        <p:spPr>
          <a:xfrm flipH="1">
            <a:off x="7505816" y="2599891"/>
            <a:ext cx="2467524" cy="35442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o3">
            <a:extLst>
              <a:ext uri="{FF2B5EF4-FFF2-40B4-BE49-F238E27FC236}">
                <a16:creationId xmlns:a16="http://schemas.microsoft.com/office/drawing/2014/main" id="{9772D458-4E55-E6EE-FA2A-5402355E25AF}"/>
              </a:ext>
            </a:extLst>
          </p:cNvPr>
          <p:cNvCxnSpPr>
            <a:cxnSpLocks/>
          </p:cNvCxnSpPr>
          <p:nvPr/>
        </p:nvCxnSpPr>
        <p:spPr>
          <a:xfrm flipH="1">
            <a:off x="11188226" y="2601586"/>
            <a:ext cx="4395559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o4">
            <a:extLst>
              <a:ext uri="{FF2B5EF4-FFF2-40B4-BE49-F238E27FC236}">
                <a16:creationId xmlns:a16="http://schemas.microsoft.com/office/drawing/2014/main" id="{65723C88-D563-8F74-FBC1-1776B60BBF8B}"/>
              </a:ext>
            </a:extLst>
          </p:cNvPr>
          <p:cNvCxnSpPr>
            <a:cxnSpLocks/>
          </p:cNvCxnSpPr>
          <p:nvPr/>
        </p:nvCxnSpPr>
        <p:spPr>
          <a:xfrm flipH="1">
            <a:off x="16295398" y="2601586"/>
            <a:ext cx="1414899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!!o5">
            <a:extLst>
              <a:ext uri="{FF2B5EF4-FFF2-40B4-BE49-F238E27FC236}">
                <a16:creationId xmlns:a16="http://schemas.microsoft.com/office/drawing/2014/main" id="{B45E2047-86FA-B4F6-28C7-CA6BF56A6C6D}"/>
              </a:ext>
            </a:extLst>
          </p:cNvPr>
          <p:cNvCxnSpPr>
            <a:cxnSpLocks/>
          </p:cNvCxnSpPr>
          <p:nvPr/>
        </p:nvCxnSpPr>
        <p:spPr>
          <a:xfrm flipH="1" flipV="1">
            <a:off x="18510515" y="2601586"/>
            <a:ext cx="3495335" cy="8938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!!a2">
            <a:extLst>
              <a:ext uri="{FF2B5EF4-FFF2-40B4-BE49-F238E27FC236}">
                <a16:creationId xmlns:a16="http://schemas.microsoft.com/office/drawing/2014/main" id="{9443F8C7-602D-757B-EC83-AACC0CF06D5C}"/>
              </a:ext>
            </a:extLst>
          </p:cNvPr>
          <p:cNvCxnSpPr>
            <a:cxnSpLocks/>
          </p:cNvCxnSpPr>
          <p:nvPr/>
        </p:nvCxnSpPr>
        <p:spPr>
          <a:xfrm flipH="1">
            <a:off x="7799984" y="5431542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a3">
            <a:extLst>
              <a:ext uri="{FF2B5EF4-FFF2-40B4-BE49-F238E27FC236}">
                <a16:creationId xmlns:a16="http://schemas.microsoft.com/office/drawing/2014/main" id="{1D70FAE4-0B19-9C06-6651-73A4B1D3883D}"/>
              </a:ext>
            </a:extLst>
          </p:cNvPr>
          <p:cNvCxnSpPr>
            <a:cxnSpLocks/>
          </p:cNvCxnSpPr>
          <p:nvPr/>
        </p:nvCxnSpPr>
        <p:spPr>
          <a:xfrm flipH="1">
            <a:off x="11893598" y="5431542"/>
            <a:ext cx="315721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a4">
            <a:extLst>
              <a:ext uri="{FF2B5EF4-FFF2-40B4-BE49-F238E27FC236}">
                <a16:creationId xmlns:a16="http://schemas.microsoft.com/office/drawing/2014/main" id="{916BF1A0-EA86-91EF-5B37-87BE13226DD1}"/>
              </a:ext>
            </a:extLst>
          </p:cNvPr>
          <p:cNvCxnSpPr>
            <a:cxnSpLocks/>
          </p:cNvCxnSpPr>
          <p:nvPr/>
        </p:nvCxnSpPr>
        <p:spPr>
          <a:xfrm flipH="1">
            <a:off x="16131689" y="5431542"/>
            <a:ext cx="1241911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a5">
            <a:extLst>
              <a:ext uri="{FF2B5EF4-FFF2-40B4-BE49-F238E27FC236}">
                <a16:creationId xmlns:a16="http://schemas.microsoft.com/office/drawing/2014/main" id="{3D66CC91-980B-2668-C225-49A9C7013A3E}"/>
              </a:ext>
            </a:extLst>
          </p:cNvPr>
          <p:cNvCxnSpPr>
            <a:cxnSpLocks/>
          </p:cNvCxnSpPr>
          <p:nvPr/>
        </p:nvCxnSpPr>
        <p:spPr>
          <a:xfrm flipH="1">
            <a:off x="18817082" y="5431542"/>
            <a:ext cx="2865759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5CF19F-C378-6287-AE63-74114AE5A105}"/>
                  </a:ext>
                </a:extLst>
              </p:cNvPr>
              <p:cNvSpPr txBox="1"/>
              <p:nvPr/>
            </p:nvSpPr>
            <p:spPr>
              <a:xfrm>
                <a:off x="8320982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5CF19F-C378-6287-AE63-74114AE5A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982" y="2888360"/>
                <a:ext cx="854145" cy="767390"/>
              </a:xfrm>
              <a:prstGeom prst="rect">
                <a:avLst/>
              </a:prstGeom>
              <a:blipFill>
                <a:blip r:embed="rId3"/>
                <a:stretch>
                  <a:fillRect l="-294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FA67D9-40CF-E0FE-B779-473E338898AD}"/>
                  </a:ext>
                </a:extLst>
              </p:cNvPr>
              <p:cNvSpPr txBox="1"/>
              <p:nvPr/>
            </p:nvSpPr>
            <p:spPr>
              <a:xfrm>
                <a:off x="12958932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FA67D9-40CF-E0FE-B779-473E33889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8932" y="2888360"/>
                <a:ext cx="854145" cy="767390"/>
              </a:xfrm>
              <a:prstGeom prst="rect">
                <a:avLst/>
              </a:prstGeom>
              <a:blipFill>
                <a:blip r:embed="rId4"/>
                <a:stretch>
                  <a:fillRect l="-147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7126407-7240-0D52-1713-D2B7ECE5A706}"/>
                  </a:ext>
                </a:extLst>
              </p:cNvPr>
              <p:cNvSpPr txBox="1"/>
              <p:nvPr/>
            </p:nvSpPr>
            <p:spPr>
              <a:xfrm>
                <a:off x="16575774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7126407-7240-0D52-1713-D2B7ECE5A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5774" y="2888360"/>
                <a:ext cx="854145" cy="767390"/>
              </a:xfrm>
              <a:prstGeom prst="rect">
                <a:avLst/>
              </a:prstGeom>
              <a:blipFill>
                <a:blip r:embed="rId5"/>
                <a:stretch>
                  <a:fillRect l="-147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D9813CD-6557-B37D-3DEA-7E2C5C821129}"/>
                  </a:ext>
                </a:extLst>
              </p:cNvPr>
              <p:cNvSpPr txBox="1"/>
              <p:nvPr/>
            </p:nvSpPr>
            <p:spPr>
              <a:xfrm>
                <a:off x="19765543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D9813CD-6557-B37D-3DEA-7E2C5C821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5543" y="2888360"/>
                <a:ext cx="854145" cy="767390"/>
              </a:xfrm>
              <a:prstGeom prst="rect">
                <a:avLst/>
              </a:prstGeom>
              <a:blipFill>
                <a:blip r:embed="rId6"/>
                <a:stretch>
                  <a:fillRect l="-1471" b="-1311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F547C79-B6D7-A67C-EE78-335F511FF89D}"/>
                  </a:ext>
                </a:extLst>
              </p:cNvPr>
              <p:cNvSpPr txBox="1"/>
              <p:nvPr/>
            </p:nvSpPr>
            <p:spPr>
              <a:xfrm>
                <a:off x="3436867" y="5609833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F547C79-B6D7-A67C-EE78-335F511FF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867" y="5609833"/>
                <a:ext cx="888127" cy="767390"/>
              </a:xfrm>
              <a:prstGeom prst="rect">
                <a:avLst/>
              </a:prstGeom>
              <a:blipFill>
                <a:blip r:embed="rId7"/>
                <a:stretch>
                  <a:fillRect l="-1408"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926D715-3625-56ED-A260-61FC1FDA048C}"/>
                  </a:ext>
                </a:extLst>
              </p:cNvPr>
              <p:cNvSpPr txBox="1"/>
              <p:nvPr/>
            </p:nvSpPr>
            <p:spPr>
              <a:xfrm>
                <a:off x="8440284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926D715-3625-56ED-A260-61FC1FDA0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284" y="5609833"/>
                <a:ext cx="902362" cy="767390"/>
              </a:xfrm>
              <a:prstGeom prst="rect">
                <a:avLst/>
              </a:prstGeom>
              <a:blipFill>
                <a:blip r:embed="rId8"/>
                <a:stretch>
                  <a:fillRect l="-1389"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33C8927-EB13-C992-B9CF-93FE9E8EE213}"/>
                  </a:ext>
                </a:extLst>
              </p:cNvPr>
              <p:cNvSpPr txBox="1"/>
              <p:nvPr/>
            </p:nvSpPr>
            <p:spPr>
              <a:xfrm>
                <a:off x="13028142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33C8927-EB13-C992-B9CF-93FE9E8EE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8142" y="5609833"/>
                <a:ext cx="902362" cy="767390"/>
              </a:xfrm>
              <a:prstGeom prst="rect">
                <a:avLst/>
              </a:prstGeom>
              <a:blipFill>
                <a:blip r:embed="rId9"/>
                <a:stretch>
                  <a:fillRect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9874F29-3B68-F892-8DDF-EF1D1073C551}"/>
                  </a:ext>
                </a:extLst>
              </p:cNvPr>
              <p:cNvSpPr txBox="1"/>
              <p:nvPr/>
            </p:nvSpPr>
            <p:spPr>
              <a:xfrm>
                <a:off x="16485473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9874F29-3B68-F892-8DDF-EF1D1073C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5473" y="5609833"/>
                <a:ext cx="902362" cy="767390"/>
              </a:xfrm>
              <a:prstGeom prst="rect">
                <a:avLst/>
              </a:prstGeom>
              <a:blipFill>
                <a:blip r:embed="rId10"/>
                <a:stretch>
                  <a:fillRect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7969D8-FAB2-83F2-FE70-D990F3C3F467}"/>
                  </a:ext>
                </a:extLst>
              </p:cNvPr>
              <p:cNvSpPr txBox="1"/>
              <p:nvPr/>
            </p:nvSpPr>
            <p:spPr>
              <a:xfrm>
                <a:off x="19942804" y="5609833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7969D8-FAB2-83F2-FE70-D990F3C3F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804" y="5609833"/>
                <a:ext cx="888127" cy="767390"/>
              </a:xfrm>
              <a:prstGeom prst="rect">
                <a:avLst/>
              </a:prstGeom>
              <a:blipFill>
                <a:blip r:embed="rId11"/>
                <a:stretch>
                  <a:fillRect l="-1408" b="-1290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!!ourline">
            <a:extLst>
              <a:ext uri="{FF2B5EF4-FFF2-40B4-BE49-F238E27FC236}">
                <a16:creationId xmlns:a16="http://schemas.microsoft.com/office/drawing/2014/main" id="{30270A91-1EEE-1D4D-FDDB-FC6B072107BA}"/>
              </a:ext>
            </a:extLst>
          </p:cNvPr>
          <p:cNvCxnSpPr>
            <a:cxnSpLocks/>
          </p:cNvCxnSpPr>
          <p:nvPr/>
        </p:nvCxnSpPr>
        <p:spPr>
          <a:xfrm flipV="1">
            <a:off x="4985282" y="1192696"/>
            <a:ext cx="0" cy="6398951"/>
          </a:xfrm>
          <a:prstGeom prst="straightConnector1">
            <a:avLst/>
          </a:prstGeom>
          <a:noFill/>
          <a:ln w="38100" cap="flat">
            <a:solidFill>
              <a:schemeClr val="accent1">
                <a:lumMod val="75000"/>
              </a:schemeClr>
            </a:solidFill>
            <a:prstDash val="dash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" name="!!a1">
            <a:extLst>
              <a:ext uri="{FF2B5EF4-FFF2-40B4-BE49-F238E27FC236}">
                <a16:creationId xmlns:a16="http://schemas.microsoft.com/office/drawing/2014/main" id="{51BD61C7-1326-B650-10DE-C19F8DAAEB51}"/>
              </a:ext>
            </a:extLst>
          </p:cNvPr>
          <p:cNvCxnSpPr>
            <a:cxnSpLocks/>
          </p:cNvCxnSpPr>
          <p:nvPr/>
        </p:nvCxnSpPr>
        <p:spPr>
          <a:xfrm flipH="1">
            <a:off x="2811926" y="5431542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D7C00BE-E9D6-47A0-E57D-23DEE724A8FB}"/>
              </a:ext>
            </a:extLst>
          </p:cNvPr>
          <p:cNvSpPr/>
          <p:nvPr/>
        </p:nvSpPr>
        <p:spPr>
          <a:xfrm>
            <a:off x="282135" y="9805413"/>
            <a:ext cx="22889831" cy="10980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Bradley Hand" pitchFamily="2" charset="77"/>
              </a:rPr>
              <a:t>Do you see now how to proceed in the proof?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D33101B-F1BF-85AF-6131-8929D5ED52AE}"/>
                  </a:ext>
                </a:extLst>
              </p:cNvPr>
              <p:cNvSpPr/>
              <p:nvPr/>
            </p:nvSpPr>
            <p:spPr>
              <a:xfrm>
                <a:off x="274429" y="8331306"/>
                <a:ext cx="22889831" cy="109807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Lemma: There is an optimum that starts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6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D33101B-F1BF-85AF-6131-8929D5ED5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29" y="8331306"/>
                <a:ext cx="22889831" cy="1098078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44C99F6-F79C-DA5B-74DA-0191184651F1}"/>
              </a:ext>
            </a:extLst>
          </p:cNvPr>
          <p:cNvSpPr/>
          <p:nvPr/>
        </p:nvSpPr>
        <p:spPr>
          <a:xfrm>
            <a:off x="282135" y="11448684"/>
            <a:ext cx="22889831" cy="10980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</a:rPr>
              <a:t>Repeat the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ourend">
                <a:extLst>
                  <a:ext uri="{FF2B5EF4-FFF2-40B4-BE49-F238E27FC236}">
                    <a16:creationId xmlns:a16="http://schemas.microsoft.com/office/drawing/2014/main" id="{488488F5-C418-99A3-4119-9FC8A4927BF5}"/>
                  </a:ext>
                </a:extLst>
              </p:cNvPr>
              <p:cNvSpPr/>
              <p:nvPr/>
            </p:nvSpPr>
            <p:spPr>
              <a:xfrm>
                <a:off x="3377956" y="496626"/>
                <a:ext cx="1919479" cy="65833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chemeClr val="bg1"/>
                    </a:solidFill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e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Bradley Hand" pitchFamily="2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ourend">
                <a:extLst>
                  <a:ext uri="{FF2B5EF4-FFF2-40B4-BE49-F238E27FC236}">
                    <a16:creationId xmlns:a16="http://schemas.microsoft.com/office/drawing/2014/main" id="{488488F5-C418-99A3-4119-9FC8A4927B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956" y="496626"/>
                <a:ext cx="1919479" cy="658336"/>
              </a:xfrm>
              <a:prstGeom prst="roundRect">
                <a:avLst/>
              </a:prstGeom>
              <a:blipFill>
                <a:blip r:embed="rId14"/>
                <a:stretch>
                  <a:fillRect t="-3774" b="-2641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!!a1">
            <a:extLst>
              <a:ext uri="{FF2B5EF4-FFF2-40B4-BE49-F238E27FC236}">
                <a16:creationId xmlns:a16="http://schemas.microsoft.com/office/drawing/2014/main" id="{13341367-8809-E516-F6FB-0F5EEBD23AAC}"/>
              </a:ext>
            </a:extLst>
          </p:cNvPr>
          <p:cNvCxnSpPr>
            <a:cxnSpLocks/>
          </p:cNvCxnSpPr>
          <p:nvPr/>
        </p:nvCxnSpPr>
        <p:spPr>
          <a:xfrm flipH="1">
            <a:off x="2823946" y="2599891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B55554-A595-1728-46B9-675A984D7A0C}"/>
                  </a:ext>
                </a:extLst>
              </p:cNvPr>
              <p:cNvSpPr txBox="1"/>
              <p:nvPr/>
            </p:nvSpPr>
            <p:spPr>
              <a:xfrm>
                <a:off x="3462321" y="2778182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B55554-A595-1728-46B9-675A984D7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321" y="2778182"/>
                <a:ext cx="888127" cy="767390"/>
              </a:xfrm>
              <a:prstGeom prst="rect">
                <a:avLst/>
              </a:prstGeom>
              <a:blipFill>
                <a:blip r:embed="rId15"/>
                <a:stretch>
                  <a:fillRect l="-1408" b="-967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336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892C0-E544-DE3D-4333-9BB637723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!!a2">
            <a:extLst>
              <a:ext uri="{FF2B5EF4-FFF2-40B4-BE49-F238E27FC236}">
                <a16:creationId xmlns:a16="http://schemas.microsoft.com/office/drawing/2014/main" id="{5B5A8DCC-7EAC-AB38-11B4-486F001F904F}"/>
              </a:ext>
            </a:extLst>
          </p:cNvPr>
          <p:cNvCxnSpPr>
            <a:cxnSpLocks/>
          </p:cNvCxnSpPr>
          <p:nvPr/>
        </p:nvCxnSpPr>
        <p:spPr>
          <a:xfrm flipH="1">
            <a:off x="7799984" y="5431542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8B56DEE-2CD2-331A-03ED-C428C75F5822}"/>
              </a:ext>
            </a:extLst>
          </p:cNvPr>
          <p:cNvCxnSpPr>
            <a:cxnSpLocks/>
          </p:cNvCxnSpPr>
          <p:nvPr/>
        </p:nvCxnSpPr>
        <p:spPr>
          <a:xfrm flipV="1">
            <a:off x="1331843" y="1192696"/>
            <a:ext cx="0" cy="6398951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0AB2ED-4A06-33B2-C73A-355E0E66178A}"/>
              </a:ext>
            </a:extLst>
          </p:cNvPr>
          <p:cNvCxnSpPr>
            <a:cxnSpLocks/>
          </p:cNvCxnSpPr>
          <p:nvPr/>
        </p:nvCxnSpPr>
        <p:spPr>
          <a:xfrm>
            <a:off x="1331843" y="7591647"/>
            <a:ext cx="22272436" cy="0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optline">
            <a:extLst>
              <a:ext uri="{FF2B5EF4-FFF2-40B4-BE49-F238E27FC236}">
                <a16:creationId xmlns:a16="http://schemas.microsoft.com/office/drawing/2014/main" id="{6454C428-86F8-6804-DFC7-589769EFC13A}"/>
              </a:ext>
            </a:extLst>
          </p:cNvPr>
          <p:cNvCxnSpPr>
            <a:cxnSpLocks/>
          </p:cNvCxnSpPr>
          <p:nvPr/>
        </p:nvCxnSpPr>
        <p:spPr>
          <a:xfrm flipV="1">
            <a:off x="9937281" y="1154962"/>
            <a:ext cx="0" cy="6398951"/>
          </a:xfrm>
          <a:prstGeom prst="straightConnector1">
            <a:avLst/>
          </a:prstGeom>
          <a:noFill/>
          <a:ln w="38100" cap="flat">
            <a:solidFill>
              <a:schemeClr val="accent2">
                <a:lumMod val="60000"/>
                <a:lumOff val="40000"/>
              </a:schemeClr>
            </a:solidFill>
            <a:prstDash val="dash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o1">
            <a:extLst>
              <a:ext uri="{FF2B5EF4-FFF2-40B4-BE49-F238E27FC236}">
                <a16:creationId xmlns:a16="http://schemas.microsoft.com/office/drawing/2014/main" id="{A420DE25-DCB8-7BA9-D7D9-98ACE175F45F}"/>
              </a:ext>
            </a:extLst>
          </p:cNvPr>
          <p:cNvCxnSpPr>
            <a:cxnSpLocks/>
          </p:cNvCxnSpPr>
          <p:nvPr/>
        </p:nvCxnSpPr>
        <p:spPr>
          <a:xfrm flipH="1">
            <a:off x="2665930" y="-459666"/>
            <a:ext cx="3318128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  <a:alpha val="25124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o2">
            <a:extLst>
              <a:ext uri="{FF2B5EF4-FFF2-40B4-BE49-F238E27FC236}">
                <a16:creationId xmlns:a16="http://schemas.microsoft.com/office/drawing/2014/main" id="{CDFB434B-8540-B07A-E804-B4935774937F}"/>
              </a:ext>
            </a:extLst>
          </p:cNvPr>
          <p:cNvCxnSpPr>
            <a:cxnSpLocks/>
          </p:cNvCxnSpPr>
          <p:nvPr/>
        </p:nvCxnSpPr>
        <p:spPr>
          <a:xfrm flipH="1">
            <a:off x="7505816" y="2599891"/>
            <a:ext cx="2467524" cy="35442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o3">
            <a:extLst>
              <a:ext uri="{FF2B5EF4-FFF2-40B4-BE49-F238E27FC236}">
                <a16:creationId xmlns:a16="http://schemas.microsoft.com/office/drawing/2014/main" id="{D5E30C2A-9DDF-9683-26FA-2B8161095E91}"/>
              </a:ext>
            </a:extLst>
          </p:cNvPr>
          <p:cNvCxnSpPr>
            <a:cxnSpLocks/>
          </p:cNvCxnSpPr>
          <p:nvPr/>
        </p:nvCxnSpPr>
        <p:spPr>
          <a:xfrm flipH="1">
            <a:off x="11188226" y="2601586"/>
            <a:ext cx="4395559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o4">
            <a:extLst>
              <a:ext uri="{FF2B5EF4-FFF2-40B4-BE49-F238E27FC236}">
                <a16:creationId xmlns:a16="http://schemas.microsoft.com/office/drawing/2014/main" id="{30A448BD-AE21-DE2A-3025-820F8C1E290B}"/>
              </a:ext>
            </a:extLst>
          </p:cNvPr>
          <p:cNvCxnSpPr>
            <a:cxnSpLocks/>
          </p:cNvCxnSpPr>
          <p:nvPr/>
        </p:nvCxnSpPr>
        <p:spPr>
          <a:xfrm flipH="1">
            <a:off x="16295398" y="2601586"/>
            <a:ext cx="1414899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!!o5">
            <a:extLst>
              <a:ext uri="{FF2B5EF4-FFF2-40B4-BE49-F238E27FC236}">
                <a16:creationId xmlns:a16="http://schemas.microsoft.com/office/drawing/2014/main" id="{9D5DAE71-B239-1D1E-CA6B-1B2DF12F057C}"/>
              </a:ext>
            </a:extLst>
          </p:cNvPr>
          <p:cNvCxnSpPr>
            <a:cxnSpLocks/>
          </p:cNvCxnSpPr>
          <p:nvPr/>
        </p:nvCxnSpPr>
        <p:spPr>
          <a:xfrm flipH="1" flipV="1">
            <a:off x="18510515" y="2601586"/>
            <a:ext cx="3495335" cy="8938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!!a2">
            <a:extLst>
              <a:ext uri="{FF2B5EF4-FFF2-40B4-BE49-F238E27FC236}">
                <a16:creationId xmlns:a16="http://schemas.microsoft.com/office/drawing/2014/main" id="{74981383-6D2A-F827-4C61-521034C2FD5E}"/>
              </a:ext>
            </a:extLst>
          </p:cNvPr>
          <p:cNvCxnSpPr>
            <a:cxnSpLocks/>
          </p:cNvCxnSpPr>
          <p:nvPr/>
        </p:nvCxnSpPr>
        <p:spPr>
          <a:xfrm flipH="1">
            <a:off x="7795823" y="5431542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a3">
            <a:extLst>
              <a:ext uri="{FF2B5EF4-FFF2-40B4-BE49-F238E27FC236}">
                <a16:creationId xmlns:a16="http://schemas.microsoft.com/office/drawing/2014/main" id="{88759472-B320-5E41-1C28-2FC79145811D}"/>
              </a:ext>
            </a:extLst>
          </p:cNvPr>
          <p:cNvCxnSpPr>
            <a:cxnSpLocks/>
          </p:cNvCxnSpPr>
          <p:nvPr/>
        </p:nvCxnSpPr>
        <p:spPr>
          <a:xfrm flipH="1">
            <a:off x="11893598" y="5431542"/>
            <a:ext cx="315721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a4">
            <a:extLst>
              <a:ext uri="{FF2B5EF4-FFF2-40B4-BE49-F238E27FC236}">
                <a16:creationId xmlns:a16="http://schemas.microsoft.com/office/drawing/2014/main" id="{9BADF8A9-67A2-7E46-2E3F-7FA9999E7BD3}"/>
              </a:ext>
            </a:extLst>
          </p:cNvPr>
          <p:cNvCxnSpPr>
            <a:cxnSpLocks/>
          </p:cNvCxnSpPr>
          <p:nvPr/>
        </p:nvCxnSpPr>
        <p:spPr>
          <a:xfrm flipH="1">
            <a:off x="16131689" y="5431542"/>
            <a:ext cx="1241911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a5">
            <a:extLst>
              <a:ext uri="{FF2B5EF4-FFF2-40B4-BE49-F238E27FC236}">
                <a16:creationId xmlns:a16="http://schemas.microsoft.com/office/drawing/2014/main" id="{45B8E47F-C207-E832-1668-6DA057A883FD}"/>
              </a:ext>
            </a:extLst>
          </p:cNvPr>
          <p:cNvCxnSpPr>
            <a:cxnSpLocks/>
          </p:cNvCxnSpPr>
          <p:nvPr/>
        </p:nvCxnSpPr>
        <p:spPr>
          <a:xfrm flipH="1">
            <a:off x="18817082" y="5431542"/>
            <a:ext cx="2865759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EA74440-F781-7115-7A4C-4948AB1193E9}"/>
                  </a:ext>
                </a:extLst>
              </p:cNvPr>
              <p:cNvSpPr txBox="1"/>
              <p:nvPr/>
            </p:nvSpPr>
            <p:spPr>
              <a:xfrm>
                <a:off x="8320982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EA74440-F781-7115-7A4C-4948AB119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982" y="2888360"/>
                <a:ext cx="854145" cy="767390"/>
              </a:xfrm>
              <a:prstGeom prst="rect">
                <a:avLst/>
              </a:prstGeom>
              <a:blipFill>
                <a:blip r:embed="rId3"/>
                <a:stretch>
                  <a:fillRect l="-294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415274-888A-27B6-5B8E-B90F648343B1}"/>
                  </a:ext>
                </a:extLst>
              </p:cNvPr>
              <p:cNvSpPr txBox="1"/>
              <p:nvPr/>
            </p:nvSpPr>
            <p:spPr>
              <a:xfrm>
                <a:off x="12958932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415274-888A-27B6-5B8E-B90F64834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8932" y="2888360"/>
                <a:ext cx="854145" cy="767390"/>
              </a:xfrm>
              <a:prstGeom prst="rect">
                <a:avLst/>
              </a:prstGeom>
              <a:blipFill>
                <a:blip r:embed="rId4"/>
                <a:stretch>
                  <a:fillRect l="-147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147BB72-B91B-0C3C-D0C3-1410A99ADF2C}"/>
                  </a:ext>
                </a:extLst>
              </p:cNvPr>
              <p:cNvSpPr txBox="1"/>
              <p:nvPr/>
            </p:nvSpPr>
            <p:spPr>
              <a:xfrm>
                <a:off x="16575774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147BB72-B91B-0C3C-D0C3-1410A99AD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5774" y="2888360"/>
                <a:ext cx="854145" cy="767390"/>
              </a:xfrm>
              <a:prstGeom prst="rect">
                <a:avLst/>
              </a:prstGeom>
              <a:blipFill>
                <a:blip r:embed="rId5"/>
                <a:stretch>
                  <a:fillRect l="-147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5964518-12A0-BF7A-773A-2D428D3BB133}"/>
                  </a:ext>
                </a:extLst>
              </p:cNvPr>
              <p:cNvSpPr txBox="1"/>
              <p:nvPr/>
            </p:nvSpPr>
            <p:spPr>
              <a:xfrm>
                <a:off x="19765543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5964518-12A0-BF7A-773A-2D428D3BB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5543" y="2888360"/>
                <a:ext cx="854145" cy="767390"/>
              </a:xfrm>
              <a:prstGeom prst="rect">
                <a:avLst/>
              </a:prstGeom>
              <a:blipFill>
                <a:blip r:embed="rId6"/>
                <a:stretch>
                  <a:fillRect l="-1471" b="-1311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8B6FE09-D2A5-D6EE-3EA9-645DF067099C}"/>
                  </a:ext>
                </a:extLst>
              </p:cNvPr>
              <p:cNvSpPr txBox="1"/>
              <p:nvPr/>
            </p:nvSpPr>
            <p:spPr>
              <a:xfrm>
                <a:off x="3436867" y="5609833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8B6FE09-D2A5-D6EE-3EA9-645DF0670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867" y="5609833"/>
                <a:ext cx="888127" cy="767390"/>
              </a:xfrm>
              <a:prstGeom prst="rect">
                <a:avLst/>
              </a:prstGeom>
              <a:blipFill>
                <a:blip r:embed="rId7"/>
                <a:stretch>
                  <a:fillRect l="-1408"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3D38686-34D8-71B8-A3E7-1462105E0E31}"/>
                  </a:ext>
                </a:extLst>
              </p:cNvPr>
              <p:cNvSpPr txBox="1"/>
              <p:nvPr/>
            </p:nvSpPr>
            <p:spPr>
              <a:xfrm>
                <a:off x="8440284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3D38686-34D8-71B8-A3E7-1462105E0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284" y="5609833"/>
                <a:ext cx="902362" cy="767390"/>
              </a:xfrm>
              <a:prstGeom prst="rect">
                <a:avLst/>
              </a:prstGeom>
              <a:blipFill>
                <a:blip r:embed="rId8"/>
                <a:stretch>
                  <a:fillRect l="-1389"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9601D38-50A5-77C8-C069-18B5E47039AE}"/>
                  </a:ext>
                </a:extLst>
              </p:cNvPr>
              <p:cNvSpPr txBox="1"/>
              <p:nvPr/>
            </p:nvSpPr>
            <p:spPr>
              <a:xfrm>
                <a:off x="13028142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9601D38-50A5-77C8-C069-18B5E4703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8142" y="5609833"/>
                <a:ext cx="902362" cy="767390"/>
              </a:xfrm>
              <a:prstGeom prst="rect">
                <a:avLst/>
              </a:prstGeom>
              <a:blipFill>
                <a:blip r:embed="rId9"/>
                <a:stretch>
                  <a:fillRect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28A9E02-DAC0-FEED-F045-21F7F2638955}"/>
                  </a:ext>
                </a:extLst>
              </p:cNvPr>
              <p:cNvSpPr txBox="1"/>
              <p:nvPr/>
            </p:nvSpPr>
            <p:spPr>
              <a:xfrm>
                <a:off x="16485473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28A9E02-DAC0-FEED-F045-21F7F2638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5473" y="5609833"/>
                <a:ext cx="902362" cy="767390"/>
              </a:xfrm>
              <a:prstGeom prst="rect">
                <a:avLst/>
              </a:prstGeom>
              <a:blipFill>
                <a:blip r:embed="rId10"/>
                <a:stretch>
                  <a:fillRect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0A0656E-400D-1CF2-7E80-A18F1FBED19F}"/>
                  </a:ext>
                </a:extLst>
              </p:cNvPr>
              <p:cNvSpPr txBox="1"/>
              <p:nvPr/>
            </p:nvSpPr>
            <p:spPr>
              <a:xfrm>
                <a:off x="19942804" y="5609833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0A0656E-400D-1CF2-7E80-A18F1FBED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804" y="5609833"/>
                <a:ext cx="888127" cy="767390"/>
              </a:xfrm>
              <a:prstGeom prst="rect">
                <a:avLst/>
              </a:prstGeom>
              <a:blipFill>
                <a:blip r:embed="rId11"/>
                <a:stretch>
                  <a:fillRect l="-1408" b="-1290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!!ourline">
            <a:extLst>
              <a:ext uri="{FF2B5EF4-FFF2-40B4-BE49-F238E27FC236}">
                <a16:creationId xmlns:a16="http://schemas.microsoft.com/office/drawing/2014/main" id="{CFF359DE-B0F4-85B1-19E6-941976F81AAE}"/>
              </a:ext>
            </a:extLst>
          </p:cNvPr>
          <p:cNvCxnSpPr>
            <a:cxnSpLocks/>
          </p:cNvCxnSpPr>
          <p:nvPr/>
        </p:nvCxnSpPr>
        <p:spPr>
          <a:xfrm flipV="1">
            <a:off x="9969179" y="1154962"/>
            <a:ext cx="0" cy="6398951"/>
          </a:xfrm>
          <a:prstGeom prst="straightConnector1">
            <a:avLst/>
          </a:prstGeom>
          <a:noFill/>
          <a:ln w="38100" cap="flat">
            <a:solidFill>
              <a:schemeClr val="accent1">
                <a:lumMod val="75000"/>
              </a:schemeClr>
            </a:solidFill>
            <a:prstDash val="dash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!!optend">
                <a:extLst>
                  <a:ext uri="{FF2B5EF4-FFF2-40B4-BE49-F238E27FC236}">
                    <a16:creationId xmlns:a16="http://schemas.microsoft.com/office/drawing/2014/main" id="{7BD51BCD-6C7F-85B8-6BD0-D21A3A65C44C}"/>
                  </a:ext>
                </a:extLst>
              </p:cNvPr>
              <p:cNvSpPr/>
              <p:nvPr/>
            </p:nvSpPr>
            <p:spPr>
              <a:xfrm>
                <a:off x="10171216" y="1225696"/>
                <a:ext cx="1919479" cy="65833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chemeClr val="tx1"/>
                    </a:solidFill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e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𝑜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Bradley Hand" pitchFamily="2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0" name="!!optend">
                <a:extLst>
                  <a:ext uri="{FF2B5EF4-FFF2-40B4-BE49-F238E27FC236}">
                    <a16:creationId xmlns:a16="http://schemas.microsoft.com/office/drawing/2014/main" id="{7BD51BCD-6C7F-85B8-6BD0-D21A3A65C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1216" y="1225696"/>
                <a:ext cx="1919479" cy="658336"/>
              </a:xfrm>
              <a:prstGeom prst="roundRect">
                <a:avLst/>
              </a:prstGeom>
              <a:blipFill>
                <a:blip r:embed="rId12"/>
                <a:stretch>
                  <a:fillRect t="-3774" b="-2452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!!ourend">
                <a:extLst>
                  <a:ext uri="{FF2B5EF4-FFF2-40B4-BE49-F238E27FC236}">
                    <a16:creationId xmlns:a16="http://schemas.microsoft.com/office/drawing/2014/main" id="{1CA42973-D34D-7C3F-69FE-49495C4951C8}"/>
                  </a:ext>
                </a:extLst>
              </p:cNvPr>
              <p:cNvSpPr/>
              <p:nvPr/>
            </p:nvSpPr>
            <p:spPr>
              <a:xfrm>
                <a:off x="7847664" y="1251391"/>
                <a:ext cx="1919479" cy="65833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chemeClr val="bg1"/>
                    </a:solidFill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e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Bradley Hand" pitchFamily="2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1" name="!!ourend">
                <a:extLst>
                  <a:ext uri="{FF2B5EF4-FFF2-40B4-BE49-F238E27FC236}">
                    <a16:creationId xmlns:a16="http://schemas.microsoft.com/office/drawing/2014/main" id="{1CA42973-D34D-7C3F-69FE-49495C495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664" y="1251391"/>
                <a:ext cx="1919479" cy="658336"/>
              </a:xfrm>
              <a:prstGeom prst="roundRect">
                <a:avLst/>
              </a:prstGeom>
              <a:blipFill>
                <a:blip r:embed="rId13"/>
                <a:stretch>
                  <a:fillRect t="-3774" b="-2452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!!a1">
            <a:extLst>
              <a:ext uri="{FF2B5EF4-FFF2-40B4-BE49-F238E27FC236}">
                <a16:creationId xmlns:a16="http://schemas.microsoft.com/office/drawing/2014/main" id="{2F655FD7-B14F-C38B-55E2-CE4EC6FFA750}"/>
              </a:ext>
            </a:extLst>
          </p:cNvPr>
          <p:cNvCxnSpPr>
            <a:cxnSpLocks/>
          </p:cNvCxnSpPr>
          <p:nvPr/>
        </p:nvCxnSpPr>
        <p:spPr>
          <a:xfrm flipH="1">
            <a:off x="2811926" y="5431542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2E3D7BF-F56D-1575-75C8-105B688D44AB}"/>
              </a:ext>
            </a:extLst>
          </p:cNvPr>
          <p:cNvSpPr/>
          <p:nvPr/>
        </p:nvSpPr>
        <p:spPr>
          <a:xfrm>
            <a:off x="282135" y="9805413"/>
            <a:ext cx="22889831" cy="10980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Bradley Hand" pitchFamily="2" charset="77"/>
              </a:rPr>
              <a:t>Do you see now how to proceed in the proof?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5B046F8-ACA3-DFC2-04BA-DB481C90A17E}"/>
                  </a:ext>
                </a:extLst>
              </p:cNvPr>
              <p:cNvSpPr/>
              <p:nvPr/>
            </p:nvSpPr>
            <p:spPr>
              <a:xfrm>
                <a:off x="274429" y="8331306"/>
                <a:ext cx="22889831" cy="109807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Lemma: There is an optimum that starts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6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5B046F8-ACA3-DFC2-04BA-DB481C90A1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29" y="8331306"/>
                <a:ext cx="22889831" cy="1098078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5EC501F-103C-3D87-EFF7-184D725D03BE}"/>
              </a:ext>
            </a:extLst>
          </p:cNvPr>
          <p:cNvSpPr/>
          <p:nvPr/>
        </p:nvSpPr>
        <p:spPr>
          <a:xfrm>
            <a:off x="282135" y="11448684"/>
            <a:ext cx="22889831" cy="10980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</a:rPr>
              <a:t>Repeat the process</a:t>
            </a:r>
          </a:p>
        </p:txBody>
      </p:sp>
      <p:cxnSp>
        <p:nvCxnSpPr>
          <p:cNvPr id="11" name="!!a1">
            <a:extLst>
              <a:ext uri="{FF2B5EF4-FFF2-40B4-BE49-F238E27FC236}">
                <a16:creationId xmlns:a16="http://schemas.microsoft.com/office/drawing/2014/main" id="{965E2990-7620-E533-AD6C-AEA7A90AEDAA}"/>
              </a:ext>
            </a:extLst>
          </p:cNvPr>
          <p:cNvCxnSpPr>
            <a:cxnSpLocks/>
          </p:cNvCxnSpPr>
          <p:nvPr/>
        </p:nvCxnSpPr>
        <p:spPr>
          <a:xfrm flipH="1">
            <a:off x="2823946" y="2599891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302CEB-BF7C-ABDE-34CB-751F51D9FD65}"/>
                  </a:ext>
                </a:extLst>
              </p:cNvPr>
              <p:cNvSpPr txBox="1"/>
              <p:nvPr/>
            </p:nvSpPr>
            <p:spPr>
              <a:xfrm>
                <a:off x="3462321" y="2778182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302CEB-BF7C-ABDE-34CB-751F51D9F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321" y="2778182"/>
                <a:ext cx="888127" cy="767390"/>
              </a:xfrm>
              <a:prstGeom prst="rect">
                <a:avLst/>
              </a:prstGeom>
              <a:blipFill>
                <a:blip r:embed="rId15"/>
                <a:stretch>
                  <a:fillRect l="-1408" b="-967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2771FA-D107-FDAD-6C96-D8FD9E16B7F6}"/>
                  </a:ext>
                </a:extLst>
              </p:cNvPr>
              <p:cNvSpPr txBox="1"/>
              <p:nvPr/>
            </p:nvSpPr>
            <p:spPr>
              <a:xfrm>
                <a:off x="8443384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2771FA-D107-FDAD-6C96-D8FD9E16B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384" y="5609833"/>
                <a:ext cx="902362" cy="767390"/>
              </a:xfrm>
              <a:prstGeom prst="rect">
                <a:avLst/>
              </a:prstGeom>
              <a:blipFill>
                <a:blip r:embed="rId16"/>
                <a:stretch>
                  <a:fillRect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808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D0B37-84D9-8C80-2132-6CA5DF7DD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!!a2">
            <a:extLst>
              <a:ext uri="{FF2B5EF4-FFF2-40B4-BE49-F238E27FC236}">
                <a16:creationId xmlns:a16="http://schemas.microsoft.com/office/drawing/2014/main" id="{6803F77A-B01E-9B8D-12DD-99CC4D7197E1}"/>
              </a:ext>
            </a:extLst>
          </p:cNvPr>
          <p:cNvCxnSpPr>
            <a:cxnSpLocks/>
          </p:cNvCxnSpPr>
          <p:nvPr/>
        </p:nvCxnSpPr>
        <p:spPr>
          <a:xfrm flipH="1">
            <a:off x="7763925" y="2599891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1DFD142-7445-A336-0D77-2091CC6C9E56}"/>
              </a:ext>
            </a:extLst>
          </p:cNvPr>
          <p:cNvCxnSpPr>
            <a:cxnSpLocks/>
          </p:cNvCxnSpPr>
          <p:nvPr/>
        </p:nvCxnSpPr>
        <p:spPr>
          <a:xfrm flipV="1">
            <a:off x="1331843" y="1192696"/>
            <a:ext cx="0" cy="6398951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026B27-E4E9-5281-6896-186DD6FCB2B9}"/>
              </a:ext>
            </a:extLst>
          </p:cNvPr>
          <p:cNvCxnSpPr>
            <a:cxnSpLocks/>
          </p:cNvCxnSpPr>
          <p:nvPr/>
        </p:nvCxnSpPr>
        <p:spPr>
          <a:xfrm>
            <a:off x="1331843" y="7591647"/>
            <a:ext cx="22272436" cy="0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optline">
            <a:extLst>
              <a:ext uri="{FF2B5EF4-FFF2-40B4-BE49-F238E27FC236}">
                <a16:creationId xmlns:a16="http://schemas.microsoft.com/office/drawing/2014/main" id="{F39C690A-1C12-5B56-2444-A8A4376FADBD}"/>
              </a:ext>
            </a:extLst>
          </p:cNvPr>
          <p:cNvCxnSpPr>
            <a:cxnSpLocks/>
          </p:cNvCxnSpPr>
          <p:nvPr/>
        </p:nvCxnSpPr>
        <p:spPr>
          <a:xfrm flipV="1">
            <a:off x="9937281" y="1154962"/>
            <a:ext cx="0" cy="6398951"/>
          </a:xfrm>
          <a:prstGeom prst="straightConnector1">
            <a:avLst/>
          </a:prstGeom>
          <a:noFill/>
          <a:ln w="38100" cap="flat">
            <a:solidFill>
              <a:schemeClr val="accent2">
                <a:lumMod val="60000"/>
                <a:lumOff val="40000"/>
              </a:schemeClr>
            </a:solidFill>
            <a:prstDash val="dash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o1">
            <a:extLst>
              <a:ext uri="{FF2B5EF4-FFF2-40B4-BE49-F238E27FC236}">
                <a16:creationId xmlns:a16="http://schemas.microsoft.com/office/drawing/2014/main" id="{15B24CFF-1232-DCD8-8C0F-DAF48B21E6C9}"/>
              </a:ext>
            </a:extLst>
          </p:cNvPr>
          <p:cNvCxnSpPr>
            <a:cxnSpLocks/>
          </p:cNvCxnSpPr>
          <p:nvPr/>
        </p:nvCxnSpPr>
        <p:spPr>
          <a:xfrm flipH="1">
            <a:off x="2665930" y="-459666"/>
            <a:ext cx="3318128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  <a:alpha val="25124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o2">
            <a:extLst>
              <a:ext uri="{FF2B5EF4-FFF2-40B4-BE49-F238E27FC236}">
                <a16:creationId xmlns:a16="http://schemas.microsoft.com/office/drawing/2014/main" id="{86EF9F59-4838-2CDA-2BB5-7DB4541852AC}"/>
              </a:ext>
            </a:extLst>
          </p:cNvPr>
          <p:cNvCxnSpPr>
            <a:cxnSpLocks/>
          </p:cNvCxnSpPr>
          <p:nvPr/>
        </p:nvCxnSpPr>
        <p:spPr>
          <a:xfrm flipH="1">
            <a:off x="7469757" y="-477387"/>
            <a:ext cx="2467524" cy="35442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o3">
            <a:extLst>
              <a:ext uri="{FF2B5EF4-FFF2-40B4-BE49-F238E27FC236}">
                <a16:creationId xmlns:a16="http://schemas.microsoft.com/office/drawing/2014/main" id="{061458FE-B0FA-B6E2-2652-9A43D2A6B3DD}"/>
              </a:ext>
            </a:extLst>
          </p:cNvPr>
          <p:cNvCxnSpPr>
            <a:cxnSpLocks/>
          </p:cNvCxnSpPr>
          <p:nvPr/>
        </p:nvCxnSpPr>
        <p:spPr>
          <a:xfrm flipH="1">
            <a:off x="11188226" y="2601586"/>
            <a:ext cx="4395559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o4">
            <a:extLst>
              <a:ext uri="{FF2B5EF4-FFF2-40B4-BE49-F238E27FC236}">
                <a16:creationId xmlns:a16="http://schemas.microsoft.com/office/drawing/2014/main" id="{00AA6D6C-F6E3-3C6B-8C01-B9AAD003000F}"/>
              </a:ext>
            </a:extLst>
          </p:cNvPr>
          <p:cNvCxnSpPr>
            <a:cxnSpLocks/>
          </p:cNvCxnSpPr>
          <p:nvPr/>
        </p:nvCxnSpPr>
        <p:spPr>
          <a:xfrm flipH="1">
            <a:off x="16295398" y="2601586"/>
            <a:ext cx="1414899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!!o5">
            <a:extLst>
              <a:ext uri="{FF2B5EF4-FFF2-40B4-BE49-F238E27FC236}">
                <a16:creationId xmlns:a16="http://schemas.microsoft.com/office/drawing/2014/main" id="{5BFE0B5C-B2B5-550E-E4F5-D210BCE9DB35}"/>
              </a:ext>
            </a:extLst>
          </p:cNvPr>
          <p:cNvCxnSpPr>
            <a:cxnSpLocks/>
          </p:cNvCxnSpPr>
          <p:nvPr/>
        </p:nvCxnSpPr>
        <p:spPr>
          <a:xfrm flipH="1" flipV="1">
            <a:off x="18510515" y="2601586"/>
            <a:ext cx="3495335" cy="8938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!!a2">
            <a:extLst>
              <a:ext uri="{FF2B5EF4-FFF2-40B4-BE49-F238E27FC236}">
                <a16:creationId xmlns:a16="http://schemas.microsoft.com/office/drawing/2014/main" id="{EED3AE7C-5BC8-7D51-51C0-6669CE4885D5}"/>
              </a:ext>
            </a:extLst>
          </p:cNvPr>
          <p:cNvCxnSpPr>
            <a:cxnSpLocks/>
          </p:cNvCxnSpPr>
          <p:nvPr/>
        </p:nvCxnSpPr>
        <p:spPr>
          <a:xfrm flipH="1">
            <a:off x="7795823" y="5431542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a3">
            <a:extLst>
              <a:ext uri="{FF2B5EF4-FFF2-40B4-BE49-F238E27FC236}">
                <a16:creationId xmlns:a16="http://schemas.microsoft.com/office/drawing/2014/main" id="{F86D2BFC-B694-3470-3E46-EF157E2CBF7B}"/>
              </a:ext>
            </a:extLst>
          </p:cNvPr>
          <p:cNvCxnSpPr>
            <a:cxnSpLocks/>
          </p:cNvCxnSpPr>
          <p:nvPr/>
        </p:nvCxnSpPr>
        <p:spPr>
          <a:xfrm flipH="1">
            <a:off x="11893598" y="5431542"/>
            <a:ext cx="315721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a4">
            <a:extLst>
              <a:ext uri="{FF2B5EF4-FFF2-40B4-BE49-F238E27FC236}">
                <a16:creationId xmlns:a16="http://schemas.microsoft.com/office/drawing/2014/main" id="{9F533C80-0BA3-D02F-897E-2FC3CBCF836E}"/>
              </a:ext>
            </a:extLst>
          </p:cNvPr>
          <p:cNvCxnSpPr>
            <a:cxnSpLocks/>
          </p:cNvCxnSpPr>
          <p:nvPr/>
        </p:nvCxnSpPr>
        <p:spPr>
          <a:xfrm flipH="1">
            <a:off x="16131689" y="5431542"/>
            <a:ext cx="1241911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a5">
            <a:extLst>
              <a:ext uri="{FF2B5EF4-FFF2-40B4-BE49-F238E27FC236}">
                <a16:creationId xmlns:a16="http://schemas.microsoft.com/office/drawing/2014/main" id="{34CF377E-478D-622E-FC0A-9F9AD05FF862}"/>
              </a:ext>
            </a:extLst>
          </p:cNvPr>
          <p:cNvCxnSpPr>
            <a:cxnSpLocks/>
          </p:cNvCxnSpPr>
          <p:nvPr/>
        </p:nvCxnSpPr>
        <p:spPr>
          <a:xfrm flipH="1">
            <a:off x="18817082" y="5431542"/>
            <a:ext cx="2865759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F97F8E2-0B3F-7B32-63DF-D63B091BDF2B}"/>
                  </a:ext>
                </a:extLst>
              </p:cNvPr>
              <p:cNvSpPr txBox="1"/>
              <p:nvPr/>
            </p:nvSpPr>
            <p:spPr>
              <a:xfrm>
                <a:off x="8423530" y="-1151604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F97F8E2-0B3F-7B32-63DF-D63B091BD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530" y="-1151604"/>
                <a:ext cx="854145" cy="767390"/>
              </a:xfrm>
              <a:prstGeom prst="rect">
                <a:avLst/>
              </a:prstGeom>
              <a:blipFill>
                <a:blip r:embed="rId2"/>
                <a:stretch>
                  <a:fillRect l="-294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24DFBD5-3F4A-D1A5-BF36-FAC510F2BA8C}"/>
                  </a:ext>
                </a:extLst>
              </p:cNvPr>
              <p:cNvSpPr txBox="1"/>
              <p:nvPr/>
            </p:nvSpPr>
            <p:spPr>
              <a:xfrm>
                <a:off x="12958932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24DFBD5-3F4A-D1A5-BF36-FAC510F2B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8932" y="2888360"/>
                <a:ext cx="854145" cy="767390"/>
              </a:xfrm>
              <a:prstGeom prst="rect">
                <a:avLst/>
              </a:prstGeom>
              <a:blipFill>
                <a:blip r:embed="rId4"/>
                <a:stretch>
                  <a:fillRect l="-147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F0CA70-B5DB-2ED9-7130-6F75ECB440D9}"/>
                  </a:ext>
                </a:extLst>
              </p:cNvPr>
              <p:cNvSpPr txBox="1"/>
              <p:nvPr/>
            </p:nvSpPr>
            <p:spPr>
              <a:xfrm>
                <a:off x="16575774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F0CA70-B5DB-2ED9-7130-6F75ECB44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5774" y="2888360"/>
                <a:ext cx="854145" cy="767390"/>
              </a:xfrm>
              <a:prstGeom prst="rect">
                <a:avLst/>
              </a:prstGeom>
              <a:blipFill>
                <a:blip r:embed="rId5"/>
                <a:stretch>
                  <a:fillRect l="-147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F266564-02C3-AB5F-7112-49A72B0C1CEE}"/>
                  </a:ext>
                </a:extLst>
              </p:cNvPr>
              <p:cNvSpPr txBox="1"/>
              <p:nvPr/>
            </p:nvSpPr>
            <p:spPr>
              <a:xfrm>
                <a:off x="19765543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F266564-02C3-AB5F-7112-49A72B0C1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5543" y="2888360"/>
                <a:ext cx="854145" cy="767390"/>
              </a:xfrm>
              <a:prstGeom prst="rect">
                <a:avLst/>
              </a:prstGeom>
              <a:blipFill>
                <a:blip r:embed="rId6"/>
                <a:stretch>
                  <a:fillRect l="-1471" b="-1311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5A7756-394B-2610-F7EE-B68197B0D0B9}"/>
                  </a:ext>
                </a:extLst>
              </p:cNvPr>
              <p:cNvSpPr txBox="1"/>
              <p:nvPr/>
            </p:nvSpPr>
            <p:spPr>
              <a:xfrm>
                <a:off x="3436867" y="5609833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5A7756-394B-2610-F7EE-B68197B0D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867" y="5609833"/>
                <a:ext cx="888127" cy="767390"/>
              </a:xfrm>
              <a:prstGeom prst="rect">
                <a:avLst/>
              </a:prstGeom>
              <a:blipFill>
                <a:blip r:embed="rId7"/>
                <a:stretch>
                  <a:fillRect l="-1408"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43CFC39-8889-5161-A011-78C2C6101819}"/>
                  </a:ext>
                </a:extLst>
              </p:cNvPr>
              <p:cNvSpPr txBox="1"/>
              <p:nvPr/>
            </p:nvSpPr>
            <p:spPr>
              <a:xfrm>
                <a:off x="8440284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43CFC39-8889-5161-A011-78C2C6101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284" y="5609833"/>
                <a:ext cx="902362" cy="767390"/>
              </a:xfrm>
              <a:prstGeom prst="rect">
                <a:avLst/>
              </a:prstGeom>
              <a:blipFill>
                <a:blip r:embed="rId8"/>
                <a:stretch>
                  <a:fillRect l="-1389"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91FD61-2F43-396F-05A2-3195ADFACFD2}"/>
                  </a:ext>
                </a:extLst>
              </p:cNvPr>
              <p:cNvSpPr txBox="1"/>
              <p:nvPr/>
            </p:nvSpPr>
            <p:spPr>
              <a:xfrm>
                <a:off x="13028142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91FD61-2F43-396F-05A2-3195ADFAC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8142" y="5609833"/>
                <a:ext cx="902362" cy="767390"/>
              </a:xfrm>
              <a:prstGeom prst="rect">
                <a:avLst/>
              </a:prstGeom>
              <a:blipFill>
                <a:blip r:embed="rId9"/>
                <a:stretch>
                  <a:fillRect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2309899-0F57-D26C-23FE-A8E8AFABF676}"/>
                  </a:ext>
                </a:extLst>
              </p:cNvPr>
              <p:cNvSpPr txBox="1"/>
              <p:nvPr/>
            </p:nvSpPr>
            <p:spPr>
              <a:xfrm>
                <a:off x="16485473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2309899-0F57-D26C-23FE-A8E8AFABF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5473" y="5609833"/>
                <a:ext cx="902362" cy="767390"/>
              </a:xfrm>
              <a:prstGeom prst="rect">
                <a:avLst/>
              </a:prstGeom>
              <a:blipFill>
                <a:blip r:embed="rId10"/>
                <a:stretch>
                  <a:fillRect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E16595A-8EFD-9DA8-35D5-BB16C9C8927D}"/>
                  </a:ext>
                </a:extLst>
              </p:cNvPr>
              <p:cNvSpPr txBox="1"/>
              <p:nvPr/>
            </p:nvSpPr>
            <p:spPr>
              <a:xfrm>
                <a:off x="19942804" y="5609833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E16595A-8EFD-9DA8-35D5-BB16C9C8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804" y="5609833"/>
                <a:ext cx="888127" cy="767390"/>
              </a:xfrm>
              <a:prstGeom prst="rect">
                <a:avLst/>
              </a:prstGeom>
              <a:blipFill>
                <a:blip r:embed="rId11"/>
                <a:stretch>
                  <a:fillRect l="-1408" b="-1290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!!ourline">
            <a:extLst>
              <a:ext uri="{FF2B5EF4-FFF2-40B4-BE49-F238E27FC236}">
                <a16:creationId xmlns:a16="http://schemas.microsoft.com/office/drawing/2014/main" id="{D3D0DC42-66C8-24F7-3FC3-FF13DFCA5CE6}"/>
              </a:ext>
            </a:extLst>
          </p:cNvPr>
          <p:cNvCxnSpPr>
            <a:cxnSpLocks/>
          </p:cNvCxnSpPr>
          <p:nvPr/>
        </p:nvCxnSpPr>
        <p:spPr>
          <a:xfrm flipV="1">
            <a:off x="9969179" y="1154962"/>
            <a:ext cx="0" cy="6398951"/>
          </a:xfrm>
          <a:prstGeom prst="straightConnector1">
            <a:avLst/>
          </a:prstGeom>
          <a:noFill/>
          <a:ln w="38100" cap="flat">
            <a:solidFill>
              <a:schemeClr val="accent1">
                <a:lumMod val="75000"/>
              </a:schemeClr>
            </a:solidFill>
            <a:prstDash val="dash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!!optend">
                <a:extLst>
                  <a:ext uri="{FF2B5EF4-FFF2-40B4-BE49-F238E27FC236}">
                    <a16:creationId xmlns:a16="http://schemas.microsoft.com/office/drawing/2014/main" id="{29D63458-FCC6-A9F8-18BF-31182F502DE8}"/>
                  </a:ext>
                </a:extLst>
              </p:cNvPr>
              <p:cNvSpPr/>
              <p:nvPr/>
            </p:nvSpPr>
            <p:spPr>
              <a:xfrm>
                <a:off x="10171216" y="1225696"/>
                <a:ext cx="1919479" cy="65833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chemeClr val="tx1"/>
                    </a:solidFill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e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𝑜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Bradley Hand" pitchFamily="2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0" name="!!optend">
                <a:extLst>
                  <a:ext uri="{FF2B5EF4-FFF2-40B4-BE49-F238E27FC236}">
                    <a16:creationId xmlns:a16="http://schemas.microsoft.com/office/drawing/2014/main" id="{29D63458-FCC6-A9F8-18BF-31182F502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1216" y="1225696"/>
                <a:ext cx="1919479" cy="658336"/>
              </a:xfrm>
              <a:prstGeom prst="roundRect">
                <a:avLst/>
              </a:prstGeom>
              <a:blipFill>
                <a:blip r:embed="rId12"/>
                <a:stretch>
                  <a:fillRect t="-3774" b="-2452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!!ourend">
                <a:extLst>
                  <a:ext uri="{FF2B5EF4-FFF2-40B4-BE49-F238E27FC236}">
                    <a16:creationId xmlns:a16="http://schemas.microsoft.com/office/drawing/2014/main" id="{48CB50EE-D7E4-CBD1-54C0-92A0121AF001}"/>
                  </a:ext>
                </a:extLst>
              </p:cNvPr>
              <p:cNvSpPr/>
              <p:nvPr/>
            </p:nvSpPr>
            <p:spPr>
              <a:xfrm>
                <a:off x="7847664" y="1251391"/>
                <a:ext cx="1919479" cy="65833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chemeClr val="bg1"/>
                    </a:solidFill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e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Bradley Hand" pitchFamily="2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1" name="!!ourend">
                <a:extLst>
                  <a:ext uri="{FF2B5EF4-FFF2-40B4-BE49-F238E27FC236}">
                    <a16:creationId xmlns:a16="http://schemas.microsoft.com/office/drawing/2014/main" id="{48CB50EE-D7E4-CBD1-54C0-92A0121AF0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664" y="1251391"/>
                <a:ext cx="1919479" cy="658336"/>
              </a:xfrm>
              <a:prstGeom prst="roundRect">
                <a:avLst/>
              </a:prstGeom>
              <a:blipFill>
                <a:blip r:embed="rId13"/>
                <a:stretch>
                  <a:fillRect t="-3774" b="-2452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!!a1">
            <a:extLst>
              <a:ext uri="{FF2B5EF4-FFF2-40B4-BE49-F238E27FC236}">
                <a16:creationId xmlns:a16="http://schemas.microsoft.com/office/drawing/2014/main" id="{B96A6901-6EE6-EEF3-CF6B-222E96E12EBC}"/>
              </a:ext>
            </a:extLst>
          </p:cNvPr>
          <p:cNvCxnSpPr>
            <a:cxnSpLocks/>
          </p:cNvCxnSpPr>
          <p:nvPr/>
        </p:nvCxnSpPr>
        <p:spPr>
          <a:xfrm flipH="1">
            <a:off x="2811926" y="5431542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a1">
            <a:extLst>
              <a:ext uri="{FF2B5EF4-FFF2-40B4-BE49-F238E27FC236}">
                <a16:creationId xmlns:a16="http://schemas.microsoft.com/office/drawing/2014/main" id="{69DE41CC-FF59-E2AA-21B0-C3D45298E225}"/>
              </a:ext>
            </a:extLst>
          </p:cNvPr>
          <p:cNvCxnSpPr>
            <a:cxnSpLocks/>
          </p:cNvCxnSpPr>
          <p:nvPr/>
        </p:nvCxnSpPr>
        <p:spPr>
          <a:xfrm flipH="1">
            <a:off x="2823946" y="2599891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59C9B8-6808-3A4D-E714-053FFE05BFF8}"/>
                  </a:ext>
                </a:extLst>
              </p:cNvPr>
              <p:cNvSpPr txBox="1"/>
              <p:nvPr/>
            </p:nvSpPr>
            <p:spPr>
              <a:xfrm>
                <a:off x="3462321" y="2778182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59C9B8-6808-3A4D-E714-053FFE05B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321" y="2778182"/>
                <a:ext cx="888127" cy="767390"/>
              </a:xfrm>
              <a:prstGeom prst="rect">
                <a:avLst/>
              </a:prstGeom>
              <a:blipFill>
                <a:blip r:embed="rId14"/>
                <a:stretch>
                  <a:fillRect l="-1408" b="-967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D0CE21-D69F-0846-9C1F-24E7127400B9}"/>
                  </a:ext>
                </a:extLst>
              </p:cNvPr>
              <p:cNvSpPr txBox="1"/>
              <p:nvPr/>
            </p:nvSpPr>
            <p:spPr>
              <a:xfrm>
                <a:off x="8422631" y="2696204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D0CE21-D69F-0846-9C1F-24E712740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631" y="2696204"/>
                <a:ext cx="902362" cy="767390"/>
              </a:xfrm>
              <a:prstGeom prst="rect">
                <a:avLst/>
              </a:prstGeom>
              <a:blipFill>
                <a:blip r:embed="rId15"/>
                <a:stretch>
                  <a:fillRect l="-1389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501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B9D5C-A974-AB81-90F8-9E3C645C0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932817E-CA9E-7C2B-D699-E116F1ADB70C}"/>
              </a:ext>
            </a:extLst>
          </p:cNvPr>
          <p:cNvCxnSpPr>
            <a:cxnSpLocks/>
          </p:cNvCxnSpPr>
          <p:nvPr/>
        </p:nvCxnSpPr>
        <p:spPr>
          <a:xfrm flipV="1">
            <a:off x="1331843" y="1192696"/>
            <a:ext cx="0" cy="6398951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0F873AD-3F6C-1B50-6BF2-5B89CC4C0A8E}"/>
              </a:ext>
            </a:extLst>
          </p:cNvPr>
          <p:cNvCxnSpPr>
            <a:cxnSpLocks/>
          </p:cNvCxnSpPr>
          <p:nvPr/>
        </p:nvCxnSpPr>
        <p:spPr>
          <a:xfrm>
            <a:off x="1331843" y="7591647"/>
            <a:ext cx="22272436" cy="0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optline">
            <a:extLst>
              <a:ext uri="{FF2B5EF4-FFF2-40B4-BE49-F238E27FC236}">
                <a16:creationId xmlns:a16="http://schemas.microsoft.com/office/drawing/2014/main" id="{6841A13B-8A08-9D0E-52DC-8B47EB845D48}"/>
              </a:ext>
            </a:extLst>
          </p:cNvPr>
          <p:cNvCxnSpPr>
            <a:cxnSpLocks/>
          </p:cNvCxnSpPr>
          <p:nvPr/>
        </p:nvCxnSpPr>
        <p:spPr>
          <a:xfrm flipV="1">
            <a:off x="9937281" y="1154962"/>
            <a:ext cx="0" cy="6398951"/>
          </a:xfrm>
          <a:prstGeom prst="straightConnector1">
            <a:avLst/>
          </a:prstGeom>
          <a:noFill/>
          <a:ln w="38100" cap="flat">
            <a:solidFill>
              <a:schemeClr val="accent2">
                <a:lumMod val="60000"/>
                <a:lumOff val="40000"/>
              </a:schemeClr>
            </a:solidFill>
            <a:prstDash val="dash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o1">
            <a:extLst>
              <a:ext uri="{FF2B5EF4-FFF2-40B4-BE49-F238E27FC236}">
                <a16:creationId xmlns:a16="http://schemas.microsoft.com/office/drawing/2014/main" id="{006B5136-EF0B-5627-20D1-64005AA52058}"/>
              </a:ext>
            </a:extLst>
          </p:cNvPr>
          <p:cNvCxnSpPr>
            <a:cxnSpLocks/>
          </p:cNvCxnSpPr>
          <p:nvPr/>
        </p:nvCxnSpPr>
        <p:spPr>
          <a:xfrm flipH="1">
            <a:off x="2665930" y="-459666"/>
            <a:ext cx="3318128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  <a:alpha val="25124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o2">
            <a:extLst>
              <a:ext uri="{FF2B5EF4-FFF2-40B4-BE49-F238E27FC236}">
                <a16:creationId xmlns:a16="http://schemas.microsoft.com/office/drawing/2014/main" id="{CBC671DB-2277-80DF-2CA0-BEA6BD9CA91C}"/>
              </a:ext>
            </a:extLst>
          </p:cNvPr>
          <p:cNvCxnSpPr>
            <a:cxnSpLocks/>
          </p:cNvCxnSpPr>
          <p:nvPr/>
        </p:nvCxnSpPr>
        <p:spPr>
          <a:xfrm flipH="1">
            <a:off x="7469757" y="-477387"/>
            <a:ext cx="2467524" cy="35442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o3">
            <a:extLst>
              <a:ext uri="{FF2B5EF4-FFF2-40B4-BE49-F238E27FC236}">
                <a16:creationId xmlns:a16="http://schemas.microsoft.com/office/drawing/2014/main" id="{D50D3B50-E50F-84F7-2EDC-9EA50D133CC4}"/>
              </a:ext>
            </a:extLst>
          </p:cNvPr>
          <p:cNvCxnSpPr>
            <a:cxnSpLocks/>
          </p:cNvCxnSpPr>
          <p:nvPr/>
        </p:nvCxnSpPr>
        <p:spPr>
          <a:xfrm flipH="1">
            <a:off x="11188226" y="2601586"/>
            <a:ext cx="4395559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o4">
            <a:extLst>
              <a:ext uri="{FF2B5EF4-FFF2-40B4-BE49-F238E27FC236}">
                <a16:creationId xmlns:a16="http://schemas.microsoft.com/office/drawing/2014/main" id="{2A68A990-EC3F-4A86-A013-4B46793CFDB0}"/>
              </a:ext>
            </a:extLst>
          </p:cNvPr>
          <p:cNvCxnSpPr>
            <a:cxnSpLocks/>
          </p:cNvCxnSpPr>
          <p:nvPr/>
        </p:nvCxnSpPr>
        <p:spPr>
          <a:xfrm flipH="1">
            <a:off x="16295398" y="2601586"/>
            <a:ext cx="1414899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!!o5">
            <a:extLst>
              <a:ext uri="{FF2B5EF4-FFF2-40B4-BE49-F238E27FC236}">
                <a16:creationId xmlns:a16="http://schemas.microsoft.com/office/drawing/2014/main" id="{AC8D5BD2-E2F1-84B5-A4F8-03F0ED5E2A52}"/>
              </a:ext>
            </a:extLst>
          </p:cNvPr>
          <p:cNvCxnSpPr>
            <a:cxnSpLocks/>
          </p:cNvCxnSpPr>
          <p:nvPr/>
        </p:nvCxnSpPr>
        <p:spPr>
          <a:xfrm flipH="1" flipV="1">
            <a:off x="18510515" y="2601586"/>
            <a:ext cx="3495335" cy="8938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!!a2">
            <a:extLst>
              <a:ext uri="{FF2B5EF4-FFF2-40B4-BE49-F238E27FC236}">
                <a16:creationId xmlns:a16="http://schemas.microsoft.com/office/drawing/2014/main" id="{699B2714-3294-449D-72D7-C9295E4B3D9C}"/>
              </a:ext>
            </a:extLst>
          </p:cNvPr>
          <p:cNvCxnSpPr>
            <a:cxnSpLocks/>
          </p:cNvCxnSpPr>
          <p:nvPr/>
        </p:nvCxnSpPr>
        <p:spPr>
          <a:xfrm flipH="1">
            <a:off x="7795823" y="5431542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a3">
            <a:extLst>
              <a:ext uri="{FF2B5EF4-FFF2-40B4-BE49-F238E27FC236}">
                <a16:creationId xmlns:a16="http://schemas.microsoft.com/office/drawing/2014/main" id="{E92470D0-EB10-013B-0C6A-3A5B6788DB8F}"/>
              </a:ext>
            </a:extLst>
          </p:cNvPr>
          <p:cNvCxnSpPr>
            <a:cxnSpLocks/>
          </p:cNvCxnSpPr>
          <p:nvPr/>
        </p:nvCxnSpPr>
        <p:spPr>
          <a:xfrm flipH="1">
            <a:off x="11893598" y="5431542"/>
            <a:ext cx="315721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a4">
            <a:extLst>
              <a:ext uri="{FF2B5EF4-FFF2-40B4-BE49-F238E27FC236}">
                <a16:creationId xmlns:a16="http://schemas.microsoft.com/office/drawing/2014/main" id="{F0A77BD2-92C8-E8AC-1C13-9BA9360ED9C3}"/>
              </a:ext>
            </a:extLst>
          </p:cNvPr>
          <p:cNvCxnSpPr>
            <a:cxnSpLocks/>
          </p:cNvCxnSpPr>
          <p:nvPr/>
        </p:nvCxnSpPr>
        <p:spPr>
          <a:xfrm flipH="1">
            <a:off x="16131689" y="5431542"/>
            <a:ext cx="1241911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a5">
            <a:extLst>
              <a:ext uri="{FF2B5EF4-FFF2-40B4-BE49-F238E27FC236}">
                <a16:creationId xmlns:a16="http://schemas.microsoft.com/office/drawing/2014/main" id="{F11FB333-1188-B08A-C684-87BB0D35B372}"/>
              </a:ext>
            </a:extLst>
          </p:cNvPr>
          <p:cNvCxnSpPr>
            <a:cxnSpLocks/>
          </p:cNvCxnSpPr>
          <p:nvPr/>
        </p:nvCxnSpPr>
        <p:spPr>
          <a:xfrm flipH="1">
            <a:off x="18817082" y="5431542"/>
            <a:ext cx="2865759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46DA23B-F3C2-88C8-7805-D4F46168C820}"/>
                  </a:ext>
                </a:extLst>
              </p:cNvPr>
              <p:cNvSpPr txBox="1"/>
              <p:nvPr/>
            </p:nvSpPr>
            <p:spPr>
              <a:xfrm>
                <a:off x="12958932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46DA23B-F3C2-88C8-7805-D4F46168C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8932" y="2888360"/>
                <a:ext cx="854145" cy="767390"/>
              </a:xfrm>
              <a:prstGeom prst="rect">
                <a:avLst/>
              </a:prstGeom>
              <a:blipFill>
                <a:blip r:embed="rId4"/>
                <a:stretch>
                  <a:fillRect l="-147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6C22ADB-91DD-6023-90D3-01E2AA4A05AF}"/>
                  </a:ext>
                </a:extLst>
              </p:cNvPr>
              <p:cNvSpPr txBox="1"/>
              <p:nvPr/>
            </p:nvSpPr>
            <p:spPr>
              <a:xfrm>
                <a:off x="16575774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6C22ADB-91DD-6023-90D3-01E2AA4A0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5774" y="2888360"/>
                <a:ext cx="854145" cy="767390"/>
              </a:xfrm>
              <a:prstGeom prst="rect">
                <a:avLst/>
              </a:prstGeom>
              <a:blipFill>
                <a:blip r:embed="rId5"/>
                <a:stretch>
                  <a:fillRect l="-147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B8AC227-D4EE-B39B-DDC6-8743451FB024}"/>
                  </a:ext>
                </a:extLst>
              </p:cNvPr>
              <p:cNvSpPr txBox="1"/>
              <p:nvPr/>
            </p:nvSpPr>
            <p:spPr>
              <a:xfrm>
                <a:off x="19765543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B8AC227-D4EE-B39B-DDC6-8743451FB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5543" y="2888360"/>
                <a:ext cx="854145" cy="767390"/>
              </a:xfrm>
              <a:prstGeom prst="rect">
                <a:avLst/>
              </a:prstGeom>
              <a:blipFill>
                <a:blip r:embed="rId6"/>
                <a:stretch>
                  <a:fillRect l="-1471" b="-1311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614F7F-6E74-4160-9E7A-FA4A0537821D}"/>
                  </a:ext>
                </a:extLst>
              </p:cNvPr>
              <p:cNvSpPr txBox="1"/>
              <p:nvPr/>
            </p:nvSpPr>
            <p:spPr>
              <a:xfrm>
                <a:off x="3436867" y="5609833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614F7F-6E74-4160-9E7A-FA4A05378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867" y="5609833"/>
                <a:ext cx="888127" cy="767390"/>
              </a:xfrm>
              <a:prstGeom prst="rect">
                <a:avLst/>
              </a:prstGeom>
              <a:blipFill>
                <a:blip r:embed="rId7"/>
                <a:stretch>
                  <a:fillRect l="-1408"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14DE04-9A78-BD78-81EF-95F2A494C29E}"/>
                  </a:ext>
                </a:extLst>
              </p:cNvPr>
              <p:cNvSpPr txBox="1"/>
              <p:nvPr/>
            </p:nvSpPr>
            <p:spPr>
              <a:xfrm>
                <a:off x="8440284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14DE04-9A78-BD78-81EF-95F2A494C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284" y="5609833"/>
                <a:ext cx="902362" cy="767390"/>
              </a:xfrm>
              <a:prstGeom prst="rect">
                <a:avLst/>
              </a:prstGeom>
              <a:blipFill>
                <a:blip r:embed="rId8"/>
                <a:stretch>
                  <a:fillRect l="-1389"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A20CB35-14CD-AC73-ADE4-8071658BA494}"/>
                  </a:ext>
                </a:extLst>
              </p:cNvPr>
              <p:cNvSpPr txBox="1"/>
              <p:nvPr/>
            </p:nvSpPr>
            <p:spPr>
              <a:xfrm>
                <a:off x="13028142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A20CB35-14CD-AC73-ADE4-8071658BA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8142" y="5609833"/>
                <a:ext cx="902362" cy="767390"/>
              </a:xfrm>
              <a:prstGeom prst="rect">
                <a:avLst/>
              </a:prstGeom>
              <a:blipFill>
                <a:blip r:embed="rId9"/>
                <a:stretch>
                  <a:fillRect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969B2E6-8043-CCD8-1481-F288A62C9A9F}"/>
                  </a:ext>
                </a:extLst>
              </p:cNvPr>
              <p:cNvSpPr txBox="1"/>
              <p:nvPr/>
            </p:nvSpPr>
            <p:spPr>
              <a:xfrm>
                <a:off x="16485473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969B2E6-8043-CCD8-1481-F288A62C9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5473" y="5609833"/>
                <a:ext cx="902362" cy="767390"/>
              </a:xfrm>
              <a:prstGeom prst="rect">
                <a:avLst/>
              </a:prstGeom>
              <a:blipFill>
                <a:blip r:embed="rId10"/>
                <a:stretch>
                  <a:fillRect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462795E-CE13-29FC-E6F2-05D17E2B9D34}"/>
                  </a:ext>
                </a:extLst>
              </p:cNvPr>
              <p:cNvSpPr txBox="1"/>
              <p:nvPr/>
            </p:nvSpPr>
            <p:spPr>
              <a:xfrm>
                <a:off x="19942804" y="5609833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462795E-CE13-29FC-E6F2-05D17E2B9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804" y="5609833"/>
                <a:ext cx="888127" cy="767390"/>
              </a:xfrm>
              <a:prstGeom prst="rect">
                <a:avLst/>
              </a:prstGeom>
              <a:blipFill>
                <a:blip r:embed="rId11"/>
                <a:stretch>
                  <a:fillRect l="-1408" b="-1290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!!ourline">
            <a:extLst>
              <a:ext uri="{FF2B5EF4-FFF2-40B4-BE49-F238E27FC236}">
                <a16:creationId xmlns:a16="http://schemas.microsoft.com/office/drawing/2014/main" id="{9D06B540-C46E-F07A-80C6-412E381471A5}"/>
              </a:ext>
            </a:extLst>
          </p:cNvPr>
          <p:cNvCxnSpPr>
            <a:cxnSpLocks/>
          </p:cNvCxnSpPr>
          <p:nvPr/>
        </p:nvCxnSpPr>
        <p:spPr>
          <a:xfrm flipV="1">
            <a:off x="9969179" y="1154962"/>
            <a:ext cx="0" cy="6398951"/>
          </a:xfrm>
          <a:prstGeom prst="straightConnector1">
            <a:avLst/>
          </a:prstGeom>
          <a:noFill/>
          <a:ln w="38100" cap="flat">
            <a:solidFill>
              <a:schemeClr val="accent1">
                <a:lumMod val="75000"/>
              </a:schemeClr>
            </a:solidFill>
            <a:prstDash val="dash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!!ourend">
                <a:extLst>
                  <a:ext uri="{FF2B5EF4-FFF2-40B4-BE49-F238E27FC236}">
                    <a16:creationId xmlns:a16="http://schemas.microsoft.com/office/drawing/2014/main" id="{9BC57B6B-8E39-AA91-B880-8F1CB9125140}"/>
                  </a:ext>
                </a:extLst>
              </p:cNvPr>
              <p:cNvSpPr/>
              <p:nvPr/>
            </p:nvSpPr>
            <p:spPr>
              <a:xfrm>
                <a:off x="7847664" y="1251391"/>
                <a:ext cx="1919479" cy="65833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chemeClr val="bg1"/>
                    </a:solidFill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e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Bradley Hand" pitchFamily="2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1" name="!!ourend">
                <a:extLst>
                  <a:ext uri="{FF2B5EF4-FFF2-40B4-BE49-F238E27FC236}">
                    <a16:creationId xmlns:a16="http://schemas.microsoft.com/office/drawing/2014/main" id="{9BC57B6B-8E39-AA91-B880-8F1CB91251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664" y="1251391"/>
                <a:ext cx="1919479" cy="658336"/>
              </a:xfrm>
              <a:prstGeom prst="roundRect">
                <a:avLst/>
              </a:prstGeom>
              <a:blipFill>
                <a:blip r:embed="rId13"/>
                <a:stretch>
                  <a:fillRect t="-3774" b="-2452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!!a1">
            <a:extLst>
              <a:ext uri="{FF2B5EF4-FFF2-40B4-BE49-F238E27FC236}">
                <a16:creationId xmlns:a16="http://schemas.microsoft.com/office/drawing/2014/main" id="{68F3F5AE-2F07-8337-BB60-0D3D679D66C2}"/>
              </a:ext>
            </a:extLst>
          </p:cNvPr>
          <p:cNvCxnSpPr>
            <a:cxnSpLocks/>
          </p:cNvCxnSpPr>
          <p:nvPr/>
        </p:nvCxnSpPr>
        <p:spPr>
          <a:xfrm flipH="1">
            <a:off x="2811926" y="5431542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287EA13-410C-4015-AD17-D223DBFC4062}"/>
                  </a:ext>
                </a:extLst>
              </p:cNvPr>
              <p:cNvSpPr/>
              <p:nvPr/>
            </p:nvSpPr>
            <p:spPr>
              <a:xfrm>
                <a:off x="274429" y="8331306"/>
                <a:ext cx="22889831" cy="109807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Lemma: There is an optimum that starts with 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6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287EA13-410C-4015-AD17-D223DBFC4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29" y="8331306"/>
                <a:ext cx="22889831" cy="1098078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!!a1">
            <a:extLst>
              <a:ext uri="{FF2B5EF4-FFF2-40B4-BE49-F238E27FC236}">
                <a16:creationId xmlns:a16="http://schemas.microsoft.com/office/drawing/2014/main" id="{B5CFA294-40B7-B7CD-DDB6-D62B941C73D1}"/>
              </a:ext>
            </a:extLst>
          </p:cNvPr>
          <p:cNvCxnSpPr>
            <a:cxnSpLocks/>
          </p:cNvCxnSpPr>
          <p:nvPr/>
        </p:nvCxnSpPr>
        <p:spPr>
          <a:xfrm flipH="1">
            <a:off x="2823946" y="2599891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FD06C2-1DCE-0BEC-0A69-8E496AE32453}"/>
                  </a:ext>
                </a:extLst>
              </p:cNvPr>
              <p:cNvSpPr txBox="1"/>
              <p:nvPr/>
            </p:nvSpPr>
            <p:spPr>
              <a:xfrm>
                <a:off x="3462321" y="2778182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FD06C2-1DCE-0BEC-0A69-8E496AE32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321" y="2778182"/>
                <a:ext cx="888127" cy="767390"/>
              </a:xfrm>
              <a:prstGeom prst="rect">
                <a:avLst/>
              </a:prstGeom>
              <a:blipFill>
                <a:blip r:embed="rId15"/>
                <a:stretch>
                  <a:fillRect l="-1408" b="-967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!!a2">
            <a:extLst>
              <a:ext uri="{FF2B5EF4-FFF2-40B4-BE49-F238E27FC236}">
                <a16:creationId xmlns:a16="http://schemas.microsoft.com/office/drawing/2014/main" id="{9254E92D-C8C6-17C3-BBCA-D532A8700788}"/>
              </a:ext>
            </a:extLst>
          </p:cNvPr>
          <p:cNvCxnSpPr>
            <a:cxnSpLocks/>
          </p:cNvCxnSpPr>
          <p:nvPr/>
        </p:nvCxnSpPr>
        <p:spPr>
          <a:xfrm flipH="1">
            <a:off x="7763925" y="2599891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AC90C8-D8FA-093E-4ACA-8AB2E90B043D}"/>
                  </a:ext>
                </a:extLst>
              </p:cNvPr>
              <p:cNvSpPr txBox="1"/>
              <p:nvPr/>
            </p:nvSpPr>
            <p:spPr>
              <a:xfrm>
                <a:off x="8422631" y="2696204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AC90C8-D8FA-093E-4ACA-8AB2E90B0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631" y="2696204"/>
                <a:ext cx="902362" cy="767390"/>
              </a:xfrm>
              <a:prstGeom prst="rect">
                <a:avLst/>
              </a:prstGeom>
              <a:blipFill>
                <a:blip r:embed="rId16"/>
                <a:stretch>
                  <a:fillRect l="-1389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86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7843E-0C68-AE24-F41D-10D0BD28B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!!o1">
            <a:extLst>
              <a:ext uri="{FF2B5EF4-FFF2-40B4-BE49-F238E27FC236}">
                <a16:creationId xmlns:a16="http://schemas.microsoft.com/office/drawing/2014/main" id="{4877A323-D357-18F2-57E1-CDC24BB69E43}"/>
              </a:ext>
            </a:extLst>
          </p:cNvPr>
          <p:cNvCxnSpPr>
            <a:cxnSpLocks/>
          </p:cNvCxnSpPr>
          <p:nvPr/>
        </p:nvCxnSpPr>
        <p:spPr>
          <a:xfrm flipH="1">
            <a:off x="2665930" y="-459666"/>
            <a:ext cx="3318128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  <a:alpha val="25124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o2">
            <a:extLst>
              <a:ext uri="{FF2B5EF4-FFF2-40B4-BE49-F238E27FC236}">
                <a16:creationId xmlns:a16="http://schemas.microsoft.com/office/drawing/2014/main" id="{051D35A3-765E-9D54-ECF2-15BC408B8E74}"/>
              </a:ext>
            </a:extLst>
          </p:cNvPr>
          <p:cNvCxnSpPr>
            <a:cxnSpLocks/>
          </p:cNvCxnSpPr>
          <p:nvPr/>
        </p:nvCxnSpPr>
        <p:spPr>
          <a:xfrm flipH="1">
            <a:off x="7469757" y="-477387"/>
            <a:ext cx="2467524" cy="35442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D7D97F2-77F5-57CF-7D46-B21DDD85F17C}"/>
                  </a:ext>
                </a:extLst>
              </p:cNvPr>
              <p:cNvSpPr/>
              <p:nvPr/>
            </p:nvSpPr>
            <p:spPr>
              <a:xfrm>
                <a:off x="747084" y="399880"/>
                <a:ext cx="22889831" cy="109807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Lemma: There is an optimum that starts with 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6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D7D97F2-77F5-57CF-7D46-B21DDD85F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399880"/>
                <a:ext cx="22889831" cy="1098078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9769050-4F4D-4DBB-941D-074442007348}"/>
              </a:ext>
            </a:extLst>
          </p:cNvPr>
          <p:cNvSpPr/>
          <p:nvPr/>
        </p:nvSpPr>
        <p:spPr>
          <a:xfrm>
            <a:off x="747084" y="2023272"/>
            <a:ext cx="22889831" cy="10980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Bradley Hand" pitchFamily="2" charset="77"/>
              </a:rPr>
              <a:t>Can you generalize this lemma?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6C7E7B7-A937-EECC-0CA9-AA8577E3B6B4}"/>
                  </a:ext>
                </a:extLst>
              </p:cNvPr>
              <p:cNvSpPr/>
              <p:nvPr/>
            </p:nvSpPr>
            <p:spPr>
              <a:xfrm>
                <a:off x="747083" y="3646664"/>
                <a:ext cx="22889831" cy="867785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Home Work: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AutoNum type="arabicParenR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Prove the general version of the lemma using induction: There is an optimum that starts with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6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6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6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endParaRPr lang="en-US" sz="6000" b="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AutoNum type="arabicParenR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Then, try to show that any optimum cannot contain the interval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ℓ+1</m:t>
                        </m:r>
                      </m:sub>
                    </m:sSub>
                  </m:oMath>
                </a14:m>
                <a:endParaRPr lang="en-US" sz="6000" b="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AutoNum type="arabicParenR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This will prove that our answer is one of the optimum answer</a:t>
                </a:r>
                <a:endParaRPr lang="en-US" sz="6000" b="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6C7E7B7-A937-EECC-0CA9-AA8577E3B6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3" y="3646664"/>
                <a:ext cx="22889831" cy="8677858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460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A9E156C-8518-CA84-A294-BBB04AE0F8CD}"/>
                  </a:ext>
                </a:extLst>
              </p:cNvPr>
              <p:cNvSpPr/>
              <p:nvPr/>
            </p:nvSpPr>
            <p:spPr>
              <a:xfrm>
                <a:off x="747084" y="822671"/>
                <a:ext cx="22889831" cy="1271044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Set up for the proof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For an interval 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, let start(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) denote the start of the interval.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end(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) denotes the end of the interval.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Let OPT be the optimal answer to the problem.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Let OPT =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lit/>
                      </m:rP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N" sz="6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Without loss of generality assume that:</a:t>
                </a:r>
              </a:p>
              <a:p>
                <a:pPr marL="685800" lvl="2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                    start(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)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 start(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  <a14:m>
                  <m:oMath xmlns:m="http://schemas.openxmlformats.org/officeDocument/2006/math">
                    <m:r>
                      <a:rPr lang="en-US" sz="6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≤…≤</m:t>
                    </m:r>
                  </m:oMath>
                </a14:m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  start(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  <a:p>
                <a:pPr marL="685800" lvl="2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 intervals in the optimum answer.</a:t>
                </a:r>
              </a:p>
              <a:p>
                <a:pPr marL="685800" lvl="2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We will show that there are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 intervals in our answer.</a:t>
                </a:r>
              </a:p>
              <a:p>
                <a:pPr marL="685800" lvl="2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000" dirty="0">
                    <a:solidFill>
                      <a:srgbClr val="7030A0"/>
                    </a:solidFill>
                    <a:latin typeface="Bradley Hand" pitchFamily="2" charset="77"/>
                  </a:rPr>
                  <a:t>Thus, our answer is correct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A9E156C-8518-CA84-A294-BBB04AE0F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4" y="822671"/>
                <a:ext cx="22889831" cy="12710449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404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7D6BB6B-6CE5-3D22-78E6-FCB3A5984E6B}"/>
              </a:ext>
            </a:extLst>
          </p:cNvPr>
          <p:cNvSpPr/>
          <p:nvPr/>
        </p:nvSpPr>
        <p:spPr>
          <a:xfrm>
            <a:off x="747084" y="822671"/>
            <a:ext cx="22889831" cy="157762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</a:rPr>
              <a:t>Proof Strategy: Greedy is ahead than the optimum</a:t>
            </a: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AE347D0-14E0-F9F9-4FCC-14E78D7CE218}"/>
                  </a:ext>
                </a:extLst>
              </p:cNvPr>
              <p:cNvSpPr/>
              <p:nvPr/>
            </p:nvSpPr>
            <p:spPr>
              <a:xfrm>
                <a:off x="747082" y="2926080"/>
                <a:ext cx="22889831" cy="1024128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Compare your answer with OPT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Find out a measure which ensures that greedy is ahead after each iteration of our algorithm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measure(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) is better that measure(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end(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 end(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600" dirty="0">
                    <a:solidFill>
                      <a:schemeClr val="tx1"/>
                    </a:solidFill>
                    <a:latin typeface="Bradley Hand" pitchFamily="2" charset="77"/>
                  </a:rPr>
                  <a:t>Finding the right measure is the hardest part of the analysis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This measure is actually a property of the algorithm which is not apparent at the first look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Finding a right measure will take a lot of deep thinking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</a:rPr>
                  <a:t>It is like finding a pattern in a puzzle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AE347D0-14E0-F9F9-4FCC-14E78D7CE2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2" y="2926080"/>
                <a:ext cx="22889831" cy="1024128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776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65296-C059-9DA5-5CCF-4DBD22EFF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1335DF2-BF26-B6D4-CF8B-78BC82908EB0}"/>
              </a:ext>
            </a:extLst>
          </p:cNvPr>
          <p:cNvSpPr/>
          <p:nvPr/>
        </p:nvSpPr>
        <p:spPr>
          <a:xfrm>
            <a:off x="747084" y="822671"/>
            <a:ext cx="22889831" cy="157762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</a:rPr>
              <a:t>Another Proof Strategy: Exchange argument</a:t>
            </a: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EF593F7-F94D-F2D7-5806-B78A85EC4C40}"/>
              </a:ext>
            </a:extLst>
          </p:cNvPr>
          <p:cNvSpPr/>
          <p:nvPr/>
        </p:nvSpPr>
        <p:spPr>
          <a:xfrm>
            <a:off x="747082" y="2811781"/>
            <a:ext cx="22889831" cy="589580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</a:rPr>
              <a:t>Start with the optimum and our answer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Gradually exchange parts of the optimum with your answer, ensuring that each step maintains optimality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Through repeated iterations, this process transforms the optimum into your answer</a:t>
            </a:r>
            <a:endParaRPr lang="en-US" sz="6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48712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!!a1">
            <a:extLst>
              <a:ext uri="{FF2B5EF4-FFF2-40B4-BE49-F238E27FC236}">
                <a16:creationId xmlns:a16="http://schemas.microsoft.com/office/drawing/2014/main" id="{440584CD-CE6B-E866-0464-B41B7DF6E224}"/>
              </a:ext>
            </a:extLst>
          </p:cNvPr>
          <p:cNvCxnSpPr>
            <a:cxnSpLocks/>
          </p:cNvCxnSpPr>
          <p:nvPr/>
        </p:nvCxnSpPr>
        <p:spPr>
          <a:xfrm flipH="1">
            <a:off x="2823946" y="5431542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63A832E-FB87-A475-1E69-7FF816A56CC9}"/>
              </a:ext>
            </a:extLst>
          </p:cNvPr>
          <p:cNvCxnSpPr>
            <a:cxnSpLocks/>
          </p:cNvCxnSpPr>
          <p:nvPr/>
        </p:nvCxnSpPr>
        <p:spPr>
          <a:xfrm flipV="1">
            <a:off x="1331843" y="1192696"/>
            <a:ext cx="0" cy="6398951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8809606-E949-6953-CAED-0295EFE09E23}"/>
              </a:ext>
            </a:extLst>
          </p:cNvPr>
          <p:cNvCxnSpPr>
            <a:cxnSpLocks/>
          </p:cNvCxnSpPr>
          <p:nvPr/>
        </p:nvCxnSpPr>
        <p:spPr>
          <a:xfrm>
            <a:off x="1331843" y="7591647"/>
            <a:ext cx="22272436" cy="0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optline">
            <a:extLst>
              <a:ext uri="{FF2B5EF4-FFF2-40B4-BE49-F238E27FC236}">
                <a16:creationId xmlns:a16="http://schemas.microsoft.com/office/drawing/2014/main" id="{D4DCB28F-2E1A-3264-35E3-1EE5F59988C4}"/>
              </a:ext>
            </a:extLst>
          </p:cNvPr>
          <p:cNvCxnSpPr>
            <a:cxnSpLocks/>
          </p:cNvCxnSpPr>
          <p:nvPr/>
        </p:nvCxnSpPr>
        <p:spPr>
          <a:xfrm flipV="1">
            <a:off x="6163185" y="1192696"/>
            <a:ext cx="0" cy="6398951"/>
          </a:xfrm>
          <a:prstGeom prst="straightConnector1">
            <a:avLst/>
          </a:prstGeom>
          <a:noFill/>
          <a:ln w="38100" cap="flat">
            <a:solidFill>
              <a:schemeClr val="accent2">
                <a:lumMod val="60000"/>
                <a:lumOff val="40000"/>
              </a:schemeClr>
            </a:solidFill>
            <a:prstDash val="dash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o1">
            <a:extLst>
              <a:ext uri="{FF2B5EF4-FFF2-40B4-BE49-F238E27FC236}">
                <a16:creationId xmlns:a16="http://schemas.microsoft.com/office/drawing/2014/main" id="{4F4C35D3-A9A4-ADCE-8FD7-80EC57835FBA}"/>
              </a:ext>
            </a:extLst>
          </p:cNvPr>
          <p:cNvCxnSpPr>
            <a:cxnSpLocks/>
          </p:cNvCxnSpPr>
          <p:nvPr/>
        </p:nvCxnSpPr>
        <p:spPr>
          <a:xfrm flipH="1">
            <a:off x="2823946" y="2601586"/>
            <a:ext cx="3318128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o2">
            <a:extLst>
              <a:ext uri="{FF2B5EF4-FFF2-40B4-BE49-F238E27FC236}">
                <a16:creationId xmlns:a16="http://schemas.microsoft.com/office/drawing/2014/main" id="{D0E2A457-C22A-C7E4-8B18-F4FD4366B334}"/>
              </a:ext>
            </a:extLst>
          </p:cNvPr>
          <p:cNvCxnSpPr>
            <a:cxnSpLocks/>
          </p:cNvCxnSpPr>
          <p:nvPr/>
        </p:nvCxnSpPr>
        <p:spPr>
          <a:xfrm flipH="1">
            <a:off x="7505816" y="2599891"/>
            <a:ext cx="2467524" cy="35442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o3">
            <a:extLst>
              <a:ext uri="{FF2B5EF4-FFF2-40B4-BE49-F238E27FC236}">
                <a16:creationId xmlns:a16="http://schemas.microsoft.com/office/drawing/2014/main" id="{FDEF8900-0D89-CD44-E129-B6417A0A3AA5}"/>
              </a:ext>
            </a:extLst>
          </p:cNvPr>
          <p:cNvCxnSpPr>
            <a:cxnSpLocks/>
          </p:cNvCxnSpPr>
          <p:nvPr/>
        </p:nvCxnSpPr>
        <p:spPr>
          <a:xfrm flipH="1">
            <a:off x="11188226" y="2601586"/>
            <a:ext cx="4395559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o4">
            <a:extLst>
              <a:ext uri="{FF2B5EF4-FFF2-40B4-BE49-F238E27FC236}">
                <a16:creationId xmlns:a16="http://schemas.microsoft.com/office/drawing/2014/main" id="{4FDA9691-1ECF-CC82-5FC2-74E726B5A522}"/>
              </a:ext>
            </a:extLst>
          </p:cNvPr>
          <p:cNvCxnSpPr>
            <a:cxnSpLocks/>
          </p:cNvCxnSpPr>
          <p:nvPr/>
        </p:nvCxnSpPr>
        <p:spPr>
          <a:xfrm flipH="1">
            <a:off x="16295398" y="2601586"/>
            <a:ext cx="1414899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!!o5">
            <a:extLst>
              <a:ext uri="{FF2B5EF4-FFF2-40B4-BE49-F238E27FC236}">
                <a16:creationId xmlns:a16="http://schemas.microsoft.com/office/drawing/2014/main" id="{AC4394A0-45A5-9ED3-A95A-B41F2056F8C0}"/>
              </a:ext>
            </a:extLst>
          </p:cNvPr>
          <p:cNvCxnSpPr>
            <a:cxnSpLocks/>
          </p:cNvCxnSpPr>
          <p:nvPr/>
        </p:nvCxnSpPr>
        <p:spPr>
          <a:xfrm flipH="1" flipV="1">
            <a:off x="18510515" y="2601586"/>
            <a:ext cx="3495335" cy="8938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!!a1">
            <a:extLst>
              <a:ext uri="{FF2B5EF4-FFF2-40B4-BE49-F238E27FC236}">
                <a16:creationId xmlns:a16="http://schemas.microsoft.com/office/drawing/2014/main" id="{DC55EDA0-EDB5-3708-4437-88F240D0FD9C}"/>
              </a:ext>
            </a:extLst>
          </p:cNvPr>
          <p:cNvCxnSpPr>
            <a:cxnSpLocks/>
          </p:cNvCxnSpPr>
          <p:nvPr/>
        </p:nvCxnSpPr>
        <p:spPr>
          <a:xfrm flipH="1">
            <a:off x="2823946" y="5431542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!!a2">
            <a:extLst>
              <a:ext uri="{FF2B5EF4-FFF2-40B4-BE49-F238E27FC236}">
                <a16:creationId xmlns:a16="http://schemas.microsoft.com/office/drawing/2014/main" id="{9D4342B9-85A5-AECB-4AD5-954DE03B53DE}"/>
              </a:ext>
            </a:extLst>
          </p:cNvPr>
          <p:cNvCxnSpPr>
            <a:cxnSpLocks/>
          </p:cNvCxnSpPr>
          <p:nvPr/>
        </p:nvCxnSpPr>
        <p:spPr>
          <a:xfrm flipH="1">
            <a:off x="7799984" y="5431542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a3">
            <a:extLst>
              <a:ext uri="{FF2B5EF4-FFF2-40B4-BE49-F238E27FC236}">
                <a16:creationId xmlns:a16="http://schemas.microsoft.com/office/drawing/2014/main" id="{5C566B7E-C032-2890-CB5E-6A13EF20B205}"/>
              </a:ext>
            </a:extLst>
          </p:cNvPr>
          <p:cNvCxnSpPr>
            <a:cxnSpLocks/>
          </p:cNvCxnSpPr>
          <p:nvPr/>
        </p:nvCxnSpPr>
        <p:spPr>
          <a:xfrm flipH="1">
            <a:off x="11893598" y="5431542"/>
            <a:ext cx="315721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a4">
            <a:extLst>
              <a:ext uri="{FF2B5EF4-FFF2-40B4-BE49-F238E27FC236}">
                <a16:creationId xmlns:a16="http://schemas.microsoft.com/office/drawing/2014/main" id="{58F3F4FE-04EB-ABBE-25C1-B46950BA7829}"/>
              </a:ext>
            </a:extLst>
          </p:cNvPr>
          <p:cNvCxnSpPr>
            <a:cxnSpLocks/>
          </p:cNvCxnSpPr>
          <p:nvPr/>
        </p:nvCxnSpPr>
        <p:spPr>
          <a:xfrm flipH="1">
            <a:off x="16131689" y="5431542"/>
            <a:ext cx="1241911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a5">
            <a:extLst>
              <a:ext uri="{FF2B5EF4-FFF2-40B4-BE49-F238E27FC236}">
                <a16:creationId xmlns:a16="http://schemas.microsoft.com/office/drawing/2014/main" id="{3D5A956B-BA70-18AC-F7A3-F7DAC467F093}"/>
              </a:ext>
            </a:extLst>
          </p:cNvPr>
          <p:cNvCxnSpPr>
            <a:cxnSpLocks/>
          </p:cNvCxnSpPr>
          <p:nvPr/>
        </p:nvCxnSpPr>
        <p:spPr>
          <a:xfrm flipH="1">
            <a:off x="18817082" y="5431542"/>
            <a:ext cx="2865759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D54EEF5-19E9-8A2D-04D0-1681E06E5BBD}"/>
                  </a:ext>
                </a:extLst>
              </p:cNvPr>
              <p:cNvSpPr txBox="1"/>
              <p:nvPr/>
            </p:nvSpPr>
            <p:spPr>
              <a:xfrm>
                <a:off x="3910624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D54EEF5-19E9-8A2D-04D0-1681E06E5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24" y="2888360"/>
                <a:ext cx="854145" cy="767390"/>
              </a:xfrm>
              <a:prstGeom prst="rect">
                <a:avLst/>
              </a:prstGeom>
              <a:blipFill>
                <a:blip r:embed="rId2"/>
                <a:stretch>
                  <a:fillRect l="-147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BE36F97-442B-0BE0-FF65-0EC5D59A2B90}"/>
                  </a:ext>
                </a:extLst>
              </p:cNvPr>
              <p:cNvSpPr txBox="1"/>
              <p:nvPr/>
            </p:nvSpPr>
            <p:spPr>
              <a:xfrm>
                <a:off x="8320982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BE36F97-442B-0BE0-FF65-0EC5D59A2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982" y="2888360"/>
                <a:ext cx="854145" cy="767390"/>
              </a:xfrm>
              <a:prstGeom prst="rect">
                <a:avLst/>
              </a:prstGeom>
              <a:blipFill>
                <a:blip r:embed="rId3"/>
                <a:stretch>
                  <a:fillRect l="-294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32BD9FA-42C7-2A22-1541-F0254771C03C}"/>
                  </a:ext>
                </a:extLst>
              </p:cNvPr>
              <p:cNvSpPr txBox="1"/>
              <p:nvPr/>
            </p:nvSpPr>
            <p:spPr>
              <a:xfrm>
                <a:off x="12958932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32BD9FA-42C7-2A22-1541-F0254771C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8932" y="2888360"/>
                <a:ext cx="854145" cy="767390"/>
              </a:xfrm>
              <a:prstGeom prst="rect">
                <a:avLst/>
              </a:prstGeom>
              <a:blipFill>
                <a:blip r:embed="rId4"/>
                <a:stretch>
                  <a:fillRect l="-147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C134001-3868-1347-12EC-D3AFCDA72053}"/>
                  </a:ext>
                </a:extLst>
              </p:cNvPr>
              <p:cNvSpPr txBox="1"/>
              <p:nvPr/>
            </p:nvSpPr>
            <p:spPr>
              <a:xfrm>
                <a:off x="16575774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C134001-3868-1347-12EC-D3AFCDA72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5774" y="2888360"/>
                <a:ext cx="854145" cy="767390"/>
              </a:xfrm>
              <a:prstGeom prst="rect">
                <a:avLst/>
              </a:prstGeom>
              <a:blipFill>
                <a:blip r:embed="rId5"/>
                <a:stretch>
                  <a:fillRect l="-147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5742095-2533-2A8F-A8BC-26343B03399B}"/>
                  </a:ext>
                </a:extLst>
              </p:cNvPr>
              <p:cNvSpPr txBox="1"/>
              <p:nvPr/>
            </p:nvSpPr>
            <p:spPr>
              <a:xfrm>
                <a:off x="19765543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5742095-2533-2A8F-A8BC-26343B033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5543" y="2888360"/>
                <a:ext cx="854145" cy="767390"/>
              </a:xfrm>
              <a:prstGeom prst="rect">
                <a:avLst/>
              </a:prstGeom>
              <a:blipFill>
                <a:blip r:embed="rId6"/>
                <a:stretch>
                  <a:fillRect l="-1471" b="-1311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2408A0E-44A9-B135-6D8E-09BF41D98307}"/>
                  </a:ext>
                </a:extLst>
              </p:cNvPr>
              <p:cNvSpPr txBox="1"/>
              <p:nvPr/>
            </p:nvSpPr>
            <p:spPr>
              <a:xfrm>
                <a:off x="3436867" y="5609833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2408A0E-44A9-B135-6D8E-09BF41D98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867" y="5609833"/>
                <a:ext cx="888127" cy="767390"/>
              </a:xfrm>
              <a:prstGeom prst="rect">
                <a:avLst/>
              </a:prstGeom>
              <a:blipFill>
                <a:blip r:embed="rId7"/>
                <a:stretch>
                  <a:fillRect l="-1408"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691AEC7-21D7-B66C-AB07-8D5A901924B0}"/>
                  </a:ext>
                </a:extLst>
              </p:cNvPr>
              <p:cNvSpPr txBox="1"/>
              <p:nvPr/>
            </p:nvSpPr>
            <p:spPr>
              <a:xfrm>
                <a:off x="8440284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691AEC7-21D7-B66C-AB07-8D5A90192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284" y="5609833"/>
                <a:ext cx="902362" cy="767390"/>
              </a:xfrm>
              <a:prstGeom prst="rect">
                <a:avLst/>
              </a:prstGeom>
              <a:blipFill>
                <a:blip r:embed="rId8"/>
                <a:stretch>
                  <a:fillRect l="-1389"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022EBE1-41E4-8CC9-60C2-68B8475F58E0}"/>
                  </a:ext>
                </a:extLst>
              </p:cNvPr>
              <p:cNvSpPr txBox="1"/>
              <p:nvPr/>
            </p:nvSpPr>
            <p:spPr>
              <a:xfrm>
                <a:off x="13028142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022EBE1-41E4-8CC9-60C2-68B8475F5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8142" y="5609833"/>
                <a:ext cx="902362" cy="767390"/>
              </a:xfrm>
              <a:prstGeom prst="rect">
                <a:avLst/>
              </a:prstGeom>
              <a:blipFill>
                <a:blip r:embed="rId9"/>
                <a:stretch>
                  <a:fillRect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04E83FB-48A2-4F49-BAFB-DD570E128D73}"/>
                  </a:ext>
                </a:extLst>
              </p:cNvPr>
              <p:cNvSpPr txBox="1"/>
              <p:nvPr/>
            </p:nvSpPr>
            <p:spPr>
              <a:xfrm>
                <a:off x="16485473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04E83FB-48A2-4F49-BAFB-DD570E128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5473" y="5609833"/>
                <a:ext cx="902362" cy="767390"/>
              </a:xfrm>
              <a:prstGeom prst="rect">
                <a:avLst/>
              </a:prstGeom>
              <a:blipFill>
                <a:blip r:embed="rId10"/>
                <a:stretch>
                  <a:fillRect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7492420-C5B3-9AA8-205B-A776583647DA}"/>
                  </a:ext>
                </a:extLst>
              </p:cNvPr>
              <p:cNvSpPr txBox="1"/>
              <p:nvPr/>
            </p:nvSpPr>
            <p:spPr>
              <a:xfrm>
                <a:off x="19942804" y="5609833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7492420-C5B3-9AA8-205B-A77658364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804" y="5609833"/>
                <a:ext cx="888127" cy="767390"/>
              </a:xfrm>
              <a:prstGeom prst="rect">
                <a:avLst/>
              </a:prstGeom>
              <a:blipFill>
                <a:blip r:embed="rId11"/>
                <a:stretch>
                  <a:fillRect l="-1408" b="-1290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!!ourline">
            <a:extLst>
              <a:ext uri="{FF2B5EF4-FFF2-40B4-BE49-F238E27FC236}">
                <a16:creationId xmlns:a16="http://schemas.microsoft.com/office/drawing/2014/main" id="{6E32C58F-11F6-3442-4F47-522E556A83FF}"/>
              </a:ext>
            </a:extLst>
          </p:cNvPr>
          <p:cNvCxnSpPr>
            <a:cxnSpLocks/>
          </p:cNvCxnSpPr>
          <p:nvPr/>
        </p:nvCxnSpPr>
        <p:spPr>
          <a:xfrm flipV="1">
            <a:off x="4985282" y="1192696"/>
            <a:ext cx="0" cy="6398951"/>
          </a:xfrm>
          <a:prstGeom prst="straightConnector1">
            <a:avLst/>
          </a:prstGeom>
          <a:noFill/>
          <a:ln w="38100" cap="flat">
            <a:solidFill>
              <a:schemeClr val="accent1">
                <a:lumMod val="75000"/>
              </a:schemeClr>
            </a:solidFill>
            <a:prstDash val="dash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!!optend">
                <a:extLst>
                  <a:ext uri="{FF2B5EF4-FFF2-40B4-BE49-F238E27FC236}">
                    <a16:creationId xmlns:a16="http://schemas.microsoft.com/office/drawing/2014/main" id="{A838EF19-1B4A-D14E-FBE5-DEF38924BFEF}"/>
                  </a:ext>
                </a:extLst>
              </p:cNvPr>
              <p:cNvSpPr/>
              <p:nvPr/>
            </p:nvSpPr>
            <p:spPr>
              <a:xfrm>
                <a:off x="6213543" y="543451"/>
                <a:ext cx="1919479" cy="65833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chemeClr val="tx1"/>
                    </a:solidFill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e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𝑜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Bradley Hand" pitchFamily="2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0" name="!!optend">
                <a:extLst>
                  <a:ext uri="{FF2B5EF4-FFF2-40B4-BE49-F238E27FC236}">
                    <a16:creationId xmlns:a16="http://schemas.microsoft.com/office/drawing/2014/main" id="{A838EF19-1B4A-D14E-FBE5-DEF38924B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543" y="543451"/>
                <a:ext cx="1919479" cy="658336"/>
              </a:xfrm>
              <a:prstGeom prst="roundRect">
                <a:avLst/>
              </a:prstGeom>
              <a:blipFill>
                <a:blip r:embed="rId12"/>
                <a:stretch>
                  <a:fillRect t="-3774" b="-2452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!!ourend">
                <a:extLst>
                  <a:ext uri="{FF2B5EF4-FFF2-40B4-BE49-F238E27FC236}">
                    <a16:creationId xmlns:a16="http://schemas.microsoft.com/office/drawing/2014/main" id="{4364C7C9-09D4-74D8-0432-A22B509343A2}"/>
                  </a:ext>
                </a:extLst>
              </p:cNvPr>
              <p:cNvSpPr/>
              <p:nvPr/>
            </p:nvSpPr>
            <p:spPr>
              <a:xfrm>
                <a:off x="3377956" y="496626"/>
                <a:ext cx="1919479" cy="65833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chemeClr val="bg1"/>
                    </a:solidFill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e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Bradley Hand" pitchFamily="2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1" name="!!ourend">
                <a:extLst>
                  <a:ext uri="{FF2B5EF4-FFF2-40B4-BE49-F238E27FC236}">
                    <a16:creationId xmlns:a16="http://schemas.microsoft.com/office/drawing/2014/main" id="{4364C7C9-09D4-74D8-0432-A22B509343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956" y="496626"/>
                <a:ext cx="1919479" cy="658336"/>
              </a:xfrm>
              <a:prstGeom prst="roundRect">
                <a:avLst/>
              </a:prstGeom>
              <a:blipFill>
                <a:blip r:embed="rId13"/>
                <a:stretch>
                  <a:fillRect t="-3774" b="-2641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!!box">
                <a:extLst>
                  <a:ext uri="{FF2B5EF4-FFF2-40B4-BE49-F238E27FC236}">
                    <a16:creationId xmlns:a16="http://schemas.microsoft.com/office/drawing/2014/main" id="{0AEE0B79-0192-8939-CB3D-E12A85C42188}"/>
                  </a:ext>
                </a:extLst>
              </p:cNvPr>
              <p:cNvSpPr/>
              <p:nvPr/>
            </p:nvSpPr>
            <p:spPr>
              <a:xfrm>
                <a:off x="448682" y="8956623"/>
                <a:ext cx="22889831" cy="364779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6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6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6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6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52" name="!!box">
                <a:extLst>
                  <a:ext uri="{FF2B5EF4-FFF2-40B4-BE49-F238E27FC236}">
                    <a16:creationId xmlns:a16="http://schemas.microsoft.com/office/drawing/2014/main" id="{0AEE0B79-0192-8939-CB3D-E12A85C42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82" y="8956623"/>
                <a:ext cx="22889831" cy="3647798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7D5566-D1C3-CE24-980F-4976FFE39248}"/>
                  </a:ext>
                </a:extLst>
              </p:cNvPr>
              <p:cNvSpPr txBox="1"/>
              <p:nvPr/>
            </p:nvSpPr>
            <p:spPr>
              <a:xfrm>
                <a:off x="3442023" y="5609833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7D5566-D1C3-CE24-980F-4976FFE39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023" y="5609833"/>
                <a:ext cx="888127" cy="767390"/>
              </a:xfrm>
              <a:prstGeom prst="rect">
                <a:avLst/>
              </a:prstGeom>
              <a:blipFill>
                <a:blip r:embed="rId15"/>
                <a:stretch>
                  <a:fillRect l="-1429"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353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87BBA-F8D5-8ED9-574F-2B5D8D817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F1A618B-42E2-27CC-4334-606A71DF975C}"/>
              </a:ext>
            </a:extLst>
          </p:cNvPr>
          <p:cNvCxnSpPr>
            <a:cxnSpLocks/>
          </p:cNvCxnSpPr>
          <p:nvPr/>
        </p:nvCxnSpPr>
        <p:spPr>
          <a:xfrm flipV="1">
            <a:off x="1331843" y="1192696"/>
            <a:ext cx="0" cy="6398951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17A7BAB-AFE7-69C3-C594-3C5B80A3FAAA}"/>
              </a:ext>
            </a:extLst>
          </p:cNvPr>
          <p:cNvCxnSpPr>
            <a:cxnSpLocks/>
          </p:cNvCxnSpPr>
          <p:nvPr/>
        </p:nvCxnSpPr>
        <p:spPr>
          <a:xfrm>
            <a:off x="1331843" y="7591647"/>
            <a:ext cx="22272436" cy="0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optline">
            <a:extLst>
              <a:ext uri="{FF2B5EF4-FFF2-40B4-BE49-F238E27FC236}">
                <a16:creationId xmlns:a16="http://schemas.microsoft.com/office/drawing/2014/main" id="{72688384-7E85-89DE-7096-0745DA644D5C}"/>
              </a:ext>
            </a:extLst>
          </p:cNvPr>
          <p:cNvCxnSpPr>
            <a:cxnSpLocks/>
          </p:cNvCxnSpPr>
          <p:nvPr/>
        </p:nvCxnSpPr>
        <p:spPr>
          <a:xfrm flipV="1">
            <a:off x="6163185" y="1192696"/>
            <a:ext cx="0" cy="6398951"/>
          </a:xfrm>
          <a:prstGeom prst="straightConnector1">
            <a:avLst/>
          </a:prstGeom>
          <a:noFill/>
          <a:ln w="38100" cap="flat">
            <a:solidFill>
              <a:schemeClr val="accent2">
                <a:lumMod val="60000"/>
                <a:lumOff val="40000"/>
              </a:schemeClr>
            </a:solidFill>
            <a:prstDash val="dash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o1">
            <a:extLst>
              <a:ext uri="{FF2B5EF4-FFF2-40B4-BE49-F238E27FC236}">
                <a16:creationId xmlns:a16="http://schemas.microsoft.com/office/drawing/2014/main" id="{E9E2174F-7774-7B36-5A00-7C0B0A35C839}"/>
              </a:ext>
            </a:extLst>
          </p:cNvPr>
          <p:cNvCxnSpPr>
            <a:cxnSpLocks/>
          </p:cNvCxnSpPr>
          <p:nvPr/>
        </p:nvCxnSpPr>
        <p:spPr>
          <a:xfrm flipH="1">
            <a:off x="2665930" y="-459666"/>
            <a:ext cx="3318128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  <a:alpha val="25124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o2">
            <a:extLst>
              <a:ext uri="{FF2B5EF4-FFF2-40B4-BE49-F238E27FC236}">
                <a16:creationId xmlns:a16="http://schemas.microsoft.com/office/drawing/2014/main" id="{33EA9DA9-92E6-191C-5672-5657E95BB2C0}"/>
              </a:ext>
            </a:extLst>
          </p:cNvPr>
          <p:cNvCxnSpPr>
            <a:cxnSpLocks/>
          </p:cNvCxnSpPr>
          <p:nvPr/>
        </p:nvCxnSpPr>
        <p:spPr>
          <a:xfrm flipH="1">
            <a:off x="7505816" y="2599891"/>
            <a:ext cx="2467524" cy="35442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o3">
            <a:extLst>
              <a:ext uri="{FF2B5EF4-FFF2-40B4-BE49-F238E27FC236}">
                <a16:creationId xmlns:a16="http://schemas.microsoft.com/office/drawing/2014/main" id="{295A002C-96AC-7AEE-252C-914326AC794E}"/>
              </a:ext>
            </a:extLst>
          </p:cNvPr>
          <p:cNvCxnSpPr>
            <a:cxnSpLocks/>
          </p:cNvCxnSpPr>
          <p:nvPr/>
        </p:nvCxnSpPr>
        <p:spPr>
          <a:xfrm flipH="1">
            <a:off x="11188226" y="2601586"/>
            <a:ext cx="4395559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o4">
            <a:extLst>
              <a:ext uri="{FF2B5EF4-FFF2-40B4-BE49-F238E27FC236}">
                <a16:creationId xmlns:a16="http://schemas.microsoft.com/office/drawing/2014/main" id="{B14FBC04-BDBA-EB46-27D2-81FF0B901602}"/>
              </a:ext>
            </a:extLst>
          </p:cNvPr>
          <p:cNvCxnSpPr>
            <a:cxnSpLocks/>
          </p:cNvCxnSpPr>
          <p:nvPr/>
        </p:nvCxnSpPr>
        <p:spPr>
          <a:xfrm flipH="1">
            <a:off x="16295398" y="2601586"/>
            <a:ext cx="1414899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!!o5">
            <a:extLst>
              <a:ext uri="{FF2B5EF4-FFF2-40B4-BE49-F238E27FC236}">
                <a16:creationId xmlns:a16="http://schemas.microsoft.com/office/drawing/2014/main" id="{00239B30-9D9C-B752-0337-74427394EC2A}"/>
              </a:ext>
            </a:extLst>
          </p:cNvPr>
          <p:cNvCxnSpPr>
            <a:cxnSpLocks/>
          </p:cNvCxnSpPr>
          <p:nvPr/>
        </p:nvCxnSpPr>
        <p:spPr>
          <a:xfrm flipH="1" flipV="1">
            <a:off x="18510515" y="2601586"/>
            <a:ext cx="3495335" cy="8938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!!a1">
            <a:extLst>
              <a:ext uri="{FF2B5EF4-FFF2-40B4-BE49-F238E27FC236}">
                <a16:creationId xmlns:a16="http://schemas.microsoft.com/office/drawing/2014/main" id="{9DCC945E-D847-D711-F452-38CDD5A6947C}"/>
              </a:ext>
            </a:extLst>
          </p:cNvPr>
          <p:cNvCxnSpPr>
            <a:cxnSpLocks/>
          </p:cNvCxnSpPr>
          <p:nvPr/>
        </p:nvCxnSpPr>
        <p:spPr>
          <a:xfrm flipH="1">
            <a:off x="2823946" y="2599891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!!a2">
            <a:extLst>
              <a:ext uri="{FF2B5EF4-FFF2-40B4-BE49-F238E27FC236}">
                <a16:creationId xmlns:a16="http://schemas.microsoft.com/office/drawing/2014/main" id="{1EBA16A2-0439-B1FF-E6C6-071B407C84B9}"/>
              </a:ext>
            </a:extLst>
          </p:cNvPr>
          <p:cNvCxnSpPr>
            <a:cxnSpLocks/>
          </p:cNvCxnSpPr>
          <p:nvPr/>
        </p:nvCxnSpPr>
        <p:spPr>
          <a:xfrm flipH="1">
            <a:off x="7799984" y="5431542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a3">
            <a:extLst>
              <a:ext uri="{FF2B5EF4-FFF2-40B4-BE49-F238E27FC236}">
                <a16:creationId xmlns:a16="http://schemas.microsoft.com/office/drawing/2014/main" id="{FE5D4859-4148-6B41-9746-CE16BD3625E5}"/>
              </a:ext>
            </a:extLst>
          </p:cNvPr>
          <p:cNvCxnSpPr>
            <a:cxnSpLocks/>
          </p:cNvCxnSpPr>
          <p:nvPr/>
        </p:nvCxnSpPr>
        <p:spPr>
          <a:xfrm flipH="1">
            <a:off x="11893598" y="5431542"/>
            <a:ext cx="315721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a4">
            <a:extLst>
              <a:ext uri="{FF2B5EF4-FFF2-40B4-BE49-F238E27FC236}">
                <a16:creationId xmlns:a16="http://schemas.microsoft.com/office/drawing/2014/main" id="{2D8F91BD-F432-73EE-F0CC-2A42AF7A0AB6}"/>
              </a:ext>
            </a:extLst>
          </p:cNvPr>
          <p:cNvCxnSpPr>
            <a:cxnSpLocks/>
          </p:cNvCxnSpPr>
          <p:nvPr/>
        </p:nvCxnSpPr>
        <p:spPr>
          <a:xfrm flipH="1">
            <a:off x="16131689" y="5431542"/>
            <a:ext cx="1241911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a5">
            <a:extLst>
              <a:ext uri="{FF2B5EF4-FFF2-40B4-BE49-F238E27FC236}">
                <a16:creationId xmlns:a16="http://schemas.microsoft.com/office/drawing/2014/main" id="{EDF12936-895D-2E2B-EEF5-452F130B0B18}"/>
              </a:ext>
            </a:extLst>
          </p:cNvPr>
          <p:cNvCxnSpPr>
            <a:cxnSpLocks/>
          </p:cNvCxnSpPr>
          <p:nvPr/>
        </p:nvCxnSpPr>
        <p:spPr>
          <a:xfrm flipH="1">
            <a:off x="18817082" y="5431542"/>
            <a:ext cx="2865759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3261634-8B4E-1810-464A-86C8C9B68B24}"/>
                  </a:ext>
                </a:extLst>
              </p:cNvPr>
              <p:cNvSpPr txBox="1"/>
              <p:nvPr/>
            </p:nvSpPr>
            <p:spPr>
              <a:xfrm>
                <a:off x="3846190" y="-1132604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3261634-8B4E-1810-464A-86C8C9B68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190" y="-1132604"/>
                <a:ext cx="854145" cy="767390"/>
              </a:xfrm>
              <a:prstGeom prst="rect">
                <a:avLst/>
              </a:prstGeom>
              <a:blipFill>
                <a:blip r:embed="rId2"/>
                <a:stretch>
                  <a:fillRect l="-1449"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C485FF-4B0F-5BDE-2C64-F0702D2AE2F1}"/>
                  </a:ext>
                </a:extLst>
              </p:cNvPr>
              <p:cNvSpPr txBox="1"/>
              <p:nvPr/>
            </p:nvSpPr>
            <p:spPr>
              <a:xfrm>
                <a:off x="8320982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C485FF-4B0F-5BDE-2C64-F0702D2AE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982" y="2888360"/>
                <a:ext cx="854145" cy="767390"/>
              </a:xfrm>
              <a:prstGeom prst="rect">
                <a:avLst/>
              </a:prstGeom>
              <a:blipFill>
                <a:blip r:embed="rId3"/>
                <a:stretch>
                  <a:fillRect l="-294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D6C3B83-5D47-2BCD-32B5-38D80CF40F15}"/>
                  </a:ext>
                </a:extLst>
              </p:cNvPr>
              <p:cNvSpPr txBox="1"/>
              <p:nvPr/>
            </p:nvSpPr>
            <p:spPr>
              <a:xfrm>
                <a:off x="12958932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D6C3B83-5D47-2BCD-32B5-38D80CF40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8932" y="2888360"/>
                <a:ext cx="854145" cy="767390"/>
              </a:xfrm>
              <a:prstGeom prst="rect">
                <a:avLst/>
              </a:prstGeom>
              <a:blipFill>
                <a:blip r:embed="rId4"/>
                <a:stretch>
                  <a:fillRect l="-147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B2CB662-483B-C401-AC80-778F8708C8FB}"/>
                  </a:ext>
                </a:extLst>
              </p:cNvPr>
              <p:cNvSpPr txBox="1"/>
              <p:nvPr/>
            </p:nvSpPr>
            <p:spPr>
              <a:xfrm>
                <a:off x="16575774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B2CB662-483B-C401-AC80-778F8708C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5774" y="2888360"/>
                <a:ext cx="854145" cy="767390"/>
              </a:xfrm>
              <a:prstGeom prst="rect">
                <a:avLst/>
              </a:prstGeom>
              <a:blipFill>
                <a:blip r:embed="rId5"/>
                <a:stretch>
                  <a:fillRect l="-147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60BFE87-C952-9331-7680-253B2922DF94}"/>
                  </a:ext>
                </a:extLst>
              </p:cNvPr>
              <p:cNvSpPr txBox="1"/>
              <p:nvPr/>
            </p:nvSpPr>
            <p:spPr>
              <a:xfrm>
                <a:off x="19765543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60BFE87-C952-9331-7680-253B2922D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5543" y="2888360"/>
                <a:ext cx="854145" cy="767390"/>
              </a:xfrm>
              <a:prstGeom prst="rect">
                <a:avLst/>
              </a:prstGeom>
              <a:blipFill>
                <a:blip r:embed="rId6"/>
                <a:stretch>
                  <a:fillRect l="-1471" b="-1311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752DFEB-2FCE-3AD1-1DE7-8F7337DEE887}"/>
                  </a:ext>
                </a:extLst>
              </p:cNvPr>
              <p:cNvSpPr txBox="1"/>
              <p:nvPr/>
            </p:nvSpPr>
            <p:spPr>
              <a:xfrm>
                <a:off x="3436867" y="5609833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752DFEB-2FCE-3AD1-1DE7-8F7337DEE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867" y="5609833"/>
                <a:ext cx="888127" cy="767390"/>
              </a:xfrm>
              <a:prstGeom prst="rect">
                <a:avLst/>
              </a:prstGeom>
              <a:blipFill>
                <a:blip r:embed="rId7"/>
                <a:stretch>
                  <a:fillRect l="-1408"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1BAB541-C9DA-5114-B772-288C11B3CDF8}"/>
                  </a:ext>
                </a:extLst>
              </p:cNvPr>
              <p:cNvSpPr txBox="1"/>
              <p:nvPr/>
            </p:nvSpPr>
            <p:spPr>
              <a:xfrm>
                <a:off x="8440284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1BAB541-C9DA-5114-B772-288C11B3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284" y="5609833"/>
                <a:ext cx="902362" cy="767390"/>
              </a:xfrm>
              <a:prstGeom prst="rect">
                <a:avLst/>
              </a:prstGeom>
              <a:blipFill>
                <a:blip r:embed="rId8"/>
                <a:stretch>
                  <a:fillRect l="-1389"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89E05FA-9371-50D2-B100-4314A512A34A}"/>
                  </a:ext>
                </a:extLst>
              </p:cNvPr>
              <p:cNvSpPr txBox="1"/>
              <p:nvPr/>
            </p:nvSpPr>
            <p:spPr>
              <a:xfrm>
                <a:off x="13028142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89E05FA-9371-50D2-B100-4314A512A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8142" y="5609833"/>
                <a:ext cx="902362" cy="767390"/>
              </a:xfrm>
              <a:prstGeom prst="rect">
                <a:avLst/>
              </a:prstGeom>
              <a:blipFill>
                <a:blip r:embed="rId9"/>
                <a:stretch>
                  <a:fillRect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291A570-6C4F-6A73-EECC-758DCE1CCB41}"/>
                  </a:ext>
                </a:extLst>
              </p:cNvPr>
              <p:cNvSpPr txBox="1"/>
              <p:nvPr/>
            </p:nvSpPr>
            <p:spPr>
              <a:xfrm>
                <a:off x="16485473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291A570-6C4F-6A73-EECC-758DCE1CC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5473" y="5609833"/>
                <a:ext cx="902362" cy="767390"/>
              </a:xfrm>
              <a:prstGeom prst="rect">
                <a:avLst/>
              </a:prstGeom>
              <a:blipFill>
                <a:blip r:embed="rId10"/>
                <a:stretch>
                  <a:fillRect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BD602A3-A740-0F72-DDD2-BD8F5D1336CA}"/>
                  </a:ext>
                </a:extLst>
              </p:cNvPr>
              <p:cNvSpPr txBox="1"/>
              <p:nvPr/>
            </p:nvSpPr>
            <p:spPr>
              <a:xfrm>
                <a:off x="19942804" y="5609833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BD602A3-A740-0F72-DDD2-BD8F5D133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804" y="5609833"/>
                <a:ext cx="888127" cy="767390"/>
              </a:xfrm>
              <a:prstGeom prst="rect">
                <a:avLst/>
              </a:prstGeom>
              <a:blipFill>
                <a:blip r:embed="rId11"/>
                <a:stretch>
                  <a:fillRect l="-1408" b="-1290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!!ourline">
            <a:extLst>
              <a:ext uri="{FF2B5EF4-FFF2-40B4-BE49-F238E27FC236}">
                <a16:creationId xmlns:a16="http://schemas.microsoft.com/office/drawing/2014/main" id="{34A298D5-5FAE-CDA8-ACE4-DDF0BC4D9537}"/>
              </a:ext>
            </a:extLst>
          </p:cNvPr>
          <p:cNvCxnSpPr>
            <a:cxnSpLocks/>
          </p:cNvCxnSpPr>
          <p:nvPr/>
        </p:nvCxnSpPr>
        <p:spPr>
          <a:xfrm flipV="1">
            <a:off x="4985282" y="1192696"/>
            <a:ext cx="0" cy="6398951"/>
          </a:xfrm>
          <a:prstGeom prst="straightConnector1">
            <a:avLst/>
          </a:prstGeom>
          <a:noFill/>
          <a:ln w="38100" cap="flat">
            <a:solidFill>
              <a:schemeClr val="accent1">
                <a:lumMod val="75000"/>
              </a:schemeClr>
            </a:solidFill>
            <a:prstDash val="dash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!!optend">
                <a:extLst>
                  <a:ext uri="{FF2B5EF4-FFF2-40B4-BE49-F238E27FC236}">
                    <a16:creationId xmlns:a16="http://schemas.microsoft.com/office/drawing/2014/main" id="{80B03142-B4C9-BABF-54D7-3ECAD8256827}"/>
                  </a:ext>
                </a:extLst>
              </p:cNvPr>
              <p:cNvSpPr/>
              <p:nvPr/>
            </p:nvSpPr>
            <p:spPr>
              <a:xfrm>
                <a:off x="6213543" y="543451"/>
                <a:ext cx="1919479" cy="65833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chemeClr val="tx1"/>
                    </a:solidFill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e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𝑜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Bradley Hand" pitchFamily="2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0" name="!!optend">
                <a:extLst>
                  <a:ext uri="{FF2B5EF4-FFF2-40B4-BE49-F238E27FC236}">
                    <a16:creationId xmlns:a16="http://schemas.microsoft.com/office/drawing/2014/main" id="{80B03142-B4C9-BABF-54D7-3ECAD8256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543" y="543451"/>
                <a:ext cx="1919479" cy="658336"/>
              </a:xfrm>
              <a:prstGeom prst="roundRect">
                <a:avLst/>
              </a:prstGeom>
              <a:blipFill>
                <a:blip r:embed="rId12"/>
                <a:stretch>
                  <a:fillRect t="-3774" b="-2452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!!box">
                <a:extLst>
                  <a:ext uri="{FF2B5EF4-FFF2-40B4-BE49-F238E27FC236}">
                    <a16:creationId xmlns:a16="http://schemas.microsoft.com/office/drawing/2014/main" id="{965111F5-DD78-F049-5183-0AE742E848C6}"/>
                  </a:ext>
                </a:extLst>
              </p:cNvPr>
              <p:cNvSpPr/>
              <p:nvPr/>
            </p:nvSpPr>
            <p:spPr>
              <a:xfrm>
                <a:off x="448682" y="8956623"/>
                <a:ext cx="22889831" cy="364779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6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6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6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US" sz="6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52" name="!!box">
                <a:extLst>
                  <a:ext uri="{FF2B5EF4-FFF2-40B4-BE49-F238E27FC236}">
                    <a16:creationId xmlns:a16="http://schemas.microsoft.com/office/drawing/2014/main" id="{965111F5-DD78-F049-5183-0AE742E84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82" y="8956623"/>
                <a:ext cx="22889831" cy="3647798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!!a1">
            <a:extLst>
              <a:ext uri="{FF2B5EF4-FFF2-40B4-BE49-F238E27FC236}">
                <a16:creationId xmlns:a16="http://schemas.microsoft.com/office/drawing/2014/main" id="{FDC3D6E1-504B-C674-5D5A-D9895FD5AEA0}"/>
              </a:ext>
            </a:extLst>
          </p:cNvPr>
          <p:cNvCxnSpPr>
            <a:cxnSpLocks/>
          </p:cNvCxnSpPr>
          <p:nvPr/>
        </p:nvCxnSpPr>
        <p:spPr>
          <a:xfrm flipH="1">
            <a:off x="2811926" y="5431542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ourend">
                <a:extLst>
                  <a:ext uri="{FF2B5EF4-FFF2-40B4-BE49-F238E27FC236}">
                    <a16:creationId xmlns:a16="http://schemas.microsoft.com/office/drawing/2014/main" id="{AED36E33-A886-6B44-2A24-981E5D297DEF}"/>
                  </a:ext>
                </a:extLst>
              </p:cNvPr>
              <p:cNvSpPr/>
              <p:nvPr/>
            </p:nvSpPr>
            <p:spPr>
              <a:xfrm>
                <a:off x="3377956" y="496626"/>
                <a:ext cx="1919479" cy="65833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chemeClr val="bg1"/>
                    </a:solidFill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e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Bradley Hand" pitchFamily="2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ourend">
                <a:extLst>
                  <a:ext uri="{FF2B5EF4-FFF2-40B4-BE49-F238E27FC236}">
                    <a16:creationId xmlns:a16="http://schemas.microsoft.com/office/drawing/2014/main" id="{AED36E33-A886-6B44-2A24-981E5D297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956" y="496626"/>
                <a:ext cx="1919479" cy="658336"/>
              </a:xfrm>
              <a:prstGeom prst="roundRect">
                <a:avLst/>
              </a:prstGeom>
              <a:blipFill>
                <a:blip r:embed="rId14"/>
                <a:stretch>
                  <a:fillRect t="-3774" b="-2641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288C99-FC62-61A1-3535-61F0BC4EE5C0}"/>
                  </a:ext>
                </a:extLst>
              </p:cNvPr>
              <p:cNvSpPr txBox="1"/>
              <p:nvPr/>
            </p:nvSpPr>
            <p:spPr>
              <a:xfrm>
                <a:off x="3462321" y="2778182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288C99-FC62-61A1-3535-61F0BC4EE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321" y="2778182"/>
                <a:ext cx="888127" cy="767390"/>
              </a:xfrm>
              <a:prstGeom prst="rect">
                <a:avLst/>
              </a:prstGeom>
              <a:blipFill>
                <a:blip r:embed="rId15"/>
                <a:stretch>
                  <a:fillRect l="-1408" b="-967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491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AD89A-F40F-0AEF-58D4-0E6A25257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720CDBF-9F2E-6B9C-691B-FE4F0E1A85D3}"/>
              </a:ext>
            </a:extLst>
          </p:cNvPr>
          <p:cNvCxnSpPr>
            <a:cxnSpLocks/>
          </p:cNvCxnSpPr>
          <p:nvPr/>
        </p:nvCxnSpPr>
        <p:spPr>
          <a:xfrm flipV="1">
            <a:off x="1331843" y="1192696"/>
            <a:ext cx="0" cy="6398951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DBA85F-510F-204D-C4AD-6056F1DBD6B5}"/>
              </a:ext>
            </a:extLst>
          </p:cNvPr>
          <p:cNvCxnSpPr>
            <a:cxnSpLocks/>
          </p:cNvCxnSpPr>
          <p:nvPr/>
        </p:nvCxnSpPr>
        <p:spPr>
          <a:xfrm>
            <a:off x="1331843" y="7591647"/>
            <a:ext cx="22272436" cy="0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optline">
            <a:extLst>
              <a:ext uri="{FF2B5EF4-FFF2-40B4-BE49-F238E27FC236}">
                <a16:creationId xmlns:a16="http://schemas.microsoft.com/office/drawing/2014/main" id="{D2ECB264-D800-9EF1-2C1D-A14C79000703}"/>
              </a:ext>
            </a:extLst>
          </p:cNvPr>
          <p:cNvCxnSpPr>
            <a:cxnSpLocks/>
          </p:cNvCxnSpPr>
          <p:nvPr/>
        </p:nvCxnSpPr>
        <p:spPr>
          <a:xfrm flipV="1">
            <a:off x="6163185" y="1192696"/>
            <a:ext cx="0" cy="6398951"/>
          </a:xfrm>
          <a:prstGeom prst="straightConnector1">
            <a:avLst/>
          </a:prstGeom>
          <a:noFill/>
          <a:ln w="38100" cap="flat">
            <a:solidFill>
              <a:schemeClr val="accent2">
                <a:lumMod val="60000"/>
                <a:lumOff val="40000"/>
              </a:schemeClr>
            </a:solidFill>
            <a:prstDash val="dash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o1">
            <a:extLst>
              <a:ext uri="{FF2B5EF4-FFF2-40B4-BE49-F238E27FC236}">
                <a16:creationId xmlns:a16="http://schemas.microsoft.com/office/drawing/2014/main" id="{B5191FD3-E28E-DF1E-C093-5ED0730C1D28}"/>
              </a:ext>
            </a:extLst>
          </p:cNvPr>
          <p:cNvCxnSpPr>
            <a:cxnSpLocks/>
          </p:cNvCxnSpPr>
          <p:nvPr/>
        </p:nvCxnSpPr>
        <p:spPr>
          <a:xfrm flipH="1">
            <a:off x="2665930" y="-459666"/>
            <a:ext cx="3318128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  <a:alpha val="25124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o2">
            <a:extLst>
              <a:ext uri="{FF2B5EF4-FFF2-40B4-BE49-F238E27FC236}">
                <a16:creationId xmlns:a16="http://schemas.microsoft.com/office/drawing/2014/main" id="{6B5976C8-68CD-B421-B7D0-25678F510D74}"/>
              </a:ext>
            </a:extLst>
          </p:cNvPr>
          <p:cNvCxnSpPr>
            <a:cxnSpLocks/>
          </p:cNvCxnSpPr>
          <p:nvPr/>
        </p:nvCxnSpPr>
        <p:spPr>
          <a:xfrm flipH="1">
            <a:off x="7505816" y="2599891"/>
            <a:ext cx="2467524" cy="35442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o3">
            <a:extLst>
              <a:ext uri="{FF2B5EF4-FFF2-40B4-BE49-F238E27FC236}">
                <a16:creationId xmlns:a16="http://schemas.microsoft.com/office/drawing/2014/main" id="{5FAE70AB-6F56-1327-FEBA-33017F7D5355}"/>
              </a:ext>
            </a:extLst>
          </p:cNvPr>
          <p:cNvCxnSpPr>
            <a:cxnSpLocks/>
          </p:cNvCxnSpPr>
          <p:nvPr/>
        </p:nvCxnSpPr>
        <p:spPr>
          <a:xfrm flipH="1">
            <a:off x="11188226" y="2601586"/>
            <a:ext cx="4395559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o4">
            <a:extLst>
              <a:ext uri="{FF2B5EF4-FFF2-40B4-BE49-F238E27FC236}">
                <a16:creationId xmlns:a16="http://schemas.microsoft.com/office/drawing/2014/main" id="{B71B05D8-22DB-0618-A910-A3CEA315F5B6}"/>
              </a:ext>
            </a:extLst>
          </p:cNvPr>
          <p:cNvCxnSpPr>
            <a:cxnSpLocks/>
          </p:cNvCxnSpPr>
          <p:nvPr/>
        </p:nvCxnSpPr>
        <p:spPr>
          <a:xfrm flipH="1">
            <a:off x="16295398" y="2601586"/>
            <a:ext cx="1414899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!!o5">
            <a:extLst>
              <a:ext uri="{FF2B5EF4-FFF2-40B4-BE49-F238E27FC236}">
                <a16:creationId xmlns:a16="http://schemas.microsoft.com/office/drawing/2014/main" id="{ADB9FE76-A339-40B3-0F7B-5E61CD413E0B}"/>
              </a:ext>
            </a:extLst>
          </p:cNvPr>
          <p:cNvCxnSpPr>
            <a:cxnSpLocks/>
          </p:cNvCxnSpPr>
          <p:nvPr/>
        </p:nvCxnSpPr>
        <p:spPr>
          <a:xfrm flipH="1" flipV="1">
            <a:off x="18510515" y="2601586"/>
            <a:ext cx="3495335" cy="8938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!!a2">
            <a:extLst>
              <a:ext uri="{FF2B5EF4-FFF2-40B4-BE49-F238E27FC236}">
                <a16:creationId xmlns:a16="http://schemas.microsoft.com/office/drawing/2014/main" id="{6F34F183-ED42-08FB-DBD4-9DAF6DB5E353}"/>
              </a:ext>
            </a:extLst>
          </p:cNvPr>
          <p:cNvCxnSpPr>
            <a:cxnSpLocks/>
          </p:cNvCxnSpPr>
          <p:nvPr/>
        </p:nvCxnSpPr>
        <p:spPr>
          <a:xfrm flipH="1">
            <a:off x="7799984" y="5431542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a3">
            <a:extLst>
              <a:ext uri="{FF2B5EF4-FFF2-40B4-BE49-F238E27FC236}">
                <a16:creationId xmlns:a16="http://schemas.microsoft.com/office/drawing/2014/main" id="{72D90F7B-D1A3-04DE-3326-5D9883652686}"/>
              </a:ext>
            </a:extLst>
          </p:cNvPr>
          <p:cNvCxnSpPr>
            <a:cxnSpLocks/>
          </p:cNvCxnSpPr>
          <p:nvPr/>
        </p:nvCxnSpPr>
        <p:spPr>
          <a:xfrm flipH="1">
            <a:off x="11893598" y="5431542"/>
            <a:ext cx="315721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a4">
            <a:extLst>
              <a:ext uri="{FF2B5EF4-FFF2-40B4-BE49-F238E27FC236}">
                <a16:creationId xmlns:a16="http://schemas.microsoft.com/office/drawing/2014/main" id="{0F1D46BB-8B39-4A6D-7D0B-E7A2A00BB678}"/>
              </a:ext>
            </a:extLst>
          </p:cNvPr>
          <p:cNvCxnSpPr>
            <a:cxnSpLocks/>
          </p:cNvCxnSpPr>
          <p:nvPr/>
        </p:nvCxnSpPr>
        <p:spPr>
          <a:xfrm flipH="1">
            <a:off x="16131689" y="5431542"/>
            <a:ext cx="1241911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a5">
            <a:extLst>
              <a:ext uri="{FF2B5EF4-FFF2-40B4-BE49-F238E27FC236}">
                <a16:creationId xmlns:a16="http://schemas.microsoft.com/office/drawing/2014/main" id="{57DB2D66-0BEF-8AFC-BF10-8A2604AB71AC}"/>
              </a:ext>
            </a:extLst>
          </p:cNvPr>
          <p:cNvCxnSpPr>
            <a:cxnSpLocks/>
          </p:cNvCxnSpPr>
          <p:nvPr/>
        </p:nvCxnSpPr>
        <p:spPr>
          <a:xfrm flipH="1">
            <a:off x="18817082" y="5431542"/>
            <a:ext cx="2865759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38D7633-F4AD-6BBB-3AF4-36D30C5AF757}"/>
                  </a:ext>
                </a:extLst>
              </p:cNvPr>
              <p:cNvSpPr txBox="1"/>
              <p:nvPr/>
            </p:nvSpPr>
            <p:spPr>
              <a:xfrm>
                <a:off x="8320982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38D7633-F4AD-6BBB-3AF4-36D30C5AF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982" y="2888360"/>
                <a:ext cx="854145" cy="767390"/>
              </a:xfrm>
              <a:prstGeom prst="rect">
                <a:avLst/>
              </a:prstGeom>
              <a:blipFill>
                <a:blip r:embed="rId3"/>
                <a:stretch>
                  <a:fillRect l="-294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B3F43BF-EE74-81FB-AEBB-4A0531B49905}"/>
                  </a:ext>
                </a:extLst>
              </p:cNvPr>
              <p:cNvSpPr txBox="1"/>
              <p:nvPr/>
            </p:nvSpPr>
            <p:spPr>
              <a:xfrm>
                <a:off x="12958932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B3F43BF-EE74-81FB-AEBB-4A0531B49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8932" y="2888360"/>
                <a:ext cx="854145" cy="767390"/>
              </a:xfrm>
              <a:prstGeom prst="rect">
                <a:avLst/>
              </a:prstGeom>
              <a:blipFill>
                <a:blip r:embed="rId4"/>
                <a:stretch>
                  <a:fillRect l="-147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0F5FF60-9F18-7E19-6A30-DFD385B9532C}"/>
                  </a:ext>
                </a:extLst>
              </p:cNvPr>
              <p:cNvSpPr txBox="1"/>
              <p:nvPr/>
            </p:nvSpPr>
            <p:spPr>
              <a:xfrm>
                <a:off x="16575774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0F5FF60-9F18-7E19-6A30-DFD385B95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5774" y="2888360"/>
                <a:ext cx="854145" cy="767390"/>
              </a:xfrm>
              <a:prstGeom prst="rect">
                <a:avLst/>
              </a:prstGeom>
              <a:blipFill>
                <a:blip r:embed="rId5"/>
                <a:stretch>
                  <a:fillRect l="-147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C862E15-8602-ED63-FC23-94141355A714}"/>
                  </a:ext>
                </a:extLst>
              </p:cNvPr>
              <p:cNvSpPr txBox="1"/>
              <p:nvPr/>
            </p:nvSpPr>
            <p:spPr>
              <a:xfrm>
                <a:off x="19765543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C862E15-8602-ED63-FC23-94141355A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5543" y="2888360"/>
                <a:ext cx="854145" cy="767390"/>
              </a:xfrm>
              <a:prstGeom prst="rect">
                <a:avLst/>
              </a:prstGeom>
              <a:blipFill>
                <a:blip r:embed="rId6"/>
                <a:stretch>
                  <a:fillRect l="-1471" b="-1311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379195C-9CFE-98DD-2856-7213CB7C1912}"/>
                  </a:ext>
                </a:extLst>
              </p:cNvPr>
              <p:cNvSpPr txBox="1"/>
              <p:nvPr/>
            </p:nvSpPr>
            <p:spPr>
              <a:xfrm>
                <a:off x="3436867" y="5609833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379195C-9CFE-98DD-2856-7213CB7C1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867" y="5609833"/>
                <a:ext cx="888127" cy="767390"/>
              </a:xfrm>
              <a:prstGeom prst="rect">
                <a:avLst/>
              </a:prstGeom>
              <a:blipFill>
                <a:blip r:embed="rId7"/>
                <a:stretch>
                  <a:fillRect l="-1408"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E36BE49-4B58-1914-2941-77BE995D6A82}"/>
                  </a:ext>
                </a:extLst>
              </p:cNvPr>
              <p:cNvSpPr txBox="1"/>
              <p:nvPr/>
            </p:nvSpPr>
            <p:spPr>
              <a:xfrm>
                <a:off x="8440284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E36BE49-4B58-1914-2941-77BE995D6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284" y="5609833"/>
                <a:ext cx="902362" cy="767390"/>
              </a:xfrm>
              <a:prstGeom prst="rect">
                <a:avLst/>
              </a:prstGeom>
              <a:blipFill>
                <a:blip r:embed="rId8"/>
                <a:stretch>
                  <a:fillRect l="-1389"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694ABD-21B4-9FE6-F36D-A6377D28F42F}"/>
                  </a:ext>
                </a:extLst>
              </p:cNvPr>
              <p:cNvSpPr txBox="1"/>
              <p:nvPr/>
            </p:nvSpPr>
            <p:spPr>
              <a:xfrm>
                <a:off x="13028142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694ABD-21B4-9FE6-F36D-A6377D28F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8142" y="5609833"/>
                <a:ext cx="902362" cy="767390"/>
              </a:xfrm>
              <a:prstGeom prst="rect">
                <a:avLst/>
              </a:prstGeom>
              <a:blipFill>
                <a:blip r:embed="rId9"/>
                <a:stretch>
                  <a:fillRect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4AD1C00-CBD0-5BE7-7593-3A3631A5CF2E}"/>
                  </a:ext>
                </a:extLst>
              </p:cNvPr>
              <p:cNvSpPr txBox="1"/>
              <p:nvPr/>
            </p:nvSpPr>
            <p:spPr>
              <a:xfrm>
                <a:off x="16485473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4AD1C00-CBD0-5BE7-7593-3A3631A5C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5473" y="5609833"/>
                <a:ext cx="902362" cy="767390"/>
              </a:xfrm>
              <a:prstGeom prst="rect">
                <a:avLst/>
              </a:prstGeom>
              <a:blipFill>
                <a:blip r:embed="rId10"/>
                <a:stretch>
                  <a:fillRect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59D0A27-1A89-BC83-9EF5-10DCA802E64D}"/>
                  </a:ext>
                </a:extLst>
              </p:cNvPr>
              <p:cNvSpPr txBox="1"/>
              <p:nvPr/>
            </p:nvSpPr>
            <p:spPr>
              <a:xfrm>
                <a:off x="19942804" y="5609833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59D0A27-1A89-BC83-9EF5-10DCA802E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804" y="5609833"/>
                <a:ext cx="888127" cy="767390"/>
              </a:xfrm>
              <a:prstGeom prst="rect">
                <a:avLst/>
              </a:prstGeom>
              <a:blipFill>
                <a:blip r:embed="rId11"/>
                <a:stretch>
                  <a:fillRect l="-1408" b="-1290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!!ourline">
            <a:extLst>
              <a:ext uri="{FF2B5EF4-FFF2-40B4-BE49-F238E27FC236}">
                <a16:creationId xmlns:a16="http://schemas.microsoft.com/office/drawing/2014/main" id="{99ED6F6B-44B7-7D35-0153-F4FCBD20414E}"/>
              </a:ext>
            </a:extLst>
          </p:cNvPr>
          <p:cNvCxnSpPr>
            <a:cxnSpLocks/>
          </p:cNvCxnSpPr>
          <p:nvPr/>
        </p:nvCxnSpPr>
        <p:spPr>
          <a:xfrm flipV="1">
            <a:off x="4985282" y="1192696"/>
            <a:ext cx="0" cy="6398951"/>
          </a:xfrm>
          <a:prstGeom prst="straightConnector1">
            <a:avLst/>
          </a:prstGeom>
          <a:noFill/>
          <a:ln w="38100" cap="flat">
            <a:solidFill>
              <a:schemeClr val="accent1">
                <a:lumMod val="75000"/>
              </a:schemeClr>
            </a:solidFill>
            <a:prstDash val="dash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!!optend">
                <a:extLst>
                  <a:ext uri="{FF2B5EF4-FFF2-40B4-BE49-F238E27FC236}">
                    <a16:creationId xmlns:a16="http://schemas.microsoft.com/office/drawing/2014/main" id="{AB270542-B623-B232-A63D-5535446342DF}"/>
                  </a:ext>
                </a:extLst>
              </p:cNvPr>
              <p:cNvSpPr/>
              <p:nvPr/>
            </p:nvSpPr>
            <p:spPr>
              <a:xfrm>
                <a:off x="6213543" y="543451"/>
                <a:ext cx="1919479" cy="658336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chemeClr val="tx1"/>
                    </a:solidFill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e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𝑜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Bradley Hand" pitchFamily="2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0" name="!!optend">
                <a:extLst>
                  <a:ext uri="{FF2B5EF4-FFF2-40B4-BE49-F238E27FC236}">
                    <a16:creationId xmlns:a16="http://schemas.microsoft.com/office/drawing/2014/main" id="{AB270542-B623-B232-A63D-553544634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543" y="543451"/>
                <a:ext cx="1919479" cy="658336"/>
              </a:xfrm>
              <a:prstGeom prst="roundRect">
                <a:avLst/>
              </a:prstGeom>
              <a:blipFill>
                <a:blip r:embed="rId12"/>
                <a:stretch>
                  <a:fillRect t="-3774" b="-2452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!!box">
                <a:extLst>
                  <a:ext uri="{FF2B5EF4-FFF2-40B4-BE49-F238E27FC236}">
                    <a16:creationId xmlns:a16="http://schemas.microsoft.com/office/drawing/2014/main" id="{F867ED73-9914-0933-9E65-5BC31B7D511A}"/>
                  </a:ext>
                </a:extLst>
              </p:cNvPr>
              <p:cNvSpPr/>
              <p:nvPr/>
            </p:nvSpPr>
            <p:spPr>
              <a:xfrm>
                <a:off x="448682" y="8956623"/>
                <a:ext cx="22889831" cy="364779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6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 is 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6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Note that after even after this change, OPT =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6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 still remains the optimum</a:t>
                </a:r>
              </a:p>
            </p:txBody>
          </p:sp>
        </mc:Choice>
        <mc:Fallback>
          <p:sp>
            <p:nvSpPr>
              <p:cNvPr id="52" name="!!box">
                <a:extLst>
                  <a:ext uri="{FF2B5EF4-FFF2-40B4-BE49-F238E27FC236}">
                    <a16:creationId xmlns:a16="http://schemas.microsoft.com/office/drawing/2014/main" id="{F867ED73-9914-0933-9E65-5BC31B7D51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82" y="8956623"/>
                <a:ext cx="22889831" cy="3647798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!!a1">
            <a:extLst>
              <a:ext uri="{FF2B5EF4-FFF2-40B4-BE49-F238E27FC236}">
                <a16:creationId xmlns:a16="http://schemas.microsoft.com/office/drawing/2014/main" id="{171A4BC9-3ED7-9322-177C-D142F727743B}"/>
              </a:ext>
            </a:extLst>
          </p:cNvPr>
          <p:cNvCxnSpPr>
            <a:cxnSpLocks/>
          </p:cNvCxnSpPr>
          <p:nvPr/>
        </p:nvCxnSpPr>
        <p:spPr>
          <a:xfrm flipH="1">
            <a:off x="2811926" y="5431542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ourend">
                <a:extLst>
                  <a:ext uri="{FF2B5EF4-FFF2-40B4-BE49-F238E27FC236}">
                    <a16:creationId xmlns:a16="http://schemas.microsoft.com/office/drawing/2014/main" id="{29837F0A-2BFE-5F89-E561-AE9E2583D6BA}"/>
                  </a:ext>
                </a:extLst>
              </p:cNvPr>
              <p:cNvSpPr/>
              <p:nvPr/>
            </p:nvSpPr>
            <p:spPr>
              <a:xfrm>
                <a:off x="3377956" y="496626"/>
                <a:ext cx="1919479" cy="65833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chemeClr val="bg1"/>
                    </a:solidFill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e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Bradley Hand" pitchFamily="2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ourend">
                <a:extLst>
                  <a:ext uri="{FF2B5EF4-FFF2-40B4-BE49-F238E27FC236}">
                    <a16:creationId xmlns:a16="http://schemas.microsoft.com/office/drawing/2014/main" id="{29837F0A-2BFE-5F89-E561-AE9E2583D6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956" y="496626"/>
                <a:ext cx="1919479" cy="658336"/>
              </a:xfrm>
              <a:prstGeom prst="roundRect">
                <a:avLst/>
              </a:prstGeom>
              <a:blipFill>
                <a:blip r:embed="rId14"/>
                <a:stretch>
                  <a:fillRect t="-3774" b="-2641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!!a1">
            <a:extLst>
              <a:ext uri="{FF2B5EF4-FFF2-40B4-BE49-F238E27FC236}">
                <a16:creationId xmlns:a16="http://schemas.microsoft.com/office/drawing/2014/main" id="{B4429C29-2843-A823-6CFA-CFB9D1C86186}"/>
              </a:ext>
            </a:extLst>
          </p:cNvPr>
          <p:cNvCxnSpPr>
            <a:cxnSpLocks/>
          </p:cNvCxnSpPr>
          <p:nvPr/>
        </p:nvCxnSpPr>
        <p:spPr>
          <a:xfrm flipH="1">
            <a:off x="2823946" y="2599891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42D3A4-B46F-DE6F-C85F-182923F2AD24}"/>
                  </a:ext>
                </a:extLst>
              </p:cNvPr>
              <p:cNvSpPr txBox="1"/>
              <p:nvPr/>
            </p:nvSpPr>
            <p:spPr>
              <a:xfrm>
                <a:off x="3462321" y="2778182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42D3A4-B46F-DE6F-C85F-182923F2A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321" y="2778182"/>
                <a:ext cx="888127" cy="767390"/>
              </a:xfrm>
              <a:prstGeom prst="rect">
                <a:avLst/>
              </a:prstGeom>
              <a:blipFill>
                <a:blip r:embed="rId15"/>
                <a:stretch>
                  <a:fillRect l="-1408" b="-967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0866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D8A7A-6DB2-0655-B5B7-B59F04F74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9C20BFE-3F3F-1B68-9202-D1CAAA334E8D}"/>
              </a:ext>
            </a:extLst>
          </p:cNvPr>
          <p:cNvCxnSpPr>
            <a:cxnSpLocks/>
          </p:cNvCxnSpPr>
          <p:nvPr/>
        </p:nvCxnSpPr>
        <p:spPr>
          <a:xfrm flipV="1">
            <a:off x="1331843" y="1192696"/>
            <a:ext cx="0" cy="6398951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61B4B6-76D9-CA89-272D-12F4BB2C50DC}"/>
              </a:ext>
            </a:extLst>
          </p:cNvPr>
          <p:cNvCxnSpPr>
            <a:cxnSpLocks/>
          </p:cNvCxnSpPr>
          <p:nvPr/>
        </p:nvCxnSpPr>
        <p:spPr>
          <a:xfrm>
            <a:off x="1331843" y="7591647"/>
            <a:ext cx="22272436" cy="0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optline">
            <a:extLst>
              <a:ext uri="{FF2B5EF4-FFF2-40B4-BE49-F238E27FC236}">
                <a16:creationId xmlns:a16="http://schemas.microsoft.com/office/drawing/2014/main" id="{80A63A15-F4F6-AC33-52B8-11FE0D3035B1}"/>
              </a:ext>
            </a:extLst>
          </p:cNvPr>
          <p:cNvCxnSpPr>
            <a:cxnSpLocks/>
          </p:cNvCxnSpPr>
          <p:nvPr/>
        </p:nvCxnSpPr>
        <p:spPr>
          <a:xfrm flipV="1">
            <a:off x="4997302" y="1192696"/>
            <a:ext cx="0" cy="6398951"/>
          </a:xfrm>
          <a:prstGeom prst="straightConnector1">
            <a:avLst/>
          </a:prstGeom>
          <a:noFill/>
          <a:ln w="38100" cap="flat">
            <a:solidFill>
              <a:schemeClr val="accent2">
                <a:lumMod val="60000"/>
                <a:lumOff val="40000"/>
              </a:schemeClr>
            </a:solidFill>
            <a:prstDash val="dash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o1">
            <a:extLst>
              <a:ext uri="{FF2B5EF4-FFF2-40B4-BE49-F238E27FC236}">
                <a16:creationId xmlns:a16="http://schemas.microsoft.com/office/drawing/2014/main" id="{55613EC7-B779-5931-49E1-E7998DDE9DE5}"/>
              </a:ext>
            </a:extLst>
          </p:cNvPr>
          <p:cNvCxnSpPr>
            <a:cxnSpLocks/>
          </p:cNvCxnSpPr>
          <p:nvPr/>
        </p:nvCxnSpPr>
        <p:spPr>
          <a:xfrm flipH="1">
            <a:off x="2665930" y="-459666"/>
            <a:ext cx="3318128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  <a:alpha val="25124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o2">
            <a:extLst>
              <a:ext uri="{FF2B5EF4-FFF2-40B4-BE49-F238E27FC236}">
                <a16:creationId xmlns:a16="http://schemas.microsoft.com/office/drawing/2014/main" id="{585AC9EC-88CD-9B6E-04BB-72D7290A375C}"/>
              </a:ext>
            </a:extLst>
          </p:cNvPr>
          <p:cNvCxnSpPr>
            <a:cxnSpLocks/>
          </p:cNvCxnSpPr>
          <p:nvPr/>
        </p:nvCxnSpPr>
        <p:spPr>
          <a:xfrm flipH="1">
            <a:off x="7505816" y="2599891"/>
            <a:ext cx="2467524" cy="35442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o3">
            <a:extLst>
              <a:ext uri="{FF2B5EF4-FFF2-40B4-BE49-F238E27FC236}">
                <a16:creationId xmlns:a16="http://schemas.microsoft.com/office/drawing/2014/main" id="{605E83D0-EFF9-1A40-91FB-82109244EC0C}"/>
              </a:ext>
            </a:extLst>
          </p:cNvPr>
          <p:cNvCxnSpPr>
            <a:cxnSpLocks/>
          </p:cNvCxnSpPr>
          <p:nvPr/>
        </p:nvCxnSpPr>
        <p:spPr>
          <a:xfrm flipH="1">
            <a:off x="11188226" y="2601586"/>
            <a:ext cx="4395559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o4">
            <a:extLst>
              <a:ext uri="{FF2B5EF4-FFF2-40B4-BE49-F238E27FC236}">
                <a16:creationId xmlns:a16="http://schemas.microsoft.com/office/drawing/2014/main" id="{C3117B64-6EF9-0EA4-8191-A5F9020D7A5A}"/>
              </a:ext>
            </a:extLst>
          </p:cNvPr>
          <p:cNvCxnSpPr>
            <a:cxnSpLocks/>
          </p:cNvCxnSpPr>
          <p:nvPr/>
        </p:nvCxnSpPr>
        <p:spPr>
          <a:xfrm flipH="1">
            <a:off x="16295398" y="2601586"/>
            <a:ext cx="1414899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!!o5">
            <a:extLst>
              <a:ext uri="{FF2B5EF4-FFF2-40B4-BE49-F238E27FC236}">
                <a16:creationId xmlns:a16="http://schemas.microsoft.com/office/drawing/2014/main" id="{98E3E85A-DF64-F045-1FFE-BA13D1048912}"/>
              </a:ext>
            </a:extLst>
          </p:cNvPr>
          <p:cNvCxnSpPr>
            <a:cxnSpLocks/>
          </p:cNvCxnSpPr>
          <p:nvPr/>
        </p:nvCxnSpPr>
        <p:spPr>
          <a:xfrm flipH="1" flipV="1">
            <a:off x="18510515" y="2601586"/>
            <a:ext cx="3495335" cy="8938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!!a2">
            <a:extLst>
              <a:ext uri="{FF2B5EF4-FFF2-40B4-BE49-F238E27FC236}">
                <a16:creationId xmlns:a16="http://schemas.microsoft.com/office/drawing/2014/main" id="{55FDAC0E-D595-1F56-37B1-7DACB53A4339}"/>
              </a:ext>
            </a:extLst>
          </p:cNvPr>
          <p:cNvCxnSpPr>
            <a:cxnSpLocks/>
          </p:cNvCxnSpPr>
          <p:nvPr/>
        </p:nvCxnSpPr>
        <p:spPr>
          <a:xfrm flipH="1">
            <a:off x="7799984" y="5431542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a3">
            <a:extLst>
              <a:ext uri="{FF2B5EF4-FFF2-40B4-BE49-F238E27FC236}">
                <a16:creationId xmlns:a16="http://schemas.microsoft.com/office/drawing/2014/main" id="{57D84120-E7A4-256A-133F-7DBCB61EE4F3}"/>
              </a:ext>
            </a:extLst>
          </p:cNvPr>
          <p:cNvCxnSpPr>
            <a:cxnSpLocks/>
          </p:cNvCxnSpPr>
          <p:nvPr/>
        </p:nvCxnSpPr>
        <p:spPr>
          <a:xfrm flipH="1">
            <a:off x="11893598" y="5431542"/>
            <a:ext cx="315721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a4">
            <a:extLst>
              <a:ext uri="{FF2B5EF4-FFF2-40B4-BE49-F238E27FC236}">
                <a16:creationId xmlns:a16="http://schemas.microsoft.com/office/drawing/2014/main" id="{84AD13DB-B72E-C0BA-7DCF-3820460E3C91}"/>
              </a:ext>
            </a:extLst>
          </p:cNvPr>
          <p:cNvCxnSpPr>
            <a:cxnSpLocks/>
          </p:cNvCxnSpPr>
          <p:nvPr/>
        </p:nvCxnSpPr>
        <p:spPr>
          <a:xfrm flipH="1">
            <a:off x="16131689" y="5431542"/>
            <a:ext cx="1241911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a5">
            <a:extLst>
              <a:ext uri="{FF2B5EF4-FFF2-40B4-BE49-F238E27FC236}">
                <a16:creationId xmlns:a16="http://schemas.microsoft.com/office/drawing/2014/main" id="{8E0CFF75-B247-11B0-A90F-93FD74DA8396}"/>
              </a:ext>
            </a:extLst>
          </p:cNvPr>
          <p:cNvCxnSpPr>
            <a:cxnSpLocks/>
          </p:cNvCxnSpPr>
          <p:nvPr/>
        </p:nvCxnSpPr>
        <p:spPr>
          <a:xfrm flipH="1">
            <a:off x="18817082" y="5431542"/>
            <a:ext cx="2865759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B610C68-36B2-FC16-AA5F-99F63D153A6F}"/>
                  </a:ext>
                </a:extLst>
              </p:cNvPr>
              <p:cNvSpPr txBox="1"/>
              <p:nvPr/>
            </p:nvSpPr>
            <p:spPr>
              <a:xfrm>
                <a:off x="8320982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B610C68-36B2-FC16-AA5F-99F63D153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982" y="2888360"/>
                <a:ext cx="854145" cy="767390"/>
              </a:xfrm>
              <a:prstGeom prst="rect">
                <a:avLst/>
              </a:prstGeom>
              <a:blipFill>
                <a:blip r:embed="rId3"/>
                <a:stretch>
                  <a:fillRect l="-294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ABEA334-7636-B63B-FE84-A15524C89604}"/>
                  </a:ext>
                </a:extLst>
              </p:cNvPr>
              <p:cNvSpPr txBox="1"/>
              <p:nvPr/>
            </p:nvSpPr>
            <p:spPr>
              <a:xfrm>
                <a:off x="12958932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ABEA334-7636-B63B-FE84-A15524C89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8932" y="2888360"/>
                <a:ext cx="854145" cy="767390"/>
              </a:xfrm>
              <a:prstGeom prst="rect">
                <a:avLst/>
              </a:prstGeom>
              <a:blipFill>
                <a:blip r:embed="rId4"/>
                <a:stretch>
                  <a:fillRect l="-147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9AE7FE2-ACBC-9A1A-FEE0-A03368A73AC5}"/>
                  </a:ext>
                </a:extLst>
              </p:cNvPr>
              <p:cNvSpPr txBox="1"/>
              <p:nvPr/>
            </p:nvSpPr>
            <p:spPr>
              <a:xfrm>
                <a:off x="16575774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9AE7FE2-ACBC-9A1A-FEE0-A03368A73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5774" y="2888360"/>
                <a:ext cx="854145" cy="767390"/>
              </a:xfrm>
              <a:prstGeom prst="rect">
                <a:avLst/>
              </a:prstGeom>
              <a:blipFill>
                <a:blip r:embed="rId5"/>
                <a:stretch>
                  <a:fillRect l="-147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FECAB3A-BCDE-7586-0266-138FE1A270D8}"/>
                  </a:ext>
                </a:extLst>
              </p:cNvPr>
              <p:cNvSpPr txBox="1"/>
              <p:nvPr/>
            </p:nvSpPr>
            <p:spPr>
              <a:xfrm>
                <a:off x="19765543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FECAB3A-BCDE-7586-0266-138FE1A27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5543" y="2888360"/>
                <a:ext cx="854145" cy="767390"/>
              </a:xfrm>
              <a:prstGeom prst="rect">
                <a:avLst/>
              </a:prstGeom>
              <a:blipFill>
                <a:blip r:embed="rId6"/>
                <a:stretch>
                  <a:fillRect l="-1471" b="-1311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47877E8-FA55-B001-951F-229FA1D4BC44}"/>
                  </a:ext>
                </a:extLst>
              </p:cNvPr>
              <p:cNvSpPr txBox="1"/>
              <p:nvPr/>
            </p:nvSpPr>
            <p:spPr>
              <a:xfrm>
                <a:off x="3436867" y="5609833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47877E8-FA55-B001-951F-229FA1D4B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867" y="5609833"/>
                <a:ext cx="888127" cy="767390"/>
              </a:xfrm>
              <a:prstGeom prst="rect">
                <a:avLst/>
              </a:prstGeom>
              <a:blipFill>
                <a:blip r:embed="rId7"/>
                <a:stretch>
                  <a:fillRect l="-1408"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4433F27-004B-BD20-3B95-1540137A2A84}"/>
                  </a:ext>
                </a:extLst>
              </p:cNvPr>
              <p:cNvSpPr txBox="1"/>
              <p:nvPr/>
            </p:nvSpPr>
            <p:spPr>
              <a:xfrm>
                <a:off x="8440284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4433F27-004B-BD20-3B95-1540137A2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284" y="5609833"/>
                <a:ext cx="902362" cy="767390"/>
              </a:xfrm>
              <a:prstGeom prst="rect">
                <a:avLst/>
              </a:prstGeom>
              <a:blipFill>
                <a:blip r:embed="rId8"/>
                <a:stretch>
                  <a:fillRect l="-1389"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8254F4E-689D-6D81-5C8E-CC910FD7FDD3}"/>
                  </a:ext>
                </a:extLst>
              </p:cNvPr>
              <p:cNvSpPr txBox="1"/>
              <p:nvPr/>
            </p:nvSpPr>
            <p:spPr>
              <a:xfrm>
                <a:off x="13028142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8254F4E-689D-6D81-5C8E-CC910FD7F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8142" y="5609833"/>
                <a:ext cx="902362" cy="767390"/>
              </a:xfrm>
              <a:prstGeom prst="rect">
                <a:avLst/>
              </a:prstGeom>
              <a:blipFill>
                <a:blip r:embed="rId9"/>
                <a:stretch>
                  <a:fillRect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7A71B98-DE89-0068-484D-0EE9F9D28427}"/>
                  </a:ext>
                </a:extLst>
              </p:cNvPr>
              <p:cNvSpPr txBox="1"/>
              <p:nvPr/>
            </p:nvSpPr>
            <p:spPr>
              <a:xfrm>
                <a:off x="16485473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7A71B98-DE89-0068-484D-0EE9F9D28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5473" y="5609833"/>
                <a:ext cx="902362" cy="767390"/>
              </a:xfrm>
              <a:prstGeom prst="rect">
                <a:avLst/>
              </a:prstGeom>
              <a:blipFill>
                <a:blip r:embed="rId10"/>
                <a:stretch>
                  <a:fillRect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C0FAF12-FD54-7D8D-8F9B-3A09E6233BD2}"/>
                  </a:ext>
                </a:extLst>
              </p:cNvPr>
              <p:cNvSpPr txBox="1"/>
              <p:nvPr/>
            </p:nvSpPr>
            <p:spPr>
              <a:xfrm>
                <a:off x="19942804" y="5609833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C0FAF12-FD54-7D8D-8F9B-3A09E6233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804" y="5609833"/>
                <a:ext cx="888127" cy="767390"/>
              </a:xfrm>
              <a:prstGeom prst="rect">
                <a:avLst/>
              </a:prstGeom>
              <a:blipFill>
                <a:blip r:embed="rId11"/>
                <a:stretch>
                  <a:fillRect l="-1408" b="-1290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!!ourline">
            <a:extLst>
              <a:ext uri="{FF2B5EF4-FFF2-40B4-BE49-F238E27FC236}">
                <a16:creationId xmlns:a16="http://schemas.microsoft.com/office/drawing/2014/main" id="{FAD383AF-C3AE-D422-E23B-4BB945ADA154}"/>
              </a:ext>
            </a:extLst>
          </p:cNvPr>
          <p:cNvCxnSpPr>
            <a:cxnSpLocks/>
          </p:cNvCxnSpPr>
          <p:nvPr/>
        </p:nvCxnSpPr>
        <p:spPr>
          <a:xfrm flipV="1">
            <a:off x="4985282" y="1192696"/>
            <a:ext cx="0" cy="6398951"/>
          </a:xfrm>
          <a:prstGeom prst="straightConnector1">
            <a:avLst/>
          </a:prstGeom>
          <a:noFill/>
          <a:ln w="38100" cap="flat">
            <a:solidFill>
              <a:schemeClr val="accent1">
                <a:lumMod val="75000"/>
              </a:schemeClr>
            </a:solidFill>
            <a:prstDash val="dash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" name="!!a1">
            <a:extLst>
              <a:ext uri="{FF2B5EF4-FFF2-40B4-BE49-F238E27FC236}">
                <a16:creationId xmlns:a16="http://schemas.microsoft.com/office/drawing/2014/main" id="{ED7FACF5-466F-A42C-B1F2-A22C6A55042D}"/>
              </a:ext>
            </a:extLst>
          </p:cNvPr>
          <p:cNvCxnSpPr>
            <a:cxnSpLocks/>
          </p:cNvCxnSpPr>
          <p:nvPr/>
        </p:nvCxnSpPr>
        <p:spPr>
          <a:xfrm flipH="1">
            <a:off x="2811926" y="5431542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!!box">
                <a:extLst>
                  <a:ext uri="{FF2B5EF4-FFF2-40B4-BE49-F238E27FC236}">
                    <a16:creationId xmlns:a16="http://schemas.microsoft.com/office/drawing/2014/main" id="{66634032-B56A-C0B7-E581-C7C0E062A329}"/>
                  </a:ext>
                </a:extLst>
              </p:cNvPr>
              <p:cNvSpPr/>
              <p:nvPr/>
            </p:nvSpPr>
            <p:spPr>
              <a:xfrm>
                <a:off x="448682" y="8956623"/>
                <a:ext cx="22889831" cy="364779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6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 is 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6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Note that after even after this change, OPT =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6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 still remains the optimum</a:t>
                </a:r>
              </a:p>
            </p:txBody>
          </p:sp>
        </mc:Choice>
        <mc:Fallback>
          <p:sp>
            <p:nvSpPr>
              <p:cNvPr id="4" name="!!box">
                <a:extLst>
                  <a:ext uri="{FF2B5EF4-FFF2-40B4-BE49-F238E27FC236}">
                    <a16:creationId xmlns:a16="http://schemas.microsoft.com/office/drawing/2014/main" id="{66634032-B56A-C0B7-E581-C7C0E062A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82" y="8956623"/>
                <a:ext cx="22889831" cy="3647798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ourend">
                <a:extLst>
                  <a:ext uri="{FF2B5EF4-FFF2-40B4-BE49-F238E27FC236}">
                    <a16:creationId xmlns:a16="http://schemas.microsoft.com/office/drawing/2014/main" id="{22131AC0-CA54-F0AA-4F36-1EA29E7DA17E}"/>
                  </a:ext>
                </a:extLst>
              </p:cNvPr>
              <p:cNvSpPr/>
              <p:nvPr/>
            </p:nvSpPr>
            <p:spPr>
              <a:xfrm>
                <a:off x="3377956" y="496626"/>
                <a:ext cx="1919479" cy="65833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chemeClr val="bg1"/>
                    </a:solidFill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e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Bradley Hand" pitchFamily="2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ourend">
                <a:extLst>
                  <a:ext uri="{FF2B5EF4-FFF2-40B4-BE49-F238E27FC236}">
                    <a16:creationId xmlns:a16="http://schemas.microsoft.com/office/drawing/2014/main" id="{22131AC0-CA54-F0AA-4F36-1EA29E7DA1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956" y="496626"/>
                <a:ext cx="1919479" cy="658336"/>
              </a:xfrm>
              <a:prstGeom prst="roundRect">
                <a:avLst/>
              </a:prstGeom>
              <a:blipFill>
                <a:blip r:embed="rId14"/>
                <a:stretch>
                  <a:fillRect t="-3774" b="-2641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!!a1">
            <a:extLst>
              <a:ext uri="{FF2B5EF4-FFF2-40B4-BE49-F238E27FC236}">
                <a16:creationId xmlns:a16="http://schemas.microsoft.com/office/drawing/2014/main" id="{D7DCB100-AEC0-28AF-15A6-692AF32B0791}"/>
              </a:ext>
            </a:extLst>
          </p:cNvPr>
          <p:cNvCxnSpPr>
            <a:cxnSpLocks/>
          </p:cNvCxnSpPr>
          <p:nvPr/>
        </p:nvCxnSpPr>
        <p:spPr>
          <a:xfrm flipH="1">
            <a:off x="2823946" y="2599891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51BB78-DA0F-5A60-9FB2-C984A17C6C26}"/>
                  </a:ext>
                </a:extLst>
              </p:cNvPr>
              <p:cNvSpPr txBox="1"/>
              <p:nvPr/>
            </p:nvSpPr>
            <p:spPr>
              <a:xfrm>
                <a:off x="3462321" y="2778182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51BB78-DA0F-5A60-9FB2-C984A17C6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321" y="2778182"/>
                <a:ext cx="888127" cy="767390"/>
              </a:xfrm>
              <a:prstGeom prst="rect">
                <a:avLst/>
              </a:prstGeom>
              <a:blipFill>
                <a:blip r:embed="rId15"/>
                <a:stretch>
                  <a:fillRect l="-1408" b="-967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968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A8DA5-40E4-0FCA-FBDF-3617E929E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D416A52-6F44-4E24-32BE-19B368DE89E5}"/>
              </a:ext>
            </a:extLst>
          </p:cNvPr>
          <p:cNvCxnSpPr>
            <a:cxnSpLocks/>
          </p:cNvCxnSpPr>
          <p:nvPr/>
        </p:nvCxnSpPr>
        <p:spPr>
          <a:xfrm flipV="1">
            <a:off x="1331843" y="1192696"/>
            <a:ext cx="0" cy="6398951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1B373B0-E656-4899-ED88-D1A2EADD4A10}"/>
              </a:ext>
            </a:extLst>
          </p:cNvPr>
          <p:cNvCxnSpPr>
            <a:cxnSpLocks/>
          </p:cNvCxnSpPr>
          <p:nvPr/>
        </p:nvCxnSpPr>
        <p:spPr>
          <a:xfrm>
            <a:off x="1331843" y="7591647"/>
            <a:ext cx="22272436" cy="0"/>
          </a:xfrm>
          <a:prstGeom prst="straightConnector1">
            <a:avLst/>
          </a:prstGeom>
          <a:noFill/>
          <a:ln w="76200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optline">
            <a:extLst>
              <a:ext uri="{FF2B5EF4-FFF2-40B4-BE49-F238E27FC236}">
                <a16:creationId xmlns:a16="http://schemas.microsoft.com/office/drawing/2014/main" id="{80617811-6896-180C-9BCF-27F3C64A10FE}"/>
              </a:ext>
            </a:extLst>
          </p:cNvPr>
          <p:cNvCxnSpPr>
            <a:cxnSpLocks/>
          </p:cNvCxnSpPr>
          <p:nvPr/>
        </p:nvCxnSpPr>
        <p:spPr>
          <a:xfrm flipV="1">
            <a:off x="4997302" y="1192696"/>
            <a:ext cx="0" cy="6398951"/>
          </a:xfrm>
          <a:prstGeom prst="straightConnector1">
            <a:avLst/>
          </a:prstGeom>
          <a:noFill/>
          <a:ln w="38100" cap="flat">
            <a:solidFill>
              <a:schemeClr val="accent2">
                <a:lumMod val="60000"/>
                <a:lumOff val="40000"/>
              </a:schemeClr>
            </a:solidFill>
            <a:prstDash val="dash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o1">
            <a:extLst>
              <a:ext uri="{FF2B5EF4-FFF2-40B4-BE49-F238E27FC236}">
                <a16:creationId xmlns:a16="http://schemas.microsoft.com/office/drawing/2014/main" id="{C2CAFB1A-A2C9-4D79-B26E-965F5CA2E89A}"/>
              </a:ext>
            </a:extLst>
          </p:cNvPr>
          <p:cNvCxnSpPr>
            <a:cxnSpLocks/>
          </p:cNvCxnSpPr>
          <p:nvPr/>
        </p:nvCxnSpPr>
        <p:spPr>
          <a:xfrm flipH="1">
            <a:off x="2665930" y="-459666"/>
            <a:ext cx="3318128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  <a:alpha val="25124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o2">
            <a:extLst>
              <a:ext uri="{FF2B5EF4-FFF2-40B4-BE49-F238E27FC236}">
                <a16:creationId xmlns:a16="http://schemas.microsoft.com/office/drawing/2014/main" id="{90D0A154-3990-86EF-17D7-AAC7766E1D6A}"/>
              </a:ext>
            </a:extLst>
          </p:cNvPr>
          <p:cNvCxnSpPr>
            <a:cxnSpLocks/>
          </p:cNvCxnSpPr>
          <p:nvPr/>
        </p:nvCxnSpPr>
        <p:spPr>
          <a:xfrm flipH="1">
            <a:off x="7505816" y="2599891"/>
            <a:ext cx="2467524" cy="35442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o3">
            <a:extLst>
              <a:ext uri="{FF2B5EF4-FFF2-40B4-BE49-F238E27FC236}">
                <a16:creationId xmlns:a16="http://schemas.microsoft.com/office/drawing/2014/main" id="{415F1FF3-11E3-170B-5926-32C5B65504B3}"/>
              </a:ext>
            </a:extLst>
          </p:cNvPr>
          <p:cNvCxnSpPr>
            <a:cxnSpLocks/>
          </p:cNvCxnSpPr>
          <p:nvPr/>
        </p:nvCxnSpPr>
        <p:spPr>
          <a:xfrm flipH="1">
            <a:off x="11188226" y="2601586"/>
            <a:ext cx="4395559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o4">
            <a:extLst>
              <a:ext uri="{FF2B5EF4-FFF2-40B4-BE49-F238E27FC236}">
                <a16:creationId xmlns:a16="http://schemas.microsoft.com/office/drawing/2014/main" id="{F823336F-759B-8B46-91FD-2255B28D0F56}"/>
              </a:ext>
            </a:extLst>
          </p:cNvPr>
          <p:cNvCxnSpPr>
            <a:cxnSpLocks/>
          </p:cNvCxnSpPr>
          <p:nvPr/>
        </p:nvCxnSpPr>
        <p:spPr>
          <a:xfrm flipH="1">
            <a:off x="16295398" y="2601586"/>
            <a:ext cx="1414899" cy="0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!!o5">
            <a:extLst>
              <a:ext uri="{FF2B5EF4-FFF2-40B4-BE49-F238E27FC236}">
                <a16:creationId xmlns:a16="http://schemas.microsoft.com/office/drawing/2014/main" id="{46C30DF3-3CCA-5CF4-BB72-73D59D624C30}"/>
              </a:ext>
            </a:extLst>
          </p:cNvPr>
          <p:cNvCxnSpPr>
            <a:cxnSpLocks/>
          </p:cNvCxnSpPr>
          <p:nvPr/>
        </p:nvCxnSpPr>
        <p:spPr>
          <a:xfrm flipH="1" flipV="1">
            <a:off x="18510515" y="2601586"/>
            <a:ext cx="3495335" cy="8938"/>
          </a:xfrm>
          <a:prstGeom prst="straightConnector1">
            <a:avLst/>
          </a:prstGeom>
          <a:noFill/>
          <a:ln w="127000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!!a2">
            <a:extLst>
              <a:ext uri="{FF2B5EF4-FFF2-40B4-BE49-F238E27FC236}">
                <a16:creationId xmlns:a16="http://schemas.microsoft.com/office/drawing/2014/main" id="{D3F5AE19-D2FC-2BFA-0B41-63E802BA1F13}"/>
              </a:ext>
            </a:extLst>
          </p:cNvPr>
          <p:cNvCxnSpPr>
            <a:cxnSpLocks/>
          </p:cNvCxnSpPr>
          <p:nvPr/>
        </p:nvCxnSpPr>
        <p:spPr>
          <a:xfrm flipH="1">
            <a:off x="7799984" y="5431542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a3">
            <a:extLst>
              <a:ext uri="{FF2B5EF4-FFF2-40B4-BE49-F238E27FC236}">
                <a16:creationId xmlns:a16="http://schemas.microsoft.com/office/drawing/2014/main" id="{0D0508DC-E6D2-CDEF-DDF5-3AED58853CF3}"/>
              </a:ext>
            </a:extLst>
          </p:cNvPr>
          <p:cNvCxnSpPr>
            <a:cxnSpLocks/>
          </p:cNvCxnSpPr>
          <p:nvPr/>
        </p:nvCxnSpPr>
        <p:spPr>
          <a:xfrm flipH="1">
            <a:off x="11893598" y="5431542"/>
            <a:ext cx="315721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a4">
            <a:extLst>
              <a:ext uri="{FF2B5EF4-FFF2-40B4-BE49-F238E27FC236}">
                <a16:creationId xmlns:a16="http://schemas.microsoft.com/office/drawing/2014/main" id="{BF92CAC8-6C88-F013-6517-31FE4F025AAD}"/>
              </a:ext>
            </a:extLst>
          </p:cNvPr>
          <p:cNvCxnSpPr>
            <a:cxnSpLocks/>
          </p:cNvCxnSpPr>
          <p:nvPr/>
        </p:nvCxnSpPr>
        <p:spPr>
          <a:xfrm flipH="1">
            <a:off x="16131689" y="5431542"/>
            <a:ext cx="1241911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a5">
            <a:extLst>
              <a:ext uri="{FF2B5EF4-FFF2-40B4-BE49-F238E27FC236}">
                <a16:creationId xmlns:a16="http://schemas.microsoft.com/office/drawing/2014/main" id="{8FDA9CBD-BF7D-8AEB-6753-C2B2E969F4DC}"/>
              </a:ext>
            </a:extLst>
          </p:cNvPr>
          <p:cNvCxnSpPr>
            <a:cxnSpLocks/>
          </p:cNvCxnSpPr>
          <p:nvPr/>
        </p:nvCxnSpPr>
        <p:spPr>
          <a:xfrm flipH="1">
            <a:off x="18817082" y="5431542"/>
            <a:ext cx="2865759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855D5C-AF33-10B7-BCBB-027CB3F28889}"/>
                  </a:ext>
                </a:extLst>
              </p:cNvPr>
              <p:cNvSpPr txBox="1"/>
              <p:nvPr/>
            </p:nvSpPr>
            <p:spPr>
              <a:xfrm>
                <a:off x="8320982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855D5C-AF33-10B7-BCBB-027CB3F28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982" y="2888360"/>
                <a:ext cx="854145" cy="767390"/>
              </a:xfrm>
              <a:prstGeom prst="rect">
                <a:avLst/>
              </a:prstGeom>
              <a:blipFill>
                <a:blip r:embed="rId3"/>
                <a:stretch>
                  <a:fillRect l="-294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D02B03B-81F3-4CAC-D1EA-62C6BA323481}"/>
                  </a:ext>
                </a:extLst>
              </p:cNvPr>
              <p:cNvSpPr txBox="1"/>
              <p:nvPr/>
            </p:nvSpPr>
            <p:spPr>
              <a:xfrm>
                <a:off x="12958932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D02B03B-81F3-4CAC-D1EA-62C6BA323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8932" y="2888360"/>
                <a:ext cx="854145" cy="767390"/>
              </a:xfrm>
              <a:prstGeom prst="rect">
                <a:avLst/>
              </a:prstGeom>
              <a:blipFill>
                <a:blip r:embed="rId4"/>
                <a:stretch>
                  <a:fillRect l="-147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1C3E5B3-BEDF-0D1C-6ECD-4C53CE4080E0}"/>
                  </a:ext>
                </a:extLst>
              </p:cNvPr>
              <p:cNvSpPr txBox="1"/>
              <p:nvPr/>
            </p:nvSpPr>
            <p:spPr>
              <a:xfrm>
                <a:off x="16575774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1C3E5B3-BEDF-0D1C-6ECD-4C53CE408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5774" y="2888360"/>
                <a:ext cx="854145" cy="767390"/>
              </a:xfrm>
              <a:prstGeom prst="rect">
                <a:avLst/>
              </a:prstGeom>
              <a:blipFill>
                <a:blip r:embed="rId5"/>
                <a:stretch>
                  <a:fillRect l="-1471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64CE690-8733-9259-E3CF-B030E2567DC3}"/>
                  </a:ext>
                </a:extLst>
              </p:cNvPr>
              <p:cNvSpPr txBox="1"/>
              <p:nvPr/>
            </p:nvSpPr>
            <p:spPr>
              <a:xfrm>
                <a:off x="19765543" y="2888360"/>
                <a:ext cx="854145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𝑜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64CE690-8733-9259-E3CF-B030E2567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5543" y="2888360"/>
                <a:ext cx="854145" cy="767390"/>
              </a:xfrm>
              <a:prstGeom prst="rect">
                <a:avLst/>
              </a:prstGeom>
              <a:blipFill>
                <a:blip r:embed="rId6"/>
                <a:stretch>
                  <a:fillRect l="-1471" b="-1311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7C323B-1ED8-1BCB-1217-87DA074B5B89}"/>
                  </a:ext>
                </a:extLst>
              </p:cNvPr>
              <p:cNvSpPr txBox="1"/>
              <p:nvPr/>
            </p:nvSpPr>
            <p:spPr>
              <a:xfrm>
                <a:off x="3436867" y="5609833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7C323B-1ED8-1BCB-1217-87DA074B5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867" y="5609833"/>
                <a:ext cx="888127" cy="767390"/>
              </a:xfrm>
              <a:prstGeom prst="rect">
                <a:avLst/>
              </a:prstGeom>
              <a:blipFill>
                <a:blip r:embed="rId7"/>
                <a:stretch>
                  <a:fillRect l="-1408"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983B653-A320-6FE7-0411-C970A1C7EE94}"/>
                  </a:ext>
                </a:extLst>
              </p:cNvPr>
              <p:cNvSpPr txBox="1"/>
              <p:nvPr/>
            </p:nvSpPr>
            <p:spPr>
              <a:xfrm>
                <a:off x="8440284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983B653-A320-6FE7-0411-C970A1C7E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284" y="5609833"/>
                <a:ext cx="902362" cy="767390"/>
              </a:xfrm>
              <a:prstGeom prst="rect">
                <a:avLst/>
              </a:prstGeom>
              <a:blipFill>
                <a:blip r:embed="rId8"/>
                <a:stretch>
                  <a:fillRect l="-1389"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3A7720B-93FA-3241-D22F-F3EAF541BA7B}"/>
                  </a:ext>
                </a:extLst>
              </p:cNvPr>
              <p:cNvSpPr txBox="1"/>
              <p:nvPr/>
            </p:nvSpPr>
            <p:spPr>
              <a:xfrm>
                <a:off x="13028142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3A7720B-93FA-3241-D22F-F3EAF541B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8142" y="5609833"/>
                <a:ext cx="902362" cy="767390"/>
              </a:xfrm>
              <a:prstGeom prst="rect">
                <a:avLst/>
              </a:prstGeom>
              <a:blipFill>
                <a:blip r:embed="rId9"/>
                <a:stretch>
                  <a:fillRect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2E9F3F8-EFE5-D4D3-91B6-516EE4FF7F88}"/>
                  </a:ext>
                </a:extLst>
              </p:cNvPr>
              <p:cNvSpPr txBox="1"/>
              <p:nvPr/>
            </p:nvSpPr>
            <p:spPr>
              <a:xfrm>
                <a:off x="16485473" y="5609833"/>
                <a:ext cx="902362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2E9F3F8-EFE5-D4D3-91B6-516EE4FF7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5473" y="5609833"/>
                <a:ext cx="902362" cy="767390"/>
              </a:xfrm>
              <a:prstGeom prst="rect">
                <a:avLst/>
              </a:prstGeom>
              <a:blipFill>
                <a:blip r:embed="rId10"/>
                <a:stretch>
                  <a:fillRect b="-80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E57AEC2-75BF-8E2D-1995-540904930349}"/>
                  </a:ext>
                </a:extLst>
              </p:cNvPr>
              <p:cNvSpPr txBox="1"/>
              <p:nvPr/>
            </p:nvSpPr>
            <p:spPr>
              <a:xfrm>
                <a:off x="19942804" y="5609833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E57AEC2-75BF-8E2D-1995-540904930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804" y="5609833"/>
                <a:ext cx="888127" cy="767390"/>
              </a:xfrm>
              <a:prstGeom prst="rect">
                <a:avLst/>
              </a:prstGeom>
              <a:blipFill>
                <a:blip r:embed="rId11"/>
                <a:stretch>
                  <a:fillRect l="-1408" b="-1290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!!ourline">
            <a:extLst>
              <a:ext uri="{FF2B5EF4-FFF2-40B4-BE49-F238E27FC236}">
                <a16:creationId xmlns:a16="http://schemas.microsoft.com/office/drawing/2014/main" id="{27DF8EB4-FC72-5700-EFE7-882D6CF906B6}"/>
              </a:ext>
            </a:extLst>
          </p:cNvPr>
          <p:cNvCxnSpPr>
            <a:cxnSpLocks/>
          </p:cNvCxnSpPr>
          <p:nvPr/>
        </p:nvCxnSpPr>
        <p:spPr>
          <a:xfrm flipV="1">
            <a:off x="4985282" y="1192696"/>
            <a:ext cx="0" cy="6398951"/>
          </a:xfrm>
          <a:prstGeom prst="straightConnector1">
            <a:avLst/>
          </a:prstGeom>
          <a:noFill/>
          <a:ln w="38100" cap="flat">
            <a:solidFill>
              <a:schemeClr val="accent1">
                <a:lumMod val="75000"/>
              </a:schemeClr>
            </a:solidFill>
            <a:prstDash val="dash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" name="!!a1">
            <a:extLst>
              <a:ext uri="{FF2B5EF4-FFF2-40B4-BE49-F238E27FC236}">
                <a16:creationId xmlns:a16="http://schemas.microsoft.com/office/drawing/2014/main" id="{F2258CF1-4D6C-1C65-F54F-13DF6373BD09}"/>
              </a:ext>
            </a:extLst>
          </p:cNvPr>
          <p:cNvCxnSpPr>
            <a:cxnSpLocks/>
          </p:cNvCxnSpPr>
          <p:nvPr/>
        </p:nvCxnSpPr>
        <p:spPr>
          <a:xfrm flipH="1">
            <a:off x="2811926" y="5431542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EB588E4-FDA9-B009-32A2-B2C4B5E479AF}"/>
                  </a:ext>
                </a:extLst>
              </p:cNvPr>
              <p:cNvSpPr/>
              <p:nvPr/>
            </p:nvSpPr>
            <p:spPr>
              <a:xfrm>
                <a:off x="592483" y="8087834"/>
                <a:ext cx="22889831" cy="109807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</a:rPr>
                  <a:t>Lemma: There is an optimum that starts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6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EB588E4-FDA9-B009-32A2-B2C4B5E47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83" y="8087834"/>
                <a:ext cx="22889831" cy="1098078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ourend">
                <a:extLst>
                  <a:ext uri="{FF2B5EF4-FFF2-40B4-BE49-F238E27FC236}">
                    <a16:creationId xmlns:a16="http://schemas.microsoft.com/office/drawing/2014/main" id="{F454A8E4-337D-7E07-BCEC-2DC6538832C1}"/>
                  </a:ext>
                </a:extLst>
              </p:cNvPr>
              <p:cNvSpPr/>
              <p:nvPr/>
            </p:nvSpPr>
            <p:spPr>
              <a:xfrm>
                <a:off x="3377956" y="496626"/>
                <a:ext cx="1919479" cy="65833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chemeClr val="bg1"/>
                    </a:solidFill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e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Bradley Hand" pitchFamily="2" charset="77"/>
                    <a:ea typeface="Helvetica Neue Medium"/>
                    <a:cs typeface="Helvetica Neue Medium"/>
                    <a:sym typeface="Helvetica Neue Medium"/>
                  </a:rPr>
                  <a:t>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𝑎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Bradley Hand" pitchFamily="2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ourend">
                <a:extLst>
                  <a:ext uri="{FF2B5EF4-FFF2-40B4-BE49-F238E27FC236}">
                    <a16:creationId xmlns:a16="http://schemas.microsoft.com/office/drawing/2014/main" id="{F454A8E4-337D-7E07-BCEC-2DC653883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956" y="496626"/>
                <a:ext cx="1919479" cy="658336"/>
              </a:xfrm>
              <a:prstGeom prst="roundRect">
                <a:avLst/>
              </a:prstGeom>
              <a:blipFill>
                <a:blip r:embed="rId14"/>
                <a:stretch>
                  <a:fillRect t="-3774" b="-2641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!!a1">
            <a:extLst>
              <a:ext uri="{FF2B5EF4-FFF2-40B4-BE49-F238E27FC236}">
                <a16:creationId xmlns:a16="http://schemas.microsoft.com/office/drawing/2014/main" id="{F8FF02E7-3EB1-8376-BFC9-B4F602435BFA}"/>
              </a:ext>
            </a:extLst>
          </p:cNvPr>
          <p:cNvCxnSpPr>
            <a:cxnSpLocks/>
          </p:cNvCxnSpPr>
          <p:nvPr/>
        </p:nvCxnSpPr>
        <p:spPr>
          <a:xfrm flipH="1">
            <a:off x="2823946" y="2599891"/>
            <a:ext cx="217335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75000"/>
              </a:schemeClr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4B9463-BDA5-B93B-A7A4-668FB540AA1A}"/>
                  </a:ext>
                </a:extLst>
              </p:cNvPr>
              <p:cNvSpPr txBox="1"/>
              <p:nvPr/>
            </p:nvSpPr>
            <p:spPr>
              <a:xfrm>
                <a:off x="3462321" y="2778182"/>
                <a:ext cx="88812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𝑎</m:t>
                          </m:r>
                        </m:e>
                        <m:sub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4B9463-BDA5-B93B-A7A4-668FB540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321" y="2778182"/>
                <a:ext cx="888127" cy="767390"/>
              </a:xfrm>
              <a:prstGeom prst="rect">
                <a:avLst/>
              </a:prstGeom>
              <a:blipFill>
                <a:blip r:embed="rId13"/>
                <a:stretch>
                  <a:fillRect l="-1408" b="-967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352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2609</TotalTime>
  <Words>680</Words>
  <Application>Microsoft Macintosh PowerPoint</Application>
  <PresentationFormat>Custom</PresentationFormat>
  <Paragraphs>164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Bradley Hand</vt:lpstr>
      <vt:lpstr>Cambria Math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274</cp:revision>
  <dcterms:modified xsi:type="dcterms:W3CDTF">2025-01-07T15:28:06Z</dcterms:modified>
</cp:coreProperties>
</file>