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  <p:sldId id="279" r:id="rId15"/>
    <p:sldId id="280" r:id="rId16"/>
    <p:sldId id="305" r:id="rId17"/>
    <p:sldId id="306" r:id="rId18"/>
    <p:sldId id="307" r:id="rId19"/>
    <p:sldId id="289" r:id="rId20"/>
    <p:sldId id="308" r:id="rId21"/>
    <p:sldId id="310" r:id="rId22"/>
    <p:sldId id="311" r:id="rId23"/>
    <p:sldId id="283" r:id="rId24"/>
    <p:sldId id="312" r:id="rId25"/>
    <p:sldId id="313" r:id="rId26"/>
    <p:sldId id="286" r:id="rId27"/>
    <p:sldId id="314" r:id="rId28"/>
    <p:sldId id="315" r:id="rId29"/>
    <p:sldId id="292" r:id="rId30"/>
    <p:sldId id="293" r:id="rId31"/>
    <p:sldId id="296" r:id="rId32"/>
    <p:sldId id="295" r:id="rId33"/>
    <p:sldId id="297" r:id="rId34"/>
    <p:sldId id="298" r:id="rId35"/>
    <p:sldId id="299" r:id="rId36"/>
    <p:sldId id="301" r:id="rId37"/>
    <p:sldId id="302" r:id="rId38"/>
    <p:sldId id="304" r:id="rId39"/>
    <p:sldId id="303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11"/>
  </p:normalViewPr>
  <p:slideViewPr>
    <p:cSldViewPr snapToGrid="0">
      <p:cViewPr varScale="1">
        <p:scale>
          <a:sx n="67" d="100"/>
          <a:sy n="67" d="100"/>
        </p:scale>
        <p:origin x="1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rxiv.org/pdf/1412.0348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Edit Distance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1469034" y="514041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F9B5B2B-0D87-CA47-6C5F-CA22E9DAD95E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25127F-8BD6-DA8C-222A-3655D794950F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379017-5A2A-C563-AF34-13C8FF1E82E3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1C3BCC2-4A15-09C7-AAD6-822050700E03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0277B2-9E12-FA82-767B-9716B471A220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031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14733648" y="51006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DE54A3-8156-A673-8676-A1A0935C177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D13BF9D-0F9E-7DBA-2940-0EA47D314DA2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DEFB6E-400A-32EC-1754-5A866D3BE19A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E9A5044-F570-4AD1-6981-E74DB4FCCDE8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D3F6A78-20B7-F36E-ADA1-DE2ACCF6D4E0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462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19270757" y="976341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AE94152-E8B2-73EE-09E9-54317DF59CE3}"/>
              </a:ext>
            </a:extLst>
          </p:cNvPr>
          <p:cNvSpPr/>
          <p:nvPr/>
        </p:nvSpPr>
        <p:spPr>
          <a:xfrm>
            <a:off x="1208874" y="5852424"/>
            <a:ext cx="17406238" cy="367434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40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4201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638020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3736601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6380204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41575" y="456122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56166" y="617730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25451803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Multiply 14">
            <a:extLst>
              <a:ext uri="{FF2B5EF4-FFF2-40B4-BE49-F238E27FC236}">
                <a16:creationId xmlns:a16="http://schemas.microsoft.com/office/drawing/2014/main" id="{04470BD0-D834-7B3D-A492-8FD7ED385407}"/>
              </a:ext>
            </a:extLst>
          </p:cNvPr>
          <p:cNvSpPr/>
          <p:nvPr/>
        </p:nvSpPr>
        <p:spPr>
          <a:xfrm>
            <a:off x="10916724" y="2225190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35CAD82-762B-E25D-0846-80C6E6F872A0}"/>
              </a:ext>
            </a:extLst>
          </p:cNvPr>
          <p:cNvSpPr/>
          <p:nvPr/>
        </p:nvSpPr>
        <p:spPr>
          <a:xfrm>
            <a:off x="19270757" y="8006099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7B11C02-A209-672D-15B2-F0CBD270D5DC}"/>
              </a:ext>
            </a:extLst>
          </p:cNvPr>
          <p:cNvSpPr/>
          <p:nvPr/>
        </p:nvSpPr>
        <p:spPr>
          <a:xfrm>
            <a:off x="25451803" y="9763411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AE94152-E8B2-73EE-09E9-54317DF59CE3}"/>
              </a:ext>
            </a:extLst>
          </p:cNvPr>
          <p:cNvSpPr/>
          <p:nvPr/>
        </p:nvSpPr>
        <p:spPr>
          <a:xfrm>
            <a:off x="1208874" y="5852424"/>
            <a:ext cx="17406238" cy="367434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40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1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C2C3E87-A574-087B-FD1E-4F13F9BCCD36}"/>
              </a:ext>
            </a:extLst>
          </p:cNvPr>
          <p:cNvSpPr/>
          <p:nvPr/>
        </p:nvSpPr>
        <p:spPr>
          <a:xfrm>
            <a:off x="19217882" y="10041871"/>
            <a:ext cx="467208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Edit Distance = 3</a:t>
            </a:r>
          </a:p>
        </p:txBody>
      </p:sp>
      <p:sp>
        <p:nvSpPr>
          <p:cNvPr id="20" name="Candy: A problem on leetcode">
            <a:extLst>
              <a:ext uri="{FF2B5EF4-FFF2-40B4-BE49-F238E27FC236}">
                <a16:creationId xmlns:a16="http://schemas.microsoft.com/office/drawing/2014/main" id="{96B6D17C-E575-3BC5-30B8-40AC0BBB5CF1}"/>
              </a:ext>
            </a:extLst>
          </p:cNvPr>
          <p:cNvSpPr/>
          <p:nvPr/>
        </p:nvSpPr>
        <p:spPr>
          <a:xfrm>
            <a:off x="1208874" y="11106460"/>
            <a:ext cx="17698558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the Edit Distance Problem?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192270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80200DF-5D2E-2808-B042-DC8974B8B49E}"/>
              </a:ext>
            </a:extLst>
          </p:cNvPr>
          <p:cNvSpPr/>
          <p:nvPr/>
        </p:nvSpPr>
        <p:spPr>
          <a:xfrm>
            <a:off x="953561" y="1107597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we want to find the edit distance between A[1…n] and B[1…m]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70A031-3B14-F475-96AB-29F50F761ABF}"/>
              </a:ext>
            </a:extLst>
          </p:cNvPr>
          <p:cNvSpPr/>
          <p:nvPr/>
        </p:nvSpPr>
        <p:spPr>
          <a:xfrm>
            <a:off x="953559" y="9770073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Look at the last step of edit distance in our example.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5A1B7A1-8CC2-F9EB-DE0D-7AFF20D5F58A}"/>
              </a:ext>
            </a:extLst>
          </p:cNvPr>
          <p:cNvSpPr/>
          <p:nvPr/>
        </p:nvSpPr>
        <p:spPr>
          <a:xfrm>
            <a:off x="953559" y="5520685"/>
            <a:ext cx="22889831" cy="32579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EDIT(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i,j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 be the edit distance between A[1..i] and B[1…j]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want to find EDIT(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n,m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721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1764696" y="863191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7994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1764696" y="863191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1764696" y="86657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698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8408655" y="82034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840865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8408655" y="82372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69693E-94D8-4B81-D498-05CFBFA578F1}"/>
              </a:ext>
            </a:extLst>
          </p:cNvPr>
          <p:cNvSpPr/>
          <p:nvPr/>
        </p:nvSpPr>
        <p:spPr>
          <a:xfrm>
            <a:off x="17424125" y="656882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A0AA9B68-5F1B-D1A4-5F15-53B3AED12F87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3836DD8F-86F6-4AC2-7718-33F7C1CA2E17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332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78493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373894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906929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8408655" y="82034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840865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8408655" y="82372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F284101-558A-9F1F-CBDA-6E3898805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B69693E-94D8-4B81-D498-05CFBFA578F1}"/>
              </a:ext>
            </a:extLst>
          </p:cNvPr>
          <p:cNvSpPr/>
          <p:nvPr/>
        </p:nvSpPr>
        <p:spPr>
          <a:xfrm>
            <a:off x="17424125" y="656882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8" name="Moon 7">
            <a:extLst>
              <a:ext uri="{FF2B5EF4-FFF2-40B4-BE49-F238E27FC236}">
                <a16:creationId xmlns:a16="http://schemas.microsoft.com/office/drawing/2014/main" id="{A0AA9B68-5F1B-D1A4-5F15-53B3AED12F87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3836DD8F-86F6-4AC2-7718-33F7C1CA2E17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/>
              <p:nvPr/>
            </p:nvSpPr>
            <p:spPr>
              <a:xfrm>
                <a:off x="6558235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695BAE9-A1B5-BCB1-D4AC-629DF606B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235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86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1121968" y="91178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0809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Edit Distance or </a:t>
            </a:r>
            <a:r>
              <a:rPr lang="en-IN" sz="9600" dirty="0" err="1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Levenshtein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  <a:sym typeface="Chalkduster"/>
              </a:rPr>
              <a:t> Distance is minimum number of single character edits (insertion, deletion, or substitution) required to transform from one string to another string </a:t>
            </a:r>
            <a:endParaRPr lang="en-IN" sz="66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6C67097-385B-7D2B-5709-DA5994AF942C}"/>
              </a:ext>
            </a:extLst>
          </p:cNvPr>
          <p:cNvSpPr/>
          <p:nvPr/>
        </p:nvSpPr>
        <p:spPr>
          <a:xfrm>
            <a:off x="747083" y="7242926"/>
            <a:ext cx="22889831" cy="55161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Edit distance is very useful in bioinformatics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is used to compare DNA, RNA – to identify genetic similarity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91516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1121968" y="911786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0969802" y="780972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064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595895" y="411705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595895" y="785661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7111288" y="782280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6959122" y="651466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700E38A7-EED9-EC0E-D0FE-86F05A159F5E}"/>
              </a:ext>
            </a:extLst>
          </p:cNvPr>
          <p:cNvSpPr/>
          <p:nvPr/>
        </p:nvSpPr>
        <p:spPr>
          <a:xfrm>
            <a:off x="17206758" y="71044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F8C98F2F-C328-FE0B-C45D-71E548753A7F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606B0606-C316-7452-5005-5E165D2C0673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363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205636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595895" y="411705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595895" y="785661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3">
            <a:extLst>
              <a:ext uri="{FF2B5EF4-FFF2-40B4-BE49-F238E27FC236}">
                <a16:creationId xmlns:a16="http://schemas.microsoft.com/office/drawing/2014/main" id="{8C318DB5-9E36-1BDC-5EE3-EE78421E6FCB}"/>
              </a:ext>
            </a:extLst>
          </p:cNvPr>
          <p:cNvSpPr/>
          <p:nvPr/>
        </p:nvSpPr>
        <p:spPr>
          <a:xfrm>
            <a:off x="17111288" y="782280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E90A961-4741-280D-FB81-25041845E4B2}"/>
              </a:ext>
            </a:extLst>
          </p:cNvPr>
          <p:cNvSpPr/>
          <p:nvPr/>
        </p:nvSpPr>
        <p:spPr>
          <a:xfrm>
            <a:off x="16959122" y="651466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700E38A7-EED9-EC0E-D0FE-86F05A159F5E}"/>
              </a:ext>
            </a:extLst>
          </p:cNvPr>
          <p:cNvSpPr/>
          <p:nvPr/>
        </p:nvSpPr>
        <p:spPr>
          <a:xfrm>
            <a:off x="5372013" y="9757344"/>
            <a:ext cx="3265347" cy="7885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9285E69D-B06E-FC5F-7AC2-A0909FCEA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/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ans">
                <a:extLst>
                  <a:ext uri="{FF2B5EF4-FFF2-40B4-BE49-F238E27FC236}">
                    <a16:creationId xmlns:a16="http://schemas.microsoft.com/office/drawing/2014/main" id="{9042336A-660F-A033-76E7-1E7415ECB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F8C98F2F-C328-FE0B-C45D-71E548753A7F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606B0606-C316-7452-5005-5E165D2C0673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590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3647209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446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963585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2C1BEA9-B89A-0E8D-CCEF-945585957900}"/>
              </a:ext>
            </a:extLst>
          </p:cNvPr>
          <p:cNvSpPr/>
          <p:nvPr/>
        </p:nvSpPr>
        <p:spPr>
          <a:xfrm>
            <a:off x="19407435" y="782279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B28782A7-7BFD-3BCD-E35A-28CA91B9FF6F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oon 9">
            <a:extLst>
              <a:ext uri="{FF2B5EF4-FFF2-40B4-BE49-F238E27FC236}">
                <a16:creationId xmlns:a16="http://schemas.microsoft.com/office/drawing/2014/main" id="{52886614-DDBE-F2C1-02E8-7FFD3E437C8C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8441A68D-4601-0A92-E196-2933A03EC6C0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4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62911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57677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5D154EB9-D954-5C99-ADFD-A4CE150619B9}"/>
              </a:ext>
            </a:extLst>
          </p:cNvPr>
          <p:cNvSpPr/>
          <p:nvPr/>
        </p:nvSpPr>
        <p:spPr>
          <a:xfrm>
            <a:off x="1963585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12000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2C1BEA9-B89A-0E8D-CCEF-945585957900}"/>
              </a:ext>
            </a:extLst>
          </p:cNvPr>
          <p:cNvSpPr/>
          <p:nvPr/>
        </p:nvSpPr>
        <p:spPr>
          <a:xfrm>
            <a:off x="19407435" y="782279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ub">
            <a:extLst>
              <a:ext uri="{FF2B5EF4-FFF2-40B4-BE49-F238E27FC236}">
                <a16:creationId xmlns:a16="http://schemas.microsoft.com/office/drawing/2014/main" id="{B28782A7-7BFD-3BCD-E35A-28CA91B9FF6F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8DDABB1-09FC-4D32-2479-665860575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oon 9">
            <a:extLst>
              <a:ext uri="{FF2B5EF4-FFF2-40B4-BE49-F238E27FC236}">
                <a16:creationId xmlns:a16="http://schemas.microsoft.com/office/drawing/2014/main" id="{52886614-DDBE-F2C1-02E8-7FFD3E437C8C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8441A68D-4601-0A92-E196-2933A03EC6C0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/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ans">
                <a:extLst>
                  <a:ext uri="{FF2B5EF4-FFF2-40B4-BE49-F238E27FC236}">
                    <a16:creationId xmlns:a16="http://schemas.microsoft.com/office/drawing/2014/main" id="{7C19AC4E-76DD-2C53-1B61-59C728542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08" y="9887591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03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3606575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3606575" y="419593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551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87021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870215" y="92903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ub">
            <a:extLst>
              <a:ext uri="{FF2B5EF4-FFF2-40B4-BE49-F238E27FC236}">
                <a16:creationId xmlns:a16="http://schemas.microsoft.com/office/drawing/2014/main" id="{1B561696-18AE-BA11-3AD7-5D1075BD813C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/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35" y="7360062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BBF0EDC8-8EC8-2C97-341F-F6D239BE4611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F15B297A-7A1D-8A80-355D-3293E8CBC4D2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03362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9874BF96-6298-3F0D-DDF9-A2D94EC0EBAE}"/>
              </a:ext>
            </a:extLst>
          </p:cNvPr>
          <p:cNvSpPr/>
          <p:nvPr/>
        </p:nvSpPr>
        <p:spPr>
          <a:xfrm>
            <a:off x="3668145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9AAEDE77-3CFC-F439-1D61-D3CDB2E58507}"/>
              </a:ext>
            </a:extLst>
          </p:cNvPr>
          <p:cNvSpPr/>
          <p:nvPr/>
        </p:nvSpPr>
        <p:spPr>
          <a:xfrm>
            <a:off x="6152752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EB8A6400-A9D2-7246-B25B-52CE0626AE0C}"/>
              </a:ext>
            </a:extLst>
          </p:cNvPr>
          <p:cNvSpPr/>
          <p:nvPr/>
        </p:nvSpPr>
        <p:spPr>
          <a:xfrm>
            <a:off x="8637360" y="913093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1014E8-819C-3C2A-D3D1-0F8FAF3F51EF}"/>
              </a:ext>
            </a:extLst>
          </p:cNvPr>
          <p:cNvSpPr/>
          <p:nvPr/>
        </p:nvSpPr>
        <p:spPr>
          <a:xfrm>
            <a:off x="11121968" y="916474"/>
            <a:ext cx="2160000" cy="21566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3EAA5F-B2D8-F119-A1D3-B636C41B87F6}"/>
              </a:ext>
            </a:extLst>
          </p:cNvPr>
          <p:cNvSpPr/>
          <p:nvPr/>
        </p:nvSpPr>
        <p:spPr>
          <a:xfrm>
            <a:off x="19870215" y="40941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F8BDC-2BF7-92D9-C1BE-226C077B0A0F}"/>
              </a:ext>
            </a:extLst>
          </p:cNvPr>
          <p:cNvSpPr/>
          <p:nvPr/>
        </p:nvSpPr>
        <p:spPr>
          <a:xfrm>
            <a:off x="3668145" y="4195939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975595-F700-1AAD-F714-B989EC917345}"/>
              </a:ext>
            </a:extLst>
          </p:cNvPr>
          <p:cNvSpPr/>
          <p:nvPr/>
        </p:nvSpPr>
        <p:spPr>
          <a:xfrm>
            <a:off x="6152752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580E10-01E4-EB8D-CBF6-BF189CE7CFC9}"/>
              </a:ext>
            </a:extLst>
          </p:cNvPr>
          <p:cNvSpPr/>
          <p:nvPr/>
        </p:nvSpPr>
        <p:spPr>
          <a:xfrm>
            <a:off x="8637360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3CF7C5-2E99-E88E-85EA-1BD20474DBA6}"/>
              </a:ext>
            </a:extLst>
          </p:cNvPr>
          <p:cNvSpPr/>
          <p:nvPr/>
        </p:nvSpPr>
        <p:spPr>
          <a:xfrm>
            <a:off x="11121968" y="4195939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478C23-90F3-42A9-503D-BA18507F24A4}"/>
              </a:ext>
            </a:extLst>
          </p:cNvPr>
          <p:cNvSpPr/>
          <p:nvPr/>
        </p:nvSpPr>
        <p:spPr>
          <a:xfrm>
            <a:off x="19870215" y="92903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ub">
            <a:extLst>
              <a:ext uri="{FF2B5EF4-FFF2-40B4-BE49-F238E27FC236}">
                <a16:creationId xmlns:a16="http://schemas.microsoft.com/office/drawing/2014/main" id="{1B561696-18AE-BA11-3AD7-5D1075BD813C}"/>
              </a:ext>
            </a:extLst>
          </p:cNvPr>
          <p:cNvSpPr/>
          <p:nvPr/>
        </p:nvSpPr>
        <p:spPr>
          <a:xfrm>
            <a:off x="18651325" y="6858000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/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 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62EE4ADD-031B-D7E2-ACC2-82AD66ED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2" y="934276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/>
              <p:nvPr/>
            </p:nvSpPr>
            <p:spPr>
              <a:xfrm>
                <a:off x="6621235" y="988673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ans">
                <a:extLst>
                  <a:ext uri="{FF2B5EF4-FFF2-40B4-BE49-F238E27FC236}">
                    <a16:creationId xmlns:a16="http://schemas.microsoft.com/office/drawing/2014/main" id="{4E2E9313-CA77-01E4-97C3-DE5A82DE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35" y="9886733"/>
                <a:ext cx="4671060" cy="658336"/>
              </a:xfrm>
              <a:prstGeom prst="roundRect">
                <a:avLst/>
              </a:prstGeom>
              <a:blipFill>
                <a:blip r:embed="rId3"/>
                <a:stretch>
                  <a:fillRect t="-7547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oon 10">
            <a:extLst>
              <a:ext uri="{FF2B5EF4-FFF2-40B4-BE49-F238E27FC236}">
                <a16:creationId xmlns:a16="http://schemas.microsoft.com/office/drawing/2014/main" id="{BBF0EDC8-8EC8-2C97-341F-F6D239BE4611}"/>
              </a:ext>
            </a:extLst>
          </p:cNvPr>
          <p:cNvSpPr/>
          <p:nvPr/>
        </p:nvSpPr>
        <p:spPr>
          <a:xfrm>
            <a:off x="2376134" y="661633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F15B297A-7A1D-8A80-355D-3293E8CBC4D2}"/>
              </a:ext>
            </a:extLst>
          </p:cNvPr>
          <p:cNvSpPr/>
          <p:nvPr/>
        </p:nvSpPr>
        <p:spPr>
          <a:xfrm rot="10800000">
            <a:off x="13378645" y="820346"/>
            <a:ext cx="756610" cy="6196367"/>
          </a:xfrm>
          <a:prstGeom prst="moon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943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box2">
                <a:extLst>
                  <a:ext uri="{FF2B5EF4-FFF2-40B4-BE49-F238E27FC236}">
                    <a16:creationId xmlns:a16="http://schemas.microsoft.com/office/drawing/2014/main" id="{D6A34C12-1B65-053D-4E0B-B695349B8717}"/>
                  </a:ext>
                </a:extLst>
              </p:cNvPr>
              <p:cNvSpPr/>
              <p:nvPr/>
            </p:nvSpPr>
            <p:spPr>
              <a:xfrm>
                <a:off x="7512922" y="565483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an insertion: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9" name="!!box2">
                <a:extLst>
                  <a:ext uri="{FF2B5EF4-FFF2-40B4-BE49-F238E27FC236}">
                    <a16:creationId xmlns:a16="http://schemas.microsoft.com/office/drawing/2014/main" id="{D6A34C12-1B65-053D-4E0B-B695349B8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5654834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618" t="-1031" b="-123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13C998EF-9E12-EF0E-DCB0-2BCD5542C330}"/>
                  </a:ext>
                </a:extLst>
              </p:cNvPr>
              <p:cNvSpPr/>
              <p:nvPr/>
            </p:nvSpPr>
            <p:spPr>
              <a:xfrm>
                <a:off x="7512922" y="413845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deletion: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1+EDIT(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13C998EF-9E12-EF0E-DCB0-2BCD5542C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4138454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618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box2">
                <a:extLst>
                  <a:ext uri="{FF2B5EF4-FFF2-40B4-BE49-F238E27FC236}">
                    <a16:creationId xmlns:a16="http://schemas.microsoft.com/office/drawing/2014/main" id="{89C7B27D-A4A7-573F-4E8A-A0F4381B3811}"/>
                  </a:ext>
                </a:extLst>
              </p:cNvPr>
              <p:cNvSpPr/>
              <p:nvPr/>
            </p:nvSpPr>
            <p:spPr>
              <a:xfrm>
                <a:off x="7512922" y="262207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substitution 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0" name="!!box2">
                <a:extLst>
                  <a:ext uri="{FF2B5EF4-FFF2-40B4-BE49-F238E27FC236}">
                    <a16:creationId xmlns:a16="http://schemas.microsoft.com/office/drawing/2014/main" id="{89C7B27D-A4A7-573F-4E8A-A0F4381B3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2622074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618" t="-1020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box2">
                <a:extLst>
                  <a:ext uri="{FF2B5EF4-FFF2-40B4-BE49-F238E27FC236}">
                    <a16:creationId xmlns:a16="http://schemas.microsoft.com/office/drawing/2014/main" id="{9676B02C-B429-5CEF-B117-F77B64A142B8}"/>
                  </a:ext>
                </a:extLst>
              </p:cNvPr>
              <p:cNvSpPr/>
              <p:nvPr/>
            </p:nvSpPr>
            <p:spPr>
              <a:xfrm>
                <a:off x="7512922" y="1105694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last step is a match: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1" name="!!box2">
                <a:extLst>
                  <a:ext uri="{FF2B5EF4-FFF2-40B4-BE49-F238E27FC236}">
                    <a16:creationId xmlns:a16="http://schemas.microsoft.com/office/drawing/2014/main" id="{9676B02C-B429-5CEF-B117-F77B64A14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2" y="1105694"/>
                <a:ext cx="8593443" cy="1203166"/>
              </a:xfrm>
              <a:prstGeom prst="roundRect">
                <a:avLst/>
              </a:prstGeom>
              <a:blipFill>
                <a:blip r:embed="rId5"/>
                <a:stretch>
                  <a:fillRect l="-1618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ndy: A problem on leetcode">
            <a:extLst>
              <a:ext uri="{FF2B5EF4-FFF2-40B4-BE49-F238E27FC236}">
                <a16:creationId xmlns:a16="http://schemas.microsoft.com/office/drawing/2014/main" id="{E00D49C4-D751-C4A5-0ADA-5C84D5F5852A}"/>
              </a:ext>
            </a:extLst>
          </p:cNvPr>
          <p:cNvSpPr/>
          <p:nvPr/>
        </p:nvSpPr>
        <p:spPr>
          <a:xfrm>
            <a:off x="1320717" y="7776211"/>
            <a:ext cx="21742566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we </a:t>
            </a:r>
            <a:r>
              <a:rPr lang="en-US" sz="6600" dirty="0" err="1"/>
              <a:t>donot</a:t>
            </a:r>
            <a:r>
              <a:rPr lang="en-US" sz="6600" dirty="0"/>
              <a:t> know what is the last step</a:t>
            </a:r>
            <a:endParaRPr sz="6600" dirty="0"/>
          </a:p>
        </p:txBody>
      </p:sp>
      <p:sp>
        <p:nvSpPr>
          <p:cNvPr id="2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D262097-04A5-260B-9A77-F4D1BE0884BF}"/>
              </a:ext>
            </a:extLst>
          </p:cNvPr>
          <p:cNvSpPr/>
          <p:nvPr/>
        </p:nvSpPr>
        <p:spPr>
          <a:xfrm>
            <a:off x="1320717" y="10578783"/>
            <a:ext cx="21742566" cy="273939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But it is one of the above four possibilities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blipFill>
                <a:blip r:embed="rId6"/>
                <a:stretch>
                  <a:fillRect l="-1730" t="-7547" r="-2422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blipFill>
                <a:blip r:embed="rId7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blipFill>
                <a:blip r:embed="rId8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blipFill>
                <a:blip r:embed="rId9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18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361774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C7D8A0-E3E6-3B22-3D7B-B1FE15B541D8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4BED5AA-5975-72C3-DC8A-09C8EBB389E9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4E5669-7BEB-916C-EAE6-7D19EC24604F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0D9402-5D38-22E6-0661-2CA41B04F9FE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1E35C81-8350-D0C0-B7C4-1A98AA95B642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211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6166567"/>
                <a:ext cx="3657600" cy="658336"/>
              </a:xfrm>
              <a:prstGeom prst="roundRect">
                <a:avLst/>
              </a:prstGeom>
              <a:blipFill>
                <a:blip r:embed="rId2"/>
                <a:stretch>
                  <a:fillRect l="-1730" t="-7547" r="-2422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4683284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3137217"/>
                <a:ext cx="4671060" cy="658336"/>
              </a:xfrm>
              <a:prstGeom prst="roundRect">
                <a:avLst/>
              </a:prstGeom>
              <a:blipFill>
                <a:blip r:embed="rId4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120" y="1647509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9464040" y="1371600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7658100" y="3899931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876300" y="389993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899931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9434" b="-2830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52266A27-B604-9827-5989-229E4E909DAB}"/>
              </a:ext>
            </a:extLst>
          </p:cNvPr>
          <p:cNvSpPr/>
          <p:nvPr/>
        </p:nvSpPr>
        <p:spPr>
          <a:xfrm>
            <a:off x="6233160" y="3795553"/>
            <a:ext cx="914400" cy="914400"/>
          </a:xfrm>
          <a:prstGeom prst="mathEqual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304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!box2">
            <a:extLst>
              <a:ext uri="{FF2B5EF4-FFF2-40B4-BE49-F238E27FC236}">
                <a16:creationId xmlns:a16="http://schemas.microsoft.com/office/drawing/2014/main" id="{F3BCA019-3C7A-45B4-5097-9DBD734A9E76}"/>
              </a:ext>
            </a:extLst>
          </p:cNvPr>
          <p:cNvSpPr/>
          <p:nvPr/>
        </p:nvSpPr>
        <p:spPr>
          <a:xfrm>
            <a:off x="876300" y="1341931"/>
            <a:ext cx="10266621" cy="103737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def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     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2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4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3827A621-ED75-B2C5-9917-0F78F7EFEA1B}"/>
              </a:ext>
            </a:extLst>
          </p:cNvPr>
          <p:cNvSpPr/>
          <p:nvPr/>
        </p:nvSpPr>
        <p:spPr>
          <a:xfrm>
            <a:off x="12014791" y="4732019"/>
            <a:ext cx="11272770" cy="16262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base case?</a:t>
            </a:r>
            <a:endParaRPr sz="6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309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522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08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67644D87-F952-6AC6-B99D-CF9F9DA1C091}"/>
              </a:ext>
            </a:extLst>
          </p:cNvPr>
          <p:cNvSpPr/>
          <p:nvPr/>
        </p:nvSpPr>
        <p:spPr>
          <a:xfrm>
            <a:off x="12192000" y="3062966"/>
            <a:ext cx="11272770" cy="263696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673131A-CB36-F8C4-97F0-119F91E7C290}"/>
              </a:ext>
            </a:extLst>
          </p:cNvPr>
          <p:cNvSpPr/>
          <p:nvPr/>
        </p:nvSpPr>
        <p:spPr>
          <a:xfrm>
            <a:off x="12192000" y="6528829"/>
            <a:ext cx="11272770" cy="220688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Exponential.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example, EDIT(2,3) may be called exponential number of times.</a:t>
            </a:r>
          </a:p>
        </p:txBody>
      </p:sp>
    </p:spTree>
    <p:extLst>
      <p:ext uri="{BB962C8B-B14F-4D97-AF65-F5344CB8AC3E}">
        <p14:creationId xmlns:p14="http://schemas.microsoft.com/office/powerpoint/2010/main" val="9859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341931"/>
                <a:ext cx="10266621" cy="103737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10218993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8735710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2076" t="-7547" r="-2076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7189643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5660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9" y="5699935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4850759" y="5424026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3220079" y="7952357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82" y="178852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475B06-C8B5-57B5-2A7B-E3CAE01D00BE}"/>
              </a:ext>
            </a:extLst>
          </p:cNvPr>
          <p:cNvSpPr/>
          <p:nvPr/>
        </p:nvSpPr>
        <p:spPr>
          <a:xfrm>
            <a:off x="1589399" y="7954590"/>
            <a:ext cx="1630680" cy="658336"/>
          </a:xfrm>
          <a:prstGeom prst="round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return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673131A-CB36-F8C4-97F0-119F91E7C290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086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is null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4844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6277664" y="3326904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4646984" y="5855235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/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=</a:t>
                </a:r>
                <a:endParaRPr kumimoji="0" lang="en-US" sz="32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blipFill>
                <a:blip r:embed="rId8"/>
                <a:stretch>
                  <a:fillRect l="-5348" t="-7407" r="-5882" b="-27778"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1CD59DC-4C6C-1C04-79C9-80A4A1B17C32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510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/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is null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edit[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F3BCA019-3C7A-45B4-5097-9DBD734A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023777"/>
                <a:ext cx="11242132" cy="110101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/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ns">
                <a:extLst>
                  <a:ext uri="{FF2B5EF4-FFF2-40B4-BE49-F238E27FC236}">
                    <a16:creationId xmlns:a16="http://schemas.microsoft.com/office/drawing/2014/main" id="{0739FDFA-5AC4-6483-A84A-C36CE1E4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8121871"/>
                <a:ext cx="3657600" cy="658336"/>
              </a:xfrm>
              <a:prstGeom prst="roundRect">
                <a:avLst/>
              </a:prstGeom>
              <a:blipFill>
                <a:blip r:embed="rId3"/>
                <a:stretch>
                  <a:fillRect l="-1730" t="-7547" r="-4844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/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C023B6-0739-F7AA-EA13-040C1530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6638588"/>
                <a:ext cx="3657600" cy="658336"/>
              </a:xfrm>
              <a:prstGeom prst="roundRect">
                <a:avLst/>
              </a:prstGeom>
              <a:blipFill>
                <a:blip r:embed="rId4"/>
                <a:stretch>
                  <a:fillRect l="-1730" t="-7547" r="-2422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/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1+ 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F04B6058-1E54-840D-3BE3-D5659FA0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5092521"/>
                <a:ext cx="4671060" cy="658336"/>
              </a:xfrm>
              <a:prstGeom prst="roundRect">
                <a:avLst/>
              </a:prstGeom>
              <a:blipFill>
                <a:blip r:embed="rId5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/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21BD73D9-2791-AAE4-6AC7-F5D593DC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44" y="3602813"/>
                <a:ext cx="4671060" cy="658336"/>
              </a:xfrm>
              <a:prstGeom prst="roundRect">
                <a:avLst/>
              </a:prstGeom>
              <a:blipFill>
                <a:blip r:embed="rId6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9966F44-2142-151D-78A7-CB9E5E8FE1B8}"/>
              </a:ext>
            </a:extLst>
          </p:cNvPr>
          <p:cNvSpPr/>
          <p:nvPr/>
        </p:nvSpPr>
        <p:spPr>
          <a:xfrm>
            <a:off x="6277664" y="3326904"/>
            <a:ext cx="845820" cy="5714999"/>
          </a:xfrm>
          <a:prstGeom prst="leftBrace">
            <a:avLst/>
          </a:prstGeom>
          <a:noFill/>
          <a:ln w="1270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ADCE5A-6EF2-D3D2-FD26-C25EA4AFFFC0}"/>
              </a:ext>
            </a:extLst>
          </p:cNvPr>
          <p:cNvSpPr/>
          <p:nvPr/>
        </p:nvSpPr>
        <p:spPr>
          <a:xfrm>
            <a:off x="4646984" y="5855235"/>
            <a:ext cx="1630680" cy="65833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min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/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F1D6EA2-2B45-2CAF-74EB-8DECE5FC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53" y="1545079"/>
                <a:ext cx="4671060" cy="658336"/>
              </a:xfrm>
              <a:prstGeom prst="roundRect">
                <a:avLst/>
              </a:prstGeom>
              <a:blipFill>
                <a:blip r:embed="rId7"/>
                <a:stretch>
                  <a:fillRect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/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edit[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=</a:t>
                </a:r>
                <a:endParaRPr kumimoji="0" lang="en-US" sz="320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1475B06-C8B5-57B5-2A7B-E3CAE01D0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05" y="5857468"/>
                <a:ext cx="2343779" cy="658336"/>
              </a:xfrm>
              <a:prstGeom prst="roundRect">
                <a:avLst/>
              </a:prstGeom>
              <a:blipFill>
                <a:blip r:embed="rId8"/>
                <a:stretch>
                  <a:fillRect l="-5348" t="-7407" r="-5882" b="-27778"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C3AA9D8-27E8-C99F-8A0E-36C24DA3E996}"/>
              </a:ext>
            </a:extLst>
          </p:cNvPr>
          <p:cNvSpPr/>
          <p:nvPr/>
        </p:nvSpPr>
        <p:spPr>
          <a:xfrm>
            <a:off x="12118432" y="1343424"/>
            <a:ext cx="11272770" cy="1090953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store EDIT(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in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Initially, edit[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] is NULL for all possible (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i,j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) pair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(0,j), we can set edit[0,j] := j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 any (i,0), we can set edit[i,0] :=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now modify the algorithm using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memoization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006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/>
              <p:nvPr/>
            </p:nvSpPr>
            <p:spPr>
              <a:xfrm>
                <a:off x="1021976" y="1343424"/>
                <a:ext cx="22369226" cy="111381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8800" dirty="0">
                    <a:solidFill>
                      <a:srgbClr val="7030A0"/>
                    </a:solidFill>
                    <a:latin typeface="Bradley Hand" pitchFamily="2" charset="77"/>
                  </a:rPr>
                  <a:t>Home Work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600" dirty="0">
                    <a:solidFill>
                      <a:srgbClr val="7030A0"/>
                    </a:solidFill>
                    <a:latin typeface="Bradley Hand" pitchFamily="2" charset="77"/>
                  </a:rPr>
                  <a:t>Visualize the DAG corresponding to the Edit Distance Problem</a:t>
                </a:r>
                <a:endParaRPr lang="en-IN" sz="66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Write a non-recursive implementation of the Edit Distance Algorithm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Show that the running time of the algorithm is O(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Prove the following lemma for correctness: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          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edit[</a:t>
                </a:r>
                <a:r>
                  <a:rPr lang="en-IN" sz="6600" dirty="0" err="1">
                    <a:solidFill>
                      <a:schemeClr val="tx1"/>
                    </a:solidFill>
                    <a:latin typeface="Bradley Hand" pitchFamily="2" charset="77"/>
                  </a:rPr>
                  <a:t>n,m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] correctly stores the edit distance between 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		    A[1…n] and B[1…m] using induction </a:t>
                </a:r>
              </a:p>
              <a:p>
                <a:pPr lvl="2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	        on n and m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1343424"/>
                <a:ext cx="22369226" cy="111381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9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/>
              <p:nvPr/>
            </p:nvSpPr>
            <p:spPr>
              <a:xfrm>
                <a:off x="1021976" y="1343424"/>
                <a:ext cx="22369226" cy="1150389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7000" dirty="0">
                    <a:solidFill>
                      <a:srgbClr val="7030A0"/>
                    </a:solidFill>
                    <a:latin typeface="Bradley Hand" pitchFamily="2" charset="77"/>
                  </a:rPr>
                  <a:t>Some Recent Progress in the edit distance problem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</a:rPr>
                  <a:t>Backurs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 and Indyk (STOC 2015) showed that Edit Distance cannot be solved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6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) time (when |A| = |B| = n) 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if some widely believed conjectures are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The</a:t>
                </a:r>
                <a:r>
                  <a:rPr lang="en-IN" sz="66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paper can be read by </a:t>
                </a:r>
                <a:r>
                  <a:rPr lang="en-IN" sz="6600">
                    <a:solidFill>
                      <a:srgbClr val="7030A0"/>
                    </a:solidFill>
                    <a:latin typeface="Bradley Hand" pitchFamily="2" charset="77"/>
                  </a:rPr>
                  <a:t>even an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undergraduate. If you are motivated to do research, you can read it 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hlinkClick r:id="rId2"/>
                  </a:rPr>
                  <a:t>here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</a:rPr>
                  <a:t>Edit distance in streaming and dynamic setting are being studied recently.</a:t>
                </a:r>
              </a:p>
            </p:txBody>
          </p:sp>
        </mc:Choice>
        <mc:Fallback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A25DE6-5CD1-AEF6-C5C1-E59DD69D5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1343424"/>
                <a:ext cx="22369226" cy="1150389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2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225912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03932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2944450" y="513243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4E29269-40E4-9119-0507-29FE86A1B9E3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38FCB8A-F7A7-B439-94A4-656233C69996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71A58B4-23B8-A1BA-AA44-20773EB05920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238C78F-B847-3215-6902-A7375357B3BE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B2F728-C626-F0AA-12F6-00AC994A8115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41480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225912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227386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536177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03932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790CE3F-B4D6-94D3-79D0-62F025BC9B46}"/>
              </a:ext>
            </a:extLst>
          </p:cNvPr>
          <p:cNvSpPr/>
          <p:nvPr/>
        </p:nvSpPr>
        <p:spPr>
          <a:xfrm>
            <a:off x="5361774" y="9151398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1A6745-F755-50A5-7012-55B6E00405D0}"/>
              </a:ext>
            </a:extLst>
          </p:cNvPr>
          <p:cNvSpPr/>
          <p:nvPr/>
        </p:nvSpPr>
        <p:spPr>
          <a:xfrm>
            <a:off x="7846381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8D0F09-7160-592B-9157-00EA4D49C336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C7127-FECD-496D-1EA4-80ECCC91F398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21454D-B572-46A7-BCC8-DCA7001EB7C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094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4712960" y="501705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C13FC3-F34A-AF43-BFAF-4F5690C6747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0ED824B-7FF4-351C-20E7-C4BC299B8333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D04368-8A75-B8ED-E7C7-EC4F2D498F45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7F90286-1AD5-B40E-E383-D4A461EF8FEE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4B1B88-A0A2-6B3B-20B5-24D31FB6914F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289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10330989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137283" y="449147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C218574-3C2A-9972-7AE1-B746B59A1209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5129FC3-6A5C-BC01-489F-C320D6236418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536853-84B4-0AC2-DAAB-E74384BE27B9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9B8B62-C94F-EEFC-EA55-AB7C3310FBD4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82DBAA-93C6-3625-FDAC-119142862C38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71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8069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B48BAEF-26F2-5BE2-1F14-91EBB6D6A6AF}"/>
              </a:ext>
            </a:extLst>
          </p:cNvPr>
          <p:cNvSpPr/>
          <p:nvPr/>
        </p:nvSpPr>
        <p:spPr>
          <a:xfrm>
            <a:off x="7402120" y="51006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0698611-5460-F766-80E8-9962A7258532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798C87-ABDE-EEF0-4AE6-7E1D7532C448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E451E29-9289-F89A-214A-C6B46F4B2A36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0BEE7E-B90B-4281-B5E7-0BBA67B1B4D7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7B525F-53E5-3E18-C923-AA8A32212A57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88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1">
            <a:extLst>
              <a:ext uri="{FF2B5EF4-FFF2-40B4-BE49-F238E27FC236}">
                <a16:creationId xmlns:a16="http://schemas.microsoft.com/office/drawing/2014/main" id="{7FA59955-FF45-CFF2-2DD9-51F1432A446E}"/>
              </a:ext>
            </a:extLst>
          </p:cNvPr>
          <p:cNvSpPr/>
          <p:nvPr/>
        </p:nvSpPr>
        <p:spPr>
          <a:xfrm>
            <a:off x="51881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sp>
        <p:nvSpPr>
          <p:cNvPr id="3" name="!!2">
            <a:extLst>
              <a:ext uri="{FF2B5EF4-FFF2-40B4-BE49-F238E27FC236}">
                <a16:creationId xmlns:a16="http://schemas.microsoft.com/office/drawing/2014/main" id="{42030990-8079-DCBC-A5C4-119F18837106}"/>
              </a:ext>
            </a:extLst>
          </p:cNvPr>
          <p:cNvSpPr/>
          <p:nvPr/>
        </p:nvSpPr>
        <p:spPr>
          <a:xfrm>
            <a:off x="8346267" y="2331475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</a:p>
        </p:txBody>
      </p:sp>
      <p:sp>
        <p:nvSpPr>
          <p:cNvPr id="4" name="!!3">
            <a:extLst>
              <a:ext uri="{FF2B5EF4-FFF2-40B4-BE49-F238E27FC236}">
                <a16:creationId xmlns:a16="http://schemas.microsoft.com/office/drawing/2014/main" id="{C7604BBE-6828-BFF2-95F4-E803CD8842AC}"/>
              </a:ext>
            </a:extLst>
          </p:cNvPr>
          <p:cNvSpPr/>
          <p:nvPr/>
        </p:nvSpPr>
        <p:spPr>
          <a:xfrm>
            <a:off x="11092998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C495CBDF-7C37-C85E-054B-EB503C15DB06}"/>
              </a:ext>
            </a:extLst>
          </p:cNvPr>
          <p:cNvSpPr/>
          <p:nvPr/>
        </p:nvSpPr>
        <p:spPr>
          <a:xfrm>
            <a:off x="13958611" y="2404602"/>
            <a:ext cx="2160000" cy="21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FA22A2-96C1-870E-C86C-81671BD2324D}"/>
              </a:ext>
            </a:extLst>
          </p:cNvPr>
          <p:cNvSpPr/>
          <p:nvPr/>
        </p:nvSpPr>
        <p:spPr>
          <a:xfrm>
            <a:off x="3048713" y="2404602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B99307-1E8D-CA03-1A5C-1599BE174264}"/>
              </a:ext>
            </a:extLst>
          </p:cNvPr>
          <p:cNvSpPr/>
          <p:nvPr/>
        </p:nvSpPr>
        <p:spPr>
          <a:xfrm>
            <a:off x="5697490" y="2404602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3B37D-3723-9261-FAD9-240903DFA184}"/>
              </a:ext>
            </a:extLst>
          </p:cNvPr>
          <p:cNvSpPr/>
          <p:nvPr/>
        </p:nvSpPr>
        <p:spPr>
          <a:xfrm>
            <a:off x="8346267" y="233485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DFC938-BA76-B511-DB78-C7A4236D400B}"/>
              </a:ext>
            </a:extLst>
          </p:cNvPr>
          <p:cNvSpPr/>
          <p:nvPr/>
        </p:nvSpPr>
        <p:spPr>
          <a:xfrm>
            <a:off x="12815597" y="9151398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5A682-90EA-3B37-8762-545A568C2DF8}"/>
              </a:ext>
            </a:extLst>
          </p:cNvPr>
          <p:cNvSpPr/>
          <p:nvPr/>
        </p:nvSpPr>
        <p:spPr>
          <a:xfrm>
            <a:off x="15300204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F11E3122-3875-3D39-E285-BB327B8E6019}"/>
              </a:ext>
            </a:extLst>
          </p:cNvPr>
          <p:cNvSpPr/>
          <p:nvPr/>
        </p:nvSpPr>
        <p:spPr>
          <a:xfrm>
            <a:off x="299010" y="2273788"/>
            <a:ext cx="2616840" cy="2421627"/>
          </a:xfrm>
          <a:prstGeom prst="mathMultiply">
            <a:avLst/>
          </a:prstGeom>
          <a:solidFill>
            <a:schemeClr val="accent6">
              <a:lumMod val="75000"/>
              <a:alpha val="7837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15D7E3-E6B4-C288-69FC-8DEF4A7C60E6}"/>
              </a:ext>
            </a:extLst>
          </p:cNvPr>
          <p:cNvSpPr/>
          <p:nvPr/>
        </p:nvSpPr>
        <p:spPr>
          <a:xfrm>
            <a:off x="19256166" y="2875388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Substitution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B2C14BB-3989-E399-8EB3-70861CBA9B07}"/>
              </a:ext>
            </a:extLst>
          </p:cNvPr>
          <p:cNvSpPr/>
          <p:nvPr/>
        </p:nvSpPr>
        <p:spPr>
          <a:xfrm>
            <a:off x="19270757" y="4480695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Insertion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1158ECC-2236-C836-74A2-C00D62722654}"/>
              </a:ext>
            </a:extLst>
          </p:cNvPr>
          <p:cNvSpPr/>
          <p:nvPr/>
        </p:nvSpPr>
        <p:spPr>
          <a:xfrm>
            <a:off x="19227984" y="6248787"/>
            <a:ext cx="4129060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Match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4D3074-D909-9AEC-857C-9D66B2855146}"/>
              </a:ext>
            </a:extLst>
          </p:cNvPr>
          <p:cNvSpPr/>
          <p:nvPr/>
        </p:nvSpPr>
        <p:spPr>
          <a:xfrm>
            <a:off x="5361774" y="9151397"/>
            <a:ext cx="2160000" cy="21600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F324D9-B418-4903-3B24-FFB048F7FD3E}"/>
              </a:ext>
            </a:extLst>
          </p:cNvPr>
          <p:cNvSpPr/>
          <p:nvPr/>
        </p:nvSpPr>
        <p:spPr>
          <a:xfrm>
            <a:off x="7846381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 dirty="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11C802-B8F0-8472-D82E-666CA2564D69}"/>
              </a:ext>
            </a:extLst>
          </p:cNvPr>
          <p:cNvSpPr/>
          <p:nvPr/>
        </p:nvSpPr>
        <p:spPr>
          <a:xfrm>
            <a:off x="10330989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 w="127000" cap="flat" cmpd="thinThick">
            <a:solidFill>
              <a:schemeClr val="tx1">
                <a:alpha val="2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>
                    <a:alpha val="20000"/>
                  </a:schemeClr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</a:t>
            </a:r>
            <a:endParaRPr lang="en-US" sz="12000" dirty="0">
              <a:solidFill>
                <a:schemeClr val="tx1">
                  <a:alpha val="20000"/>
                </a:schemeClr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DB0E64-F894-9175-DCE5-860D775F6808}"/>
              </a:ext>
            </a:extLst>
          </p:cNvPr>
          <p:cNvSpPr/>
          <p:nvPr/>
        </p:nvSpPr>
        <p:spPr>
          <a:xfrm>
            <a:off x="12815597" y="9151397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5A23B8C-73C1-977B-2323-FC9C38B960B5}"/>
              </a:ext>
            </a:extLst>
          </p:cNvPr>
          <p:cNvSpPr/>
          <p:nvPr/>
        </p:nvSpPr>
        <p:spPr>
          <a:xfrm>
            <a:off x="15300204" y="9151396"/>
            <a:ext cx="2160000" cy="2156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12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12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277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1830</Words>
  <Application>Microsoft Macintosh PowerPoint</Application>
  <PresentationFormat>Custom</PresentationFormat>
  <Paragraphs>580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387</cp:revision>
  <dcterms:modified xsi:type="dcterms:W3CDTF">2024-09-13T03:54:40Z</dcterms:modified>
</cp:coreProperties>
</file>