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7" r:id="rId4"/>
    <p:sldId id="268" r:id="rId5"/>
    <p:sldId id="266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313" r:id="rId21"/>
    <p:sldId id="314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32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46"/>
    <p:restoredTop sz="94700"/>
  </p:normalViewPr>
  <p:slideViewPr>
    <p:cSldViewPr snapToGrid="0">
      <p:cViewPr varScale="1">
        <p:scale>
          <a:sx n="59" d="100"/>
          <a:sy n="59" d="100"/>
        </p:scale>
        <p:origin x="1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7" Type="http://schemas.openxmlformats.org/officeDocument/2006/relationships/image" Target="../media/image33.png"/><Relationship Id="rId2" Type="http://schemas.openxmlformats.org/officeDocument/2006/relationships/image" Target="../media/image14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5" Type="http://schemas.openxmlformats.org/officeDocument/2006/relationships/image" Target="../media/image33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51.png"/><Relationship Id="rId4" Type="http://schemas.openxmlformats.org/officeDocument/2006/relationships/image" Target="../media/image62.png"/><Relationship Id="rId9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9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3.png"/><Relationship Id="rId10" Type="http://schemas.openxmlformats.org/officeDocument/2006/relationships/image" Target="../media/image71.png"/><Relationship Id="rId4" Type="http://schemas.openxmlformats.org/officeDocument/2006/relationships/image" Target="../media/image62.png"/><Relationship Id="rId9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Closest Pair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left">
            <a:extLst>
              <a:ext uri="{FF2B5EF4-FFF2-40B4-BE49-F238E27FC236}">
                <a16:creationId xmlns:a16="http://schemas.microsoft.com/office/drawing/2014/main" id="{C11FB267-66E4-02D0-CEF1-21C7218E39B0}"/>
              </a:ext>
            </a:extLst>
          </p:cNvPr>
          <p:cNvSpPr/>
          <p:nvPr/>
        </p:nvSpPr>
        <p:spPr>
          <a:xfrm>
            <a:off x="872982" y="11116871"/>
            <a:ext cx="7240676" cy="215661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right">
            <a:extLst>
              <a:ext uri="{FF2B5EF4-FFF2-40B4-BE49-F238E27FC236}">
                <a16:creationId xmlns:a16="http://schemas.microsoft.com/office/drawing/2014/main" id="{2C3B7217-30D7-7FCF-7E8F-1FB2C9E07ED9}"/>
              </a:ext>
            </a:extLst>
          </p:cNvPr>
          <p:cNvSpPr/>
          <p:nvPr/>
        </p:nvSpPr>
        <p:spPr>
          <a:xfrm>
            <a:off x="9037806" y="11175720"/>
            <a:ext cx="6805713" cy="2156619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the right half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ndy: A problem on leetcode">
                <a:extLst>
                  <a:ext uri="{FF2B5EF4-FFF2-40B4-BE49-F238E27FC236}">
                    <a16:creationId xmlns:a16="http://schemas.microsoft.com/office/drawing/2014/main" id="{92494A56-A64C-8CA5-E993-208CA74458B7}"/>
                  </a:ext>
                </a:extLst>
              </p:cNvPr>
              <p:cNvSpPr/>
              <p:nvPr/>
            </p:nvSpPr>
            <p:spPr>
              <a:xfrm>
                <a:off x="16893539" y="718729"/>
                <a:ext cx="7001333" cy="2225587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Can we return 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4000" dirty="0"/>
                  <a:t>}?</a:t>
                </a:r>
                <a:endParaRPr sz="4000" dirty="0"/>
              </a:p>
            </p:txBody>
          </p:sp>
        </mc:Choice>
        <mc:Fallback xmlns="">
          <p:sp>
            <p:nvSpPr>
              <p:cNvPr id="40" name="Candy: A problem on leetcode">
                <a:extLst>
                  <a:ext uri="{FF2B5EF4-FFF2-40B4-BE49-F238E27FC236}">
                    <a16:creationId xmlns:a16="http://schemas.microsoft.com/office/drawing/2014/main" id="{92494A56-A64C-8CA5-E993-208CA7445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39" y="718729"/>
                <a:ext cx="7001333" cy="2225587"/>
              </a:xfrm>
              <a:prstGeom prst="roundRect">
                <a:avLst>
                  <a:gd name="adj" fmla="val 1661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6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8014076" y="461618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8733395" y="502022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ndy: A problem on leetcode">
                <a:extLst>
                  <a:ext uri="{FF2B5EF4-FFF2-40B4-BE49-F238E27FC236}">
                    <a16:creationId xmlns:a16="http://schemas.microsoft.com/office/drawing/2014/main" id="{2873010A-1EFC-BF2F-9F03-9B3745811E35}"/>
                  </a:ext>
                </a:extLst>
              </p:cNvPr>
              <p:cNvSpPr/>
              <p:nvPr/>
            </p:nvSpPr>
            <p:spPr>
              <a:xfrm>
                <a:off x="16893539" y="718729"/>
                <a:ext cx="7001333" cy="2225587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1434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Can we return 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4000" dirty="0"/>
                  <a:t>}?</a:t>
                </a:r>
                <a:endParaRPr sz="4000" dirty="0"/>
              </a:p>
            </p:txBody>
          </p:sp>
        </mc:Choice>
        <mc:Fallback xmlns="">
          <p:sp>
            <p:nvSpPr>
              <p:cNvPr id="28" name="Candy: A problem on leetcode">
                <a:extLst>
                  <a:ext uri="{FF2B5EF4-FFF2-40B4-BE49-F238E27FC236}">
                    <a16:creationId xmlns:a16="http://schemas.microsoft.com/office/drawing/2014/main" id="{2873010A-1EFC-BF2F-9F03-9B3745811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39" y="718729"/>
                <a:ext cx="7001333" cy="2225587"/>
              </a:xfrm>
              <a:prstGeom prst="roundRect">
                <a:avLst>
                  <a:gd name="adj" fmla="val 1661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B2EBC7B-BFA0-D873-9C23-DDAE72AF7FB3}"/>
              </a:ext>
            </a:extLst>
          </p:cNvPr>
          <p:cNvSpPr/>
          <p:nvPr/>
        </p:nvSpPr>
        <p:spPr>
          <a:xfrm>
            <a:off x="16893541" y="3814589"/>
            <a:ext cx="7001331" cy="30068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No, because the answer may contains one point from the left half and the other from the right half.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D8F926-1CE0-B671-BBF3-99DFFA4BB6A1}"/>
              </a:ext>
            </a:extLst>
          </p:cNvPr>
          <p:cNvCxnSpPr>
            <a:cxnSpLocks/>
            <a:stCxn id="4" idx="5"/>
            <a:endCxn id="20" idx="1"/>
          </p:cNvCxnSpPr>
          <p:nvPr/>
        </p:nvCxnSpPr>
        <p:spPr>
          <a:xfrm>
            <a:off x="8358943" y="4961056"/>
            <a:ext cx="433622" cy="118340"/>
          </a:xfrm>
          <a:prstGeom prst="line">
            <a:avLst/>
          </a:prstGeom>
          <a:noFill/>
          <a:ln w="88900" cap="flat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970A6D-65C4-91E9-A25E-54FA59905FF2}"/>
                  </a:ext>
                </a:extLst>
              </p:cNvPr>
              <p:cNvSpPr txBox="1"/>
              <p:nvPr/>
            </p:nvSpPr>
            <p:spPr>
              <a:xfrm rot="1232012">
                <a:off x="8607093" y="4256695"/>
                <a:ext cx="49731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𝛿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970A6D-65C4-91E9-A25E-54FA59905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32012">
                <a:off x="8607093" y="4256695"/>
                <a:ext cx="497316" cy="601190"/>
              </a:xfrm>
              <a:prstGeom prst="rect">
                <a:avLst/>
              </a:prstGeom>
              <a:blipFill>
                <a:blip r:embed="rId5"/>
                <a:stretch>
                  <a:fillRect l="-5455" b="-1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!!line">
            <a:extLst>
              <a:ext uri="{FF2B5EF4-FFF2-40B4-BE49-F238E27FC236}">
                <a16:creationId xmlns:a16="http://schemas.microsoft.com/office/drawing/2014/main" id="{38C4EAB0-7F8A-2B42-96CD-84FC69CCF39A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1762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points should we check to combine the two answers?</a:t>
            </a:r>
            <a:endParaRPr sz="4000" dirty="0"/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1209C4D-0EEA-E711-4F7A-9C3F82D69E57}"/>
              </a:ext>
            </a:extLst>
          </p:cNvPr>
          <p:cNvSpPr/>
          <p:nvPr/>
        </p:nvSpPr>
        <p:spPr>
          <a:xfrm>
            <a:off x="16893541" y="3388165"/>
            <a:ext cx="7001331" cy="170546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Points that are close to the middle line</a:t>
            </a: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28DE9F75-7FEB-0485-FFD3-2E12673D86E7}"/>
              </a:ext>
            </a:extLst>
          </p:cNvPr>
          <p:cNvSpPr/>
          <p:nvPr/>
        </p:nvSpPr>
        <p:spPr>
          <a:xfrm>
            <a:off x="16893539" y="5539978"/>
            <a:ext cx="7001333" cy="170465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much close?</a:t>
            </a:r>
            <a:endParaRPr sz="4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C168F1-D51F-F85F-FEF4-8F4F3875EE84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34881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points should we check to combine the two answers?</a:t>
            </a:r>
            <a:endParaRPr sz="4000" dirty="0"/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1209C4D-0EEA-E711-4F7A-9C3F82D69E57}"/>
              </a:ext>
            </a:extLst>
          </p:cNvPr>
          <p:cNvSpPr/>
          <p:nvPr/>
        </p:nvSpPr>
        <p:spPr>
          <a:xfrm>
            <a:off x="16893541" y="3388165"/>
            <a:ext cx="7001331" cy="170546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Points that are close to the middle line</a:t>
            </a: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28DE9F75-7FEB-0485-FFD3-2E12673D86E7}"/>
              </a:ext>
            </a:extLst>
          </p:cNvPr>
          <p:cNvSpPr/>
          <p:nvPr/>
        </p:nvSpPr>
        <p:spPr>
          <a:xfrm>
            <a:off x="16893539" y="5539978"/>
            <a:ext cx="7001333" cy="170465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much close?</a:t>
            </a:r>
            <a:endParaRPr sz="4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C168F1-D51F-F85F-FEF4-8F4F3875EE84}"/>
              </a:ext>
            </a:extLst>
          </p:cNvPr>
          <p:cNvCxnSpPr>
            <a:cxnSpLocks/>
          </p:cNvCxnSpPr>
          <p:nvPr/>
        </p:nvCxnSpPr>
        <p:spPr>
          <a:xfrm>
            <a:off x="7172397" y="4737626"/>
            <a:ext cx="1418150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2031A4D-6CA8-13C6-1EA1-0BE48A21BBD3}"/>
                  </a:ext>
                </a:extLst>
              </p:cNvPr>
              <p:cNvSpPr/>
              <p:nvPr/>
            </p:nvSpPr>
            <p:spPr>
              <a:xfrm>
                <a:off x="16857703" y="7843779"/>
                <a:ext cx="7001331" cy="33576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Then look at points the points that are at a distance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from the middle line.</a:t>
                </a: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2031A4D-6CA8-13C6-1EA1-0BE48A21B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7703" y="7843779"/>
                <a:ext cx="7001331" cy="335762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9AA21B-88BA-EA93-4A1A-EAC4F59EC516}"/>
              </a:ext>
            </a:extLst>
          </p:cNvPr>
          <p:cNvCxnSpPr>
            <a:cxnSpLocks/>
          </p:cNvCxnSpPr>
          <p:nvPr/>
        </p:nvCxnSpPr>
        <p:spPr>
          <a:xfrm>
            <a:off x="7136556" y="4737626"/>
            <a:ext cx="1418150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60185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points should we check to combine the two answers?</a:t>
            </a:r>
            <a:endParaRPr sz="4000" dirty="0"/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1209C4D-0EEA-E711-4F7A-9C3F82D69E57}"/>
              </a:ext>
            </a:extLst>
          </p:cNvPr>
          <p:cNvSpPr/>
          <p:nvPr/>
        </p:nvSpPr>
        <p:spPr>
          <a:xfrm>
            <a:off x="16893541" y="3388165"/>
            <a:ext cx="7001331" cy="170546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Points that are close to the middle line</a:t>
            </a: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28DE9F75-7FEB-0485-FFD3-2E12673D86E7}"/>
              </a:ext>
            </a:extLst>
          </p:cNvPr>
          <p:cNvSpPr/>
          <p:nvPr/>
        </p:nvSpPr>
        <p:spPr>
          <a:xfrm>
            <a:off x="16893539" y="5539978"/>
            <a:ext cx="7001333" cy="170465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much close?</a:t>
            </a:r>
            <a:endParaRPr sz="4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C168F1-D51F-F85F-FEF4-8F4F3875EE84}"/>
              </a:ext>
            </a:extLst>
          </p:cNvPr>
          <p:cNvCxnSpPr>
            <a:cxnSpLocks/>
          </p:cNvCxnSpPr>
          <p:nvPr/>
        </p:nvCxnSpPr>
        <p:spPr>
          <a:xfrm>
            <a:off x="7172397" y="4737626"/>
            <a:ext cx="1418150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2031A4D-6CA8-13C6-1EA1-0BE48A21BBD3}"/>
                  </a:ext>
                </a:extLst>
              </p:cNvPr>
              <p:cNvSpPr/>
              <p:nvPr/>
            </p:nvSpPr>
            <p:spPr>
              <a:xfrm>
                <a:off x="16877581" y="7843779"/>
                <a:ext cx="7001331" cy="335762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Then look at points the points that are at a distance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from the middle line.</a:t>
                </a: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2031A4D-6CA8-13C6-1EA1-0BE48A21B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7581" y="7843779"/>
                <a:ext cx="7001331" cy="335762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9AA21B-88BA-EA93-4A1A-EAC4F59EC516}"/>
              </a:ext>
            </a:extLst>
          </p:cNvPr>
          <p:cNvCxnSpPr>
            <a:cxnSpLocks/>
          </p:cNvCxnSpPr>
          <p:nvPr/>
        </p:nvCxnSpPr>
        <p:spPr>
          <a:xfrm>
            <a:off x="8589664" y="4737626"/>
            <a:ext cx="1418150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5520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pairs do we have to check here in the worst case? 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363055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92494A56-A64C-8CA5-E993-208CA74458B7}"/>
              </a:ext>
            </a:extLst>
          </p:cNvPr>
          <p:cNvSpPr/>
          <p:nvPr/>
        </p:nvSpPr>
        <p:spPr>
          <a:xfrm>
            <a:off x="16893539" y="718729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pairs do we have to check here in the worst case? </a:t>
            </a:r>
            <a:endParaRPr sz="4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176207-83BC-8232-E5A7-52E8BD1F203A}"/>
              </a:ext>
            </a:extLst>
          </p:cNvPr>
          <p:cNvSpPr/>
          <p:nvPr/>
        </p:nvSpPr>
        <p:spPr>
          <a:xfrm>
            <a:off x="7866874" y="75987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8A3EC1-065C-9287-4C6A-FEF4F37B3D54}"/>
              </a:ext>
            </a:extLst>
          </p:cNvPr>
          <p:cNvSpPr/>
          <p:nvPr/>
        </p:nvSpPr>
        <p:spPr>
          <a:xfrm>
            <a:off x="7469168" y="19542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5088B7-0D04-324A-24B9-2BDA87ED4C54}"/>
              </a:ext>
            </a:extLst>
          </p:cNvPr>
          <p:cNvSpPr/>
          <p:nvPr/>
        </p:nvSpPr>
        <p:spPr>
          <a:xfrm>
            <a:off x="8045234" y="294431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B53F9E4-2606-CE23-88A9-E988BDEC6174}"/>
              </a:ext>
            </a:extLst>
          </p:cNvPr>
          <p:cNvSpPr/>
          <p:nvPr/>
        </p:nvSpPr>
        <p:spPr>
          <a:xfrm>
            <a:off x="7469168" y="4540481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2F36FA-6660-BDB7-BFA8-8C3B3D5DD3EB}"/>
              </a:ext>
            </a:extLst>
          </p:cNvPr>
          <p:cNvSpPr/>
          <p:nvPr/>
        </p:nvSpPr>
        <p:spPr>
          <a:xfrm>
            <a:off x="8043661" y="5671935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B5D1C1-BE24-18B7-A539-AD2AD5D2D533}"/>
              </a:ext>
            </a:extLst>
          </p:cNvPr>
          <p:cNvSpPr/>
          <p:nvPr/>
        </p:nvSpPr>
        <p:spPr>
          <a:xfrm>
            <a:off x="7371163" y="6634031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0BCCB6-8B48-4ACB-1C3E-15B898BF5441}"/>
              </a:ext>
            </a:extLst>
          </p:cNvPr>
          <p:cNvSpPr/>
          <p:nvPr/>
        </p:nvSpPr>
        <p:spPr>
          <a:xfrm>
            <a:off x="8002378" y="8671283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5A064F5-0F32-DD8A-1047-B529D11F6DF4}"/>
              </a:ext>
            </a:extLst>
          </p:cNvPr>
          <p:cNvSpPr/>
          <p:nvPr/>
        </p:nvSpPr>
        <p:spPr>
          <a:xfrm>
            <a:off x="7380393" y="1038304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B782830-1AC2-8730-ADB9-A0A9C763BAE1}"/>
              </a:ext>
            </a:extLst>
          </p:cNvPr>
          <p:cNvSpPr/>
          <p:nvPr/>
        </p:nvSpPr>
        <p:spPr>
          <a:xfrm>
            <a:off x="7892426" y="1106139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EEF2CF3-27AC-0F65-7B4D-9F2C6F3F1B98}"/>
              </a:ext>
            </a:extLst>
          </p:cNvPr>
          <p:cNvSpPr/>
          <p:nvPr/>
        </p:nvSpPr>
        <p:spPr>
          <a:xfrm>
            <a:off x="8918986" y="55786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398B277-C35D-61E8-0F4F-C26420CE1250}"/>
              </a:ext>
            </a:extLst>
          </p:cNvPr>
          <p:cNvSpPr/>
          <p:nvPr/>
        </p:nvSpPr>
        <p:spPr>
          <a:xfrm>
            <a:off x="8903853" y="216687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3CF8C26-4175-8DA3-3DB8-0CCF2E5F7CA2}"/>
              </a:ext>
            </a:extLst>
          </p:cNvPr>
          <p:cNvSpPr/>
          <p:nvPr/>
        </p:nvSpPr>
        <p:spPr>
          <a:xfrm>
            <a:off x="9515413" y="332074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6B4C47-6C7E-B65B-7267-D2EBE4322DCD}"/>
              </a:ext>
            </a:extLst>
          </p:cNvPr>
          <p:cNvSpPr/>
          <p:nvPr/>
        </p:nvSpPr>
        <p:spPr>
          <a:xfrm>
            <a:off x="8985328" y="425820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167C448-59C2-95B1-1F04-E570659171EF}"/>
              </a:ext>
            </a:extLst>
          </p:cNvPr>
          <p:cNvSpPr/>
          <p:nvPr/>
        </p:nvSpPr>
        <p:spPr>
          <a:xfrm>
            <a:off x="9574442" y="5990975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A856667-02E3-F584-7EE9-3AF08C132D2E}"/>
              </a:ext>
            </a:extLst>
          </p:cNvPr>
          <p:cNvSpPr/>
          <p:nvPr/>
        </p:nvSpPr>
        <p:spPr>
          <a:xfrm>
            <a:off x="8916508" y="671673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15CCED2-A445-26AD-9BC0-D2BF9E62BD1A}"/>
              </a:ext>
            </a:extLst>
          </p:cNvPr>
          <p:cNvSpPr/>
          <p:nvPr/>
        </p:nvSpPr>
        <p:spPr>
          <a:xfrm>
            <a:off x="8848052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FF3BEBC-A1DD-57F3-DF2B-1D8E8C6CF832}"/>
              </a:ext>
            </a:extLst>
          </p:cNvPr>
          <p:cNvSpPr/>
          <p:nvPr/>
        </p:nvSpPr>
        <p:spPr>
          <a:xfrm>
            <a:off x="9515413" y="869082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36C2F4D-8D6D-154F-8476-D03F3AA9DB5E}"/>
              </a:ext>
            </a:extLst>
          </p:cNvPr>
          <p:cNvSpPr/>
          <p:nvPr/>
        </p:nvSpPr>
        <p:spPr>
          <a:xfrm>
            <a:off x="8774680" y="1036209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BA8F340-5304-8739-4486-1CEA43A0481F}"/>
              </a:ext>
            </a:extLst>
          </p:cNvPr>
          <p:cNvSpPr/>
          <p:nvPr/>
        </p:nvSpPr>
        <p:spPr>
          <a:xfrm>
            <a:off x="9383717" y="110613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D77C4E-500B-B629-8241-EB48ED6A2911}"/>
                  </a:ext>
                </a:extLst>
              </p:cNvPr>
              <p:cNvSpPr/>
              <p:nvPr/>
            </p:nvSpPr>
            <p:spPr>
              <a:xfrm>
                <a:off x="16893541" y="3437206"/>
                <a:ext cx="7001331" cy="479910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There may be O(n) points in the shaded region.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we may have to again look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pairs.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So, our running time will be again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5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D77C4E-500B-B629-8241-EB48ED6A2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41" y="3437206"/>
                <a:ext cx="7001331" cy="4799102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ndy: A problem on leetcode">
            <a:extLst>
              <a:ext uri="{FF2B5EF4-FFF2-40B4-BE49-F238E27FC236}">
                <a16:creationId xmlns:a16="http://schemas.microsoft.com/office/drawing/2014/main" id="{DA088979-E593-4916-C16F-365165D45EA1}"/>
              </a:ext>
            </a:extLst>
          </p:cNvPr>
          <p:cNvSpPr/>
          <p:nvPr/>
        </p:nvSpPr>
        <p:spPr>
          <a:xfrm>
            <a:off x="16893539" y="8889535"/>
            <a:ext cx="7001333" cy="222558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to improve the running time?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0283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D951C2A-7644-9FAC-B1CB-44625377A645}"/>
                  </a:ext>
                </a:extLst>
              </p:cNvPr>
              <p:cNvSpPr/>
              <p:nvPr/>
            </p:nvSpPr>
            <p:spPr>
              <a:xfrm>
                <a:off x="16893541" y="3437206"/>
                <a:ext cx="7001331" cy="479910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Why are we comparing p and q?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Surely their distance is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D951C2A-7644-9FAC-B1CB-44625377A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41" y="3437206"/>
                <a:ext cx="7001331" cy="4799102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DEE6D5-04C3-66B2-CD00-E88E7705DC93}"/>
                  </a:ext>
                </a:extLst>
              </p:cNvPr>
              <p:cNvSpPr txBox="1"/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DEE6D5-04C3-66B2-CD00-E88E7705D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blipFill>
                <a:blip r:embed="rId5"/>
                <a:stretch>
                  <a:fillRect l="-10000" r="-7500" b="-163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6ED119-550E-82A2-3FEE-23B045828622}"/>
                  </a:ext>
                </a:extLst>
              </p:cNvPr>
              <p:cNvSpPr txBox="1"/>
              <p:nvPr/>
            </p:nvSpPr>
            <p:spPr>
              <a:xfrm>
                <a:off x="9836760" y="188193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6ED119-550E-82A2-3FEE-23B045828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60" y="1881930"/>
                <a:ext cx="493277" cy="601190"/>
              </a:xfrm>
              <a:prstGeom prst="rect">
                <a:avLst/>
              </a:prstGeom>
              <a:blipFill>
                <a:blip r:embed="rId6"/>
                <a:stretch>
                  <a:fillRect l="-100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640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blipFill>
                <a:blip r:embed="rId4"/>
                <a:stretch>
                  <a:fillRect l="-10000" r="-7500" b="-163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6"/>
                <a:ext cx="7001331" cy="487539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For each p, find all the points in the right side that are at a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from p.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Compare p only with points obtained above.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6"/>
                <a:ext cx="7001331" cy="487539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C1FAC2C8-BB9B-50D1-F19A-27A861D7B3CC}"/>
              </a:ext>
            </a:extLst>
          </p:cNvPr>
          <p:cNvSpPr/>
          <p:nvPr/>
        </p:nvSpPr>
        <p:spPr>
          <a:xfrm>
            <a:off x="16806544" y="5779072"/>
            <a:ext cx="7001333" cy="286127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don’t we land up at the same problem? There can be O(n) such points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918824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7120368" y="264695"/>
            <a:ext cx="2975966" cy="11405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59A72-B6B2-9167-C27C-2E5732AFBD9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578051-A667-50FF-BE56-697F604FBB83}"/>
              </a:ext>
            </a:extLst>
          </p:cNvPr>
          <p:cNvCxnSpPr>
            <a:cxnSpLocks/>
            <a:stCxn id="19" idx="1"/>
            <a:endCxn id="18" idx="5"/>
          </p:cNvCxnSpPr>
          <p:nvPr/>
        </p:nvCxnSpPr>
        <p:spPr>
          <a:xfrm flipH="1" flipV="1">
            <a:off x="11168005" y="4585765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/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10CA05-70B1-1B22-ABF8-5468D2A59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1576057" y="4621266"/>
                <a:ext cx="716350" cy="601190"/>
              </a:xfrm>
              <a:prstGeom prst="rect">
                <a:avLst/>
              </a:prstGeom>
              <a:blipFill>
                <a:blip r:embed="rId3"/>
                <a:stretch>
                  <a:fillRect l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528" y="7896468"/>
                <a:ext cx="494559" cy="601190"/>
              </a:xfrm>
              <a:prstGeom prst="rect">
                <a:avLst/>
              </a:prstGeom>
              <a:blipFill>
                <a:blip r:embed="rId4"/>
                <a:stretch>
                  <a:fillRect l="-10000" r="-7500" b="-163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6"/>
                <a:ext cx="7001331" cy="487539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For each p, find all the points in the right side that are at a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from p.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Compare p only with points obtained above.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6"/>
                <a:ext cx="7001331" cy="487539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32D9440F-56C1-177A-3D26-0DCCFED02609}"/>
              </a:ext>
            </a:extLst>
          </p:cNvPr>
          <p:cNvSpPr/>
          <p:nvPr/>
        </p:nvSpPr>
        <p:spPr>
          <a:xfrm>
            <a:off x="8918783" y="6546155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4D78805-8859-2BEA-6D78-6FBDAD99E2A4}"/>
              </a:ext>
            </a:extLst>
          </p:cNvPr>
          <p:cNvSpPr/>
          <p:nvPr/>
        </p:nvSpPr>
        <p:spPr>
          <a:xfrm>
            <a:off x="8897403" y="7651484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BA8230-F8AD-7A12-F032-0DAA8305DBDB}"/>
              </a:ext>
            </a:extLst>
          </p:cNvPr>
          <p:cNvSpPr/>
          <p:nvPr/>
        </p:nvSpPr>
        <p:spPr>
          <a:xfrm>
            <a:off x="9629675" y="80555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F7B878-56EA-03F1-F4B2-2DC69C7BC280}"/>
              </a:ext>
            </a:extLst>
          </p:cNvPr>
          <p:cNvSpPr/>
          <p:nvPr/>
        </p:nvSpPr>
        <p:spPr>
          <a:xfrm>
            <a:off x="8848022" y="823630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1840C4-42CC-A232-08D0-583B09A87F05}"/>
              </a:ext>
            </a:extLst>
          </p:cNvPr>
          <p:cNvSpPr/>
          <p:nvPr/>
        </p:nvSpPr>
        <p:spPr>
          <a:xfrm>
            <a:off x="9585736" y="653786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Candy: A problem on leetcode">
            <a:extLst>
              <a:ext uri="{FF2B5EF4-FFF2-40B4-BE49-F238E27FC236}">
                <a16:creationId xmlns:a16="http://schemas.microsoft.com/office/drawing/2014/main" id="{E19B720A-C69D-04C3-2A90-65507CAB9FFB}"/>
              </a:ext>
            </a:extLst>
          </p:cNvPr>
          <p:cNvSpPr/>
          <p:nvPr/>
        </p:nvSpPr>
        <p:spPr>
          <a:xfrm>
            <a:off x="16806544" y="5779072"/>
            <a:ext cx="7001333" cy="286127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don’t we land up at the same problem? There can be O(n) such points</a:t>
            </a:r>
            <a:endParaRPr sz="4000" dirty="0"/>
          </a:p>
        </p:txBody>
      </p:sp>
      <p:sp>
        <p:nvSpPr>
          <p:cNvPr id="41" name="Candy: A problem on leetcode">
            <a:extLst>
              <a:ext uri="{FF2B5EF4-FFF2-40B4-BE49-F238E27FC236}">
                <a16:creationId xmlns:a16="http://schemas.microsoft.com/office/drawing/2014/main" id="{B9CD498A-62CB-6ABF-A991-7B6F74198D33}"/>
              </a:ext>
            </a:extLst>
          </p:cNvPr>
          <p:cNvSpPr/>
          <p:nvPr/>
        </p:nvSpPr>
        <p:spPr>
          <a:xfrm>
            <a:off x="16806542" y="9160711"/>
            <a:ext cx="7001333" cy="192638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there be O(n) such points?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!!dl">
                <a:extLst>
                  <a:ext uri="{FF2B5EF4-FFF2-40B4-BE49-F238E27FC236}">
                    <a16:creationId xmlns:a16="http://schemas.microsoft.com/office/drawing/2014/main" id="{4879775F-5CE9-8815-DA34-C9FDEDA6693F}"/>
                  </a:ext>
                </a:extLst>
              </p:cNvPr>
              <p:cNvSpPr txBox="1"/>
              <p:nvPr/>
            </p:nvSpPr>
            <p:spPr>
              <a:xfrm rot="18216567">
                <a:off x="1183083" y="5330676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3" name="!!dl">
                <a:extLst>
                  <a:ext uri="{FF2B5EF4-FFF2-40B4-BE49-F238E27FC236}">
                    <a16:creationId xmlns:a16="http://schemas.microsoft.com/office/drawing/2014/main" id="{4879775F-5CE9-8815-DA34-C9FDEDA6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83083" y="5330676"/>
                <a:ext cx="678326" cy="601190"/>
              </a:xfrm>
              <a:prstGeom prst="rect">
                <a:avLst/>
              </a:prstGeom>
              <a:blipFill>
                <a:blip r:embed="rId6"/>
                <a:stretch>
                  <a:fillRect r="-1408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773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822671"/>
            <a:ext cx="22889831" cy="52638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You are given n points on a plane. Find two points that are closest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!!dl">
                <a:extLst>
                  <a:ext uri="{FF2B5EF4-FFF2-40B4-BE49-F238E27FC236}">
                    <a16:creationId xmlns:a16="http://schemas.microsoft.com/office/drawing/2014/main" id="{251A6060-D33C-F575-506F-1B59FA915B17}"/>
                  </a:ext>
                </a:extLst>
              </p:cNvPr>
              <p:cNvSpPr txBox="1"/>
              <p:nvPr/>
            </p:nvSpPr>
            <p:spPr>
              <a:xfrm rot="18216567">
                <a:off x="1183083" y="5330676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!!dl">
                <a:extLst>
                  <a:ext uri="{FF2B5EF4-FFF2-40B4-BE49-F238E27FC236}">
                    <a16:creationId xmlns:a16="http://schemas.microsoft.com/office/drawing/2014/main" id="{251A6060-D33C-F575-506F-1B59FA915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83083" y="5330676"/>
                <a:ext cx="678326" cy="601190"/>
              </a:xfrm>
              <a:prstGeom prst="rect">
                <a:avLst/>
              </a:prstGeom>
              <a:blipFill>
                <a:blip r:embed="rId4"/>
                <a:stretch>
                  <a:fillRect r="-1408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!!Oval20">
            <a:extLst>
              <a:ext uri="{FF2B5EF4-FFF2-40B4-BE49-F238E27FC236}">
                <a16:creationId xmlns:a16="http://schemas.microsoft.com/office/drawing/2014/main" id="{A05E038A-1017-2BB1-0187-631F7B08F70F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5219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Imagine 8 squares around the point p on the right side, each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4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78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Imagine 8 squares around the point p on the right side, each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4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98612" y="2108314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612" y="2108314"/>
                <a:ext cx="493277" cy="601190"/>
              </a:xfrm>
              <a:prstGeom prst="rect">
                <a:avLst/>
              </a:prstGeom>
              <a:blipFill>
                <a:blip r:embed="rId12"/>
                <a:stretch>
                  <a:fillRect l="-10000" r="-5000" b="-1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8546D7D-C3B1-7A39-E568-BB424279E39A}"/>
              </a:ext>
            </a:extLst>
          </p:cNvPr>
          <p:cNvSpPr/>
          <p:nvPr/>
        </p:nvSpPr>
        <p:spPr>
          <a:xfrm>
            <a:off x="16806543" y="3022660"/>
            <a:ext cx="7001331" cy="189778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need not calculate the distance between p and q, if q lies outside the square.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2220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/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Imagine 8 squares around the point p on the right side, each of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7022577-1F87-34D2-2011-2D8FD4E07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383315"/>
                <a:ext cx="7001331" cy="2301823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4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2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8546D7D-C3B1-7A39-E568-BB424279E39A}"/>
              </a:ext>
            </a:extLst>
          </p:cNvPr>
          <p:cNvSpPr/>
          <p:nvPr/>
        </p:nvSpPr>
        <p:spPr>
          <a:xfrm>
            <a:off x="16806543" y="3022660"/>
            <a:ext cx="7001331" cy="189778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need not calculate the distance between p and q, if q lies outside the square.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1391338-0D2E-C8CE-027B-BA3ACBF87675}"/>
              </a:ext>
            </a:extLst>
          </p:cNvPr>
          <p:cNvSpPr/>
          <p:nvPr/>
        </p:nvSpPr>
        <p:spPr>
          <a:xfrm>
            <a:off x="16873129" y="5053953"/>
            <a:ext cx="7001331" cy="189778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We only need to calculate the distance between p and q if q lies in the eight right squares.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5" name="Candy: A problem on leetcode">
            <a:extLst>
              <a:ext uri="{FF2B5EF4-FFF2-40B4-BE49-F238E27FC236}">
                <a16:creationId xmlns:a16="http://schemas.microsoft.com/office/drawing/2014/main" id="{061D94FE-D377-B462-2407-D66A2A199D44}"/>
              </a:ext>
            </a:extLst>
          </p:cNvPr>
          <p:cNvSpPr/>
          <p:nvPr/>
        </p:nvSpPr>
        <p:spPr>
          <a:xfrm>
            <a:off x="16873129" y="7415517"/>
            <a:ext cx="7001333" cy="192638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there can be more than one point in this square? Or can it be?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0580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stCxn id="43" idx="1"/>
            <a:endCxn id="41" idx="5"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4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1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28DBAA4A-51F6-CCAA-7255-02F95888F18E}"/>
              </a:ext>
            </a:extLst>
          </p:cNvPr>
          <p:cNvSpPr/>
          <p:nvPr/>
        </p:nvSpPr>
        <p:spPr>
          <a:xfrm>
            <a:off x="10832511" y="765501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79BB1B-07DF-5AEE-B4E9-6A744BF7EDDA}"/>
                  </a:ext>
                </a:extLst>
              </p:cNvPr>
              <p:cNvSpPr txBox="1"/>
              <p:nvPr/>
            </p:nvSpPr>
            <p:spPr>
              <a:xfrm>
                <a:off x="10828532" y="6958449"/>
                <a:ext cx="460574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𝑟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79BB1B-07DF-5AEE-B4E9-6A744BF7E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532" y="6958449"/>
                <a:ext cx="460574" cy="601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ndy: A problem on leetcode">
            <a:extLst>
              <a:ext uri="{FF2B5EF4-FFF2-40B4-BE49-F238E27FC236}">
                <a16:creationId xmlns:a16="http://schemas.microsoft.com/office/drawing/2014/main" id="{7B2BD3BB-3092-A183-4214-36F81FF19F76}"/>
              </a:ext>
            </a:extLst>
          </p:cNvPr>
          <p:cNvSpPr/>
          <p:nvPr/>
        </p:nvSpPr>
        <p:spPr>
          <a:xfrm>
            <a:off x="16873129" y="613891"/>
            <a:ext cx="7001333" cy="192638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there be one more point r in this square?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!!box">
                <a:extLst>
                  <a:ext uri="{FF2B5EF4-FFF2-40B4-BE49-F238E27FC236}">
                    <a16:creationId xmlns:a16="http://schemas.microsoft.com/office/drawing/2014/main" id="{B3008ED9-AD3E-5542-FA38-92CD13D84955}"/>
                  </a:ext>
                </a:extLst>
              </p:cNvPr>
              <p:cNvSpPr/>
              <p:nvPr/>
            </p:nvSpPr>
            <p:spPr>
              <a:xfrm>
                <a:off x="16873129" y="3146334"/>
                <a:ext cx="7001331" cy="851888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Distance between r and q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>
          <p:sp>
            <p:nvSpPr>
              <p:cNvPr id="44" name="!!box">
                <a:extLst>
                  <a:ext uri="{FF2B5EF4-FFF2-40B4-BE49-F238E27FC236}">
                    <a16:creationId xmlns:a16="http://schemas.microsoft.com/office/drawing/2014/main" id="{B3008ED9-AD3E-5542-FA38-92CD13D84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129" y="3146334"/>
                <a:ext cx="7001331" cy="8518881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52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400E5C-E9CE-2AB8-F2A8-9156D361AAA8}"/>
              </a:ext>
            </a:extLst>
          </p:cNvPr>
          <p:cNvCxnSpPr>
            <a:cxnSpLocks/>
            <a:endCxn id="37" idx="5"/>
          </p:cNvCxnSpPr>
          <p:nvPr/>
        </p:nvCxnSpPr>
        <p:spPr>
          <a:xfrm flipH="1" flipV="1">
            <a:off x="11228901" y="8052187"/>
            <a:ext cx="452095" cy="281189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/>
              <p:nvPr/>
            </p:nvSpPr>
            <p:spPr>
              <a:xfrm rot="1847171">
                <a:off x="11369070" y="7546535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94173E1-74FA-7ABA-7ECC-971D6A0D5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7171">
                <a:off x="11369070" y="7546535"/>
                <a:ext cx="716350" cy="601190"/>
              </a:xfrm>
              <a:prstGeom prst="rect">
                <a:avLst/>
              </a:prstGeom>
              <a:blipFill>
                <a:blip r:embed="rId4"/>
                <a:stretch>
                  <a:fillRect l="-5405" b="-28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1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28DBAA4A-51F6-CCAA-7255-02F95888F18E}"/>
              </a:ext>
            </a:extLst>
          </p:cNvPr>
          <p:cNvSpPr/>
          <p:nvPr/>
        </p:nvSpPr>
        <p:spPr>
          <a:xfrm>
            <a:off x="10832511" y="765501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79BB1B-07DF-5AEE-B4E9-6A744BF7EDDA}"/>
                  </a:ext>
                </a:extLst>
              </p:cNvPr>
              <p:cNvSpPr txBox="1"/>
              <p:nvPr/>
            </p:nvSpPr>
            <p:spPr>
              <a:xfrm>
                <a:off x="10828532" y="6958449"/>
                <a:ext cx="460574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𝑟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79BB1B-07DF-5AEE-B4E9-6A744BF7E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532" y="6958449"/>
                <a:ext cx="460574" cy="601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ndy: A problem on leetcode">
            <a:extLst>
              <a:ext uri="{FF2B5EF4-FFF2-40B4-BE49-F238E27FC236}">
                <a16:creationId xmlns:a16="http://schemas.microsoft.com/office/drawing/2014/main" id="{7B2BD3BB-3092-A183-4214-36F81FF19F76}"/>
              </a:ext>
            </a:extLst>
          </p:cNvPr>
          <p:cNvSpPr/>
          <p:nvPr/>
        </p:nvSpPr>
        <p:spPr>
          <a:xfrm>
            <a:off x="16873129" y="613891"/>
            <a:ext cx="7001333" cy="192638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there be one more point r in this square?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!!box">
                <a:extLst>
                  <a:ext uri="{FF2B5EF4-FFF2-40B4-BE49-F238E27FC236}">
                    <a16:creationId xmlns:a16="http://schemas.microsoft.com/office/drawing/2014/main" id="{B3008ED9-AD3E-5542-FA38-92CD13D84955}"/>
                  </a:ext>
                </a:extLst>
              </p:cNvPr>
              <p:cNvSpPr/>
              <p:nvPr/>
            </p:nvSpPr>
            <p:spPr>
              <a:xfrm>
                <a:off x="16873129" y="3146334"/>
                <a:ext cx="7001331" cy="851888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Distance between r and q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But this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, which is a contradiction</a:t>
                </a:r>
              </a:p>
            </p:txBody>
          </p:sp>
        </mc:Choice>
        <mc:Fallback>
          <p:sp>
            <p:nvSpPr>
              <p:cNvPr id="44" name="!!box">
                <a:extLst>
                  <a:ext uri="{FF2B5EF4-FFF2-40B4-BE49-F238E27FC236}">
                    <a16:creationId xmlns:a16="http://schemas.microsoft.com/office/drawing/2014/main" id="{B3008ED9-AD3E-5542-FA38-92CD13D84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129" y="3146334"/>
                <a:ext cx="7001331" cy="8518881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24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EC091E6-A7E1-58C1-22DF-250E1BD21BCB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E024E4F9-BE1D-D7F6-5FFE-F9CF3ECFB379}"/>
              </a:ext>
            </a:extLst>
          </p:cNvPr>
          <p:cNvSpPr/>
          <p:nvPr/>
        </p:nvSpPr>
        <p:spPr>
          <a:xfrm>
            <a:off x="16848075" y="2796911"/>
            <a:ext cx="7001333" cy="27231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you design a data-structure that can find these eight points efficiently?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931414-B3E3-E9EB-0B2A-6D4A1A09E5B9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46A28A-BEFE-4789-DD57-9E065196D63D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46A28A-BEFE-4789-DD57-9E065196D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1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006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4483E4-3A78-6D06-B388-76A61B227A3F}"/>
                  </a:ext>
                </a:extLst>
              </p:cNvPr>
              <p:cNvSpPr/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y-coordinate of p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 that have y-coordinate between                    		        and            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   in the right side.</a:t>
                </a:r>
              </a:p>
            </p:txBody>
          </p:sp>
        </mc:Choice>
        <mc:Fallback>
          <p:sp>
            <p:nvSpPr>
              <p:cNvPr id="4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64483E4-3A78-6D06-B388-76A61B227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!!r1">
            <a:extLst>
              <a:ext uri="{FF2B5EF4-FFF2-40B4-BE49-F238E27FC236}">
                <a16:creationId xmlns:a16="http://schemas.microsoft.com/office/drawing/2014/main" id="{155B657D-6BE0-669F-2034-ABE4843C0E13}"/>
              </a:ext>
            </a:extLst>
          </p:cNvPr>
          <p:cNvSpPr/>
          <p:nvPr/>
        </p:nvSpPr>
        <p:spPr>
          <a:xfrm>
            <a:off x="17684649" y="6756009"/>
            <a:ext cx="1716598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r2">
            <a:extLst>
              <a:ext uri="{FF2B5EF4-FFF2-40B4-BE49-F238E27FC236}">
                <a16:creationId xmlns:a16="http://schemas.microsoft.com/office/drawing/2014/main" id="{33A2DB0B-251E-0576-3720-AC305556CE2F}"/>
              </a:ext>
            </a:extLst>
          </p:cNvPr>
          <p:cNvSpPr/>
          <p:nvPr/>
        </p:nvSpPr>
        <p:spPr>
          <a:xfrm>
            <a:off x="20854728" y="6741744"/>
            <a:ext cx="1541197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i="1" dirty="0">
              <a:solidFill>
                <a:schemeClr val="tx1"/>
              </a:solidFill>
              <a:latin typeface="Cambria Math" panose="02040503050406030204" pitchFamily="18" charset="0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7A5627-7FBA-4D7F-77D1-D36674B84E6C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3FF0B9-9678-53AE-A813-561BE20B2396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3FF0B9-9678-53AE-A813-561BE20B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3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99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F22F33-29C1-418E-F17E-F7BE9A6A46AE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872DF5-C269-3C9B-7EB7-AE0CA1E3F816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872DF5-C269-3C9B-7EB7-AE0CA1E3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5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A4C19C-A914-7036-7E80-DE9EE321B08C}"/>
                  </a:ext>
                </a:extLst>
              </p:cNvPr>
              <p:cNvSpPr/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y-coordinate of p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 that have y-coordinate between                    		        and            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   in the right side.</a:t>
                </a:r>
              </a:p>
            </p:txBody>
          </p:sp>
        </mc:Choice>
        <mc:Fallback>
          <p:sp>
            <p:nvSpPr>
              <p:cNvPr id="4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A4C19C-A914-7036-7E80-DE9EE321B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!!r2">
                <a:extLst>
                  <a:ext uri="{FF2B5EF4-FFF2-40B4-BE49-F238E27FC236}">
                    <a16:creationId xmlns:a16="http://schemas.microsoft.com/office/drawing/2014/main" id="{2D0EABD1-8F30-3C5B-D303-2EF91DB8CC57}"/>
                  </a:ext>
                </a:extLst>
              </p:cNvPr>
              <p:cNvSpPr/>
              <p:nvPr/>
            </p:nvSpPr>
            <p:spPr>
              <a:xfrm>
                <a:off x="20791663" y="6703366"/>
                <a:ext cx="1541197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9" name="!!r2">
                <a:extLst>
                  <a:ext uri="{FF2B5EF4-FFF2-40B4-BE49-F238E27FC236}">
                    <a16:creationId xmlns:a16="http://schemas.microsoft.com/office/drawing/2014/main" id="{2D0EABD1-8F30-3C5B-D303-2EF91DB8C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1663" y="6703366"/>
                <a:ext cx="1541197" cy="658336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!!r1">
                <a:extLst>
                  <a:ext uri="{FF2B5EF4-FFF2-40B4-BE49-F238E27FC236}">
                    <a16:creationId xmlns:a16="http://schemas.microsoft.com/office/drawing/2014/main" id="{C7F844C5-4143-C019-E763-423ECFBC03A1}"/>
                  </a:ext>
                </a:extLst>
              </p:cNvPr>
              <p:cNvSpPr/>
              <p:nvPr/>
            </p:nvSpPr>
            <p:spPr>
              <a:xfrm>
                <a:off x="17573481" y="6774140"/>
                <a:ext cx="1541197" cy="55440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8" name="!!r1">
                <a:extLst>
                  <a:ext uri="{FF2B5EF4-FFF2-40B4-BE49-F238E27FC236}">
                    <a16:creationId xmlns:a16="http://schemas.microsoft.com/office/drawing/2014/main" id="{C7F844C5-4143-C019-E763-423ECFBC0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3481" y="6774140"/>
                <a:ext cx="1541197" cy="554408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912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237123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44" name="Candy: A problem on leetcode">
            <a:extLst>
              <a:ext uri="{FF2B5EF4-FFF2-40B4-BE49-F238E27FC236}">
                <a16:creationId xmlns:a16="http://schemas.microsoft.com/office/drawing/2014/main" id="{D1CE765B-5D2C-3B50-647C-53FD3DF3C1BF}"/>
              </a:ext>
            </a:extLst>
          </p:cNvPr>
          <p:cNvSpPr/>
          <p:nvPr/>
        </p:nvSpPr>
        <p:spPr>
          <a:xfrm>
            <a:off x="16806542" y="9693010"/>
            <a:ext cx="7001333" cy="164129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But how to do this efficiently?</a:t>
            </a:r>
            <a:endParaRPr sz="40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58EF86-DC17-6D25-A1D8-E494A4E2661E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415B09-4E70-8A4B-22E7-009C8760F11A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415B09-4E70-8A4B-22E7-009C8760F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3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26C5998-968B-6303-FC88-67C592C3B7C6}"/>
                  </a:ext>
                </a:extLst>
              </p:cNvPr>
              <p:cNvSpPr/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y-coordinate of p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 that have y-coordinate between                    		        and              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   in the right side.</a:t>
                </a:r>
              </a:p>
            </p:txBody>
          </p:sp>
        </mc:Choice>
        <mc:Fallback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26C5998-968B-6303-FC88-67C592C3B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075" y="3025453"/>
                <a:ext cx="7001331" cy="6119442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!!r2">
                <a:extLst>
                  <a:ext uri="{FF2B5EF4-FFF2-40B4-BE49-F238E27FC236}">
                    <a16:creationId xmlns:a16="http://schemas.microsoft.com/office/drawing/2014/main" id="{FD3871A8-7DFA-DEC6-24D9-96CFAB8E3778}"/>
                  </a:ext>
                </a:extLst>
              </p:cNvPr>
              <p:cNvSpPr/>
              <p:nvPr/>
            </p:nvSpPr>
            <p:spPr>
              <a:xfrm>
                <a:off x="20791663" y="6703366"/>
                <a:ext cx="1541197" cy="6583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45" name="!!r2">
                <a:extLst>
                  <a:ext uri="{FF2B5EF4-FFF2-40B4-BE49-F238E27FC236}">
                    <a16:creationId xmlns:a16="http://schemas.microsoft.com/office/drawing/2014/main" id="{FD3871A8-7DFA-DEC6-24D9-96CFAB8E3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1663" y="6703366"/>
                <a:ext cx="1541197" cy="658336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!!r1">
                <a:extLst>
                  <a:ext uri="{FF2B5EF4-FFF2-40B4-BE49-F238E27FC236}">
                    <a16:creationId xmlns:a16="http://schemas.microsoft.com/office/drawing/2014/main" id="{B3B6527C-B697-E2E4-8564-23139436D622}"/>
                  </a:ext>
                </a:extLst>
              </p:cNvPr>
              <p:cNvSpPr/>
              <p:nvPr/>
            </p:nvSpPr>
            <p:spPr>
              <a:xfrm>
                <a:off x="17573481" y="6774140"/>
                <a:ext cx="1541197" cy="55440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kumimoji="0" lang="en-US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50" name="!!r1">
                <a:extLst>
                  <a:ext uri="{FF2B5EF4-FFF2-40B4-BE49-F238E27FC236}">
                    <a16:creationId xmlns:a16="http://schemas.microsoft.com/office/drawing/2014/main" id="{B3B6527C-B697-E2E4-8564-23139436D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3481" y="6774140"/>
                <a:ext cx="1541197" cy="55440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78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0087679" y="72185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1545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546717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9EC6E1-CE3E-9EA9-4726-C6DFF313F55A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2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7077698-0C88-A1DF-3E57-0309DB836B8C}"/>
              </a:ext>
            </a:extLst>
          </p:cNvPr>
          <p:cNvSpPr/>
          <p:nvPr/>
        </p:nvSpPr>
        <p:spPr>
          <a:xfrm>
            <a:off x="16848075" y="2795893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Sort the points on the right using their y-coordinate.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19368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546717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9EC6E1-CE3E-9EA9-4726-C6DFF313F55A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2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7077698-0C88-A1DF-3E57-0309DB836B8C}"/>
              </a:ext>
            </a:extLst>
          </p:cNvPr>
          <p:cNvSpPr/>
          <p:nvPr/>
        </p:nvSpPr>
        <p:spPr>
          <a:xfrm>
            <a:off x="16848075" y="2795893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Sort the points on the right using their y-coordinate.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E837996-3629-770D-FB72-D24E8DD9F3BD}"/>
                  </a:ext>
                </a:extLst>
              </p:cNvPr>
              <p:cNvSpPr/>
              <p:nvPr/>
            </p:nvSpPr>
            <p:spPr>
              <a:xfrm>
                <a:off x="16806544" y="5214531"/>
                <a:ext cx="7001331" cy="396931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points with y-coordinate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in this array.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involves doing binary search twice.</a:t>
                </a: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E837996-3629-770D-FB72-D24E8DD9F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5214531"/>
                <a:ext cx="7001331" cy="3969316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9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E8FB0E-6AAD-7C2C-3E27-80D99E53EBFC}"/>
              </a:ext>
            </a:extLst>
          </p:cNvPr>
          <p:cNvSpPr/>
          <p:nvPr/>
        </p:nvSpPr>
        <p:spPr>
          <a:xfrm>
            <a:off x="6100639" y="546717"/>
            <a:ext cx="6055271" cy="131359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6251582" y="936863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6343193" y="3788508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11700315" y="1702333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6754246" y="857678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10027053" y="6014477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1619058" y="8326559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251582" y="10753770"/>
            <a:ext cx="464400" cy="4653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10796983" y="10986431"/>
            <a:ext cx="464400" cy="465321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8" name="!!line">
            <a:extLst>
              <a:ext uri="{FF2B5EF4-FFF2-40B4-BE49-F238E27FC236}">
                <a16:creationId xmlns:a16="http://schemas.microsoft.com/office/drawing/2014/main" id="{F938367A-62F6-D2F2-A048-2DDCBF4EE474}"/>
              </a:ext>
            </a:extLst>
          </p:cNvPr>
          <p:cNvCxnSpPr/>
          <p:nvPr/>
        </p:nvCxnSpPr>
        <p:spPr>
          <a:xfrm>
            <a:off x="9092048" y="237123"/>
            <a:ext cx="0" cy="13135978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/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97CA4-6BE4-FE2F-478C-EA793C7A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95" y="9026476"/>
                <a:ext cx="1006291" cy="692378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CC5572A-AEA6-7755-91A9-5B6EA96621A2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73547F-B437-FEDC-5B49-124EEC0AB716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0FC504-24E5-39BA-8D36-263FFB6F95C2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A3D060-BAD4-E6B3-2C43-A0C4FAF5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3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Oval17">
            <a:extLst>
              <a:ext uri="{FF2B5EF4-FFF2-40B4-BE49-F238E27FC236}">
                <a16:creationId xmlns:a16="http://schemas.microsoft.com/office/drawing/2014/main" id="{2D8D3E5A-18A9-6906-0780-6A7A28872798}"/>
              </a:ext>
            </a:extLst>
          </p:cNvPr>
          <p:cNvSpPr/>
          <p:nvPr/>
        </p:nvSpPr>
        <p:spPr>
          <a:xfrm>
            <a:off x="14029312" y="4131436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Oval18">
            <a:extLst>
              <a:ext uri="{FF2B5EF4-FFF2-40B4-BE49-F238E27FC236}">
                <a16:creationId xmlns:a16="http://schemas.microsoft.com/office/drawing/2014/main" id="{B75E0ACF-6183-9067-A8AC-F3D5D380F811}"/>
              </a:ext>
            </a:extLst>
          </p:cNvPr>
          <p:cNvSpPr/>
          <p:nvPr/>
        </p:nvSpPr>
        <p:spPr>
          <a:xfrm>
            <a:off x="14767053" y="56104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B3D24-A4D3-8ABC-F796-C685652DC774}"/>
              </a:ext>
            </a:extLst>
          </p:cNvPr>
          <p:cNvCxnSpPr>
            <a:cxnSpLocks/>
          </p:cNvCxnSpPr>
          <p:nvPr/>
        </p:nvCxnSpPr>
        <p:spPr>
          <a:xfrm>
            <a:off x="9092048" y="880944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3C9B8-575D-9CEA-D2F2-FBF82C792AB6}"/>
              </a:ext>
            </a:extLst>
          </p:cNvPr>
          <p:cNvCxnSpPr>
            <a:cxnSpLocks/>
          </p:cNvCxnSpPr>
          <p:nvPr/>
        </p:nvCxnSpPr>
        <p:spPr>
          <a:xfrm flipV="1">
            <a:off x="910475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15CEDF-8C05-557F-3CB6-8640C78B4CAB}"/>
              </a:ext>
            </a:extLst>
          </p:cNvPr>
          <p:cNvCxnSpPr>
            <a:cxnSpLocks/>
          </p:cNvCxnSpPr>
          <p:nvPr/>
        </p:nvCxnSpPr>
        <p:spPr>
          <a:xfrm flipV="1">
            <a:off x="12181011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8AD161-A58C-511C-FE84-6B464D3E579B}"/>
              </a:ext>
            </a:extLst>
          </p:cNvPr>
          <p:cNvCxnSpPr>
            <a:cxnSpLocks/>
          </p:cNvCxnSpPr>
          <p:nvPr/>
        </p:nvCxnSpPr>
        <p:spPr>
          <a:xfrm>
            <a:off x="9092048" y="7559639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F82C4-9401-6D7D-16DF-9B379DE755CB}"/>
              </a:ext>
            </a:extLst>
          </p:cNvPr>
          <p:cNvCxnSpPr>
            <a:cxnSpLocks/>
          </p:cNvCxnSpPr>
          <p:nvPr/>
        </p:nvCxnSpPr>
        <p:spPr>
          <a:xfrm>
            <a:off x="9056069" y="10041681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09B116-9126-8B9A-F119-D0E57BBE48E6}"/>
              </a:ext>
            </a:extLst>
          </p:cNvPr>
          <p:cNvCxnSpPr>
            <a:cxnSpLocks/>
          </p:cNvCxnSpPr>
          <p:nvPr/>
        </p:nvCxnSpPr>
        <p:spPr>
          <a:xfrm flipV="1">
            <a:off x="10626682" y="632739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/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!!dl">
                <a:extLst>
                  <a:ext uri="{FF2B5EF4-FFF2-40B4-BE49-F238E27FC236}">
                    <a16:creationId xmlns:a16="http://schemas.microsoft.com/office/drawing/2014/main" id="{30F9F0DC-8029-7DC8-0D62-71CD8A0C7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990" y="6703366"/>
                <a:ext cx="678326" cy="62741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/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92CCF-3B6C-2687-0A00-478DACEC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261" y="7949364"/>
                <a:ext cx="678326" cy="62741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/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A1702-5628-A529-7311-D5796D01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0595" y="11398972"/>
                <a:ext cx="678326" cy="627416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/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046D9-D803-4907-77C6-DCE509EF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61" y="11382423"/>
                <a:ext cx="678326" cy="627416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A4D763-83B9-E0F3-8D04-1DEB3A0545C8}"/>
              </a:ext>
            </a:extLst>
          </p:cNvPr>
          <p:cNvCxnSpPr>
            <a:cxnSpLocks/>
          </p:cNvCxnSpPr>
          <p:nvPr/>
        </p:nvCxnSpPr>
        <p:spPr>
          <a:xfrm>
            <a:off x="9092048" y="6327398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5706EF-FB1C-D4C7-1781-6CA8C4F587CF}"/>
              </a:ext>
            </a:extLst>
          </p:cNvPr>
          <p:cNvCxnSpPr>
            <a:cxnSpLocks/>
          </p:cNvCxnSpPr>
          <p:nvPr/>
        </p:nvCxnSpPr>
        <p:spPr>
          <a:xfrm flipV="1">
            <a:off x="9104751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2B49BE-80CA-8D60-9AF5-A084CF729769}"/>
              </a:ext>
            </a:extLst>
          </p:cNvPr>
          <p:cNvCxnSpPr>
            <a:cxnSpLocks/>
          </p:cNvCxnSpPr>
          <p:nvPr/>
        </p:nvCxnSpPr>
        <p:spPr>
          <a:xfrm flipV="1">
            <a:off x="12176393" y="8809440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D7B58-AD92-F92E-2942-010BCC29F8E5}"/>
              </a:ext>
            </a:extLst>
          </p:cNvPr>
          <p:cNvCxnSpPr>
            <a:cxnSpLocks/>
          </p:cNvCxnSpPr>
          <p:nvPr/>
        </p:nvCxnSpPr>
        <p:spPr>
          <a:xfrm>
            <a:off x="9104751" y="11307090"/>
            <a:ext cx="3063862" cy="0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206C0A-7832-65BF-3C69-58A2D594E5F5}"/>
              </a:ext>
            </a:extLst>
          </p:cNvPr>
          <p:cNvCxnSpPr>
            <a:cxnSpLocks/>
          </p:cNvCxnSpPr>
          <p:nvPr/>
        </p:nvCxnSpPr>
        <p:spPr>
          <a:xfrm flipV="1">
            <a:off x="10617691" y="8825048"/>
            <a:ext cx="0" cy="2482042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/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663E1D-702A-C0A6-5573-8D88CF9A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06" y="9195362"/>
                <a:ext cx="678326" cy="627416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/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US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E0CF99-DC6F-7BB9-D676-7E77FE4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775" y="10440062"/>
                <a:ext cx="678326" cy="627416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/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𝑞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4A8E1A-0AAC-653E-DE6B-1E8641DF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619" y="8791880"/>
                <a:ext cx="493277" cy="601190"/>
              </a:xfrm>
              <a:prstGeom prst="rect">
                <a:avLst/>
              </a:prstGeom>
              <a:blipFill>
                <a:blip r:embed="rId10"/>
                <a:stretch>
                  <a:fillRect l="-7500" r="-7500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/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𝑝</m:t>
                          </m:r>
                        </m:e>
                        <m:sub>
                          <m:r>
                            <a:rPr kumimoji="0" lang="en-US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!!py">
                <a:extLst>
                  <a:ext uri="{FF2B5EF4-FFF2-40B4-BE49-F238E27FC236}">
                    <a16:creationId xmlns:a16="http://schemas.microsoft.com/office/drawing/2014/main" id="{F329A5D2-5D5E-DD84-8E11-F2040F72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72" y="8608776"/>
                <a:ext cx="439608" cy="401328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0F0509C-B797-B140-1530-87205FF63C07}"/>
              </a:ext>
            </a:extLst>
          </p:cNvPr>
          <p:cNvSpPr/>
          <p:nvPr/>
        </p:nvSpPr>
        <p:spPr>
          <a:xfrm>
            <a:off x="16806544" y="383316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Observation: There can be at most 8 points in these eight squares.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9EC6E1-CE3E-9EA9-4726-C6DFF313F55A}"/>
              </a:ext>
            </a:extLst>
          </p:cNvPr>
          <p:cNvCxnSpPr>
            <a:cxnSpLocks/>
          </p:cNvCxnSpPr>
          <p:nvPr/>
        </p:nvCxnSpPr>
        <p:spPr>
          <a:xfrm flipH="1" flipV="1">
            <a:off x="14374179" y="4476303"/>
            <a:ext cx="452044" cy="1193307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/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F72968D-451B-C485-B97B-97F58DF4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14782231" y="4511804"/>
                <a:ext cx="716350" cy="601190"/>
              </a:xfrm>
              <a:prstGeom prst="rect">
                <a:avLst/>
              </a:prstGeom>
              <a:blipFill>
                <a:blip r:embed="rId12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7077698-0C88-A1DF-3E57-0309DB836B8C}"/>
              </a:ext>
            </a:extLst>
          </p:cNvPr>
          <p:cNvSpPr/>
          <p:nvPr/>
        </p:nvSpPr>
        <p:spPr>
          <a:xfrm>
            <a:off x="16848075" y="2795893"/>
            <a:ext cx="7001331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Sort the points on the right on using their y-coordinate.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0E83352-796E-0B6D-9332-FB2CBD6438C3}"/>
              </a:ext>
            </a:extLst>
          </p:cNvPr>
          <p:cNvSpPr/>
          <p:nvPr/>
        </p:nvSpPr>
        <p:spPr>
          <a:xfrm>
            <a:off x="16806543" y="9551990"/>
            <a:ext cx="7001331" cy="396931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Using the above observation, you will get a subarray of size at most 8.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Now you can find the distance between p and these eight points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53036F3-9B54-2C39-CF40-CD1E5C617360}"/>
                  </a:ext>
                </a:extLst>
              </p:cNvPr>
              <p:cNvSpPr/>
              <p:nvPr/>
            </p:nvSpPr>
            <p:spPr>
              <a:xfrm>
                <a:off x="16806544" y="5214531"/>
                <a:ext cx="7001331" cy="396931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20971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Search for points with y-coordinate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in this array.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involves doing binary search twice.</a:t>
                </a:r>
              </a:p>
            </p:txBody>
          </p:sp>
        </mc:Choice>
        <mc:Fallback xmlns="">
          <p:sp>
            <p:nvSpPr>
              <p:cNvPr id="4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53036F3-9B54-2C39-CF40-CD1E5C617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544" y="5214531"/>
                <a:ext cx="7001331" cy="3969316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20971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238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22D56715-F8E9-2BEE-F8C9-5A1065C0EE87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Implementation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627680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!!box2">
                <a:extLst>
                  <a:ext uri="{FF2B5EF4-FFF2-40B4-BE49-F238E27FC236}">
                    <a16:creationId xmlns:a16="http://schemas.microsoft.com/office/drawing/2014/main" id="{A657C8D3-71AA-1DBA-62E8-C9C0925AEFDD}"/>
                  </a:ext>
                </a:extLst>
              </p:cNvPr>
              <p:cNvSpPr/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0" name="!!box2">
                <a:extLst>
                  <a:ext uri="{FF2B5EF4-FFF2-40B4-BE49-F238E27FC236}">
                    <a16:creationId xmlns:a16="http://schemas.microsoft.com/office/drawing/2014/main" id="{A657C8D3-71AA-1DBA-62E8-C9C0925AE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73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line">
            <a:extLst>
              <a:ext uri="{FF2B5EF4-FFF2-40B4-BE49-F238E27FC236}">
                <a16:creationId xmlns:a16="http://schemas.microsoft.com/office/drawing/2014/main" id="{70D62897-9189-4BE0-B0E7-4C76FF51608E}"/>
              </a:ext>
            </a:extLst>
          </p:cNvPr>
          <p:cNvCxnSpPr>
            <a:cxnSpLocks/>
          </p:cNvCxnSpPr>
          <p:nvPr/>
        </p:nvCxnSpPr>
        <p:spPr>
          <a:xfrm>
            <a:off x="6794617" y="581312"/>
            <a:ext cx="0" cy="8139355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/>
              <p:nvPr/>
            </p:nvSpPr>
            <p:spPr>
              <a:xfrm>
                <a:off x="3572710" y="8885514"/>
                <a:ext cx="1112209" cy="79454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𝑃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10" y="8885514"/>
                <a:ext cx="1112209" cy="794544"/>
              </a:xfrm>
              <a:prstGeom prst="roundRect">
                <a:avLst/>
              </a:prstGeom>
              <a:blipFill>
                <a:blip r:embed="rId4"/>
                <a:stretch>
                  <a:fillRect l="-909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/>
              <p:nvPr/>
            </p:nvSpPr>
            <p:spPr>
              <a:xfrm>
                <a:off x="8833612" y="8885514"/>
                <a:ext cx="1112208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𝑃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612" y="8885514"/>
                <a:ext cx="1112208" cy="794544"/>
              </a:xfrm>
              <a:prstGeom prst="roundRect">
                <a:avLst/>
              </a:prstGeom>
              <a:blipFill>
                <a:blip r:embed="rId5"/>
                <a:stretch>
                  <a:fillRect l="-707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4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line">
            <a:extLst>
              <a:ext uri="{FF2B5EF4-FFF2-40B4-BE49-F238E27FC236}">
                <a16:creationId xmlns:a16="http://schemas.microsoft.com/office/drawing/2014/main" id="{70D62897-9189-4BE0-B0E7-4C76FF51608E}"/>
              </a:ext>
            </a:extLst>
          </p:cNvPr>
          <p:cNvCxnSpPr>
            <a:cxnSpLocks/>
          </p:cNvCxnSpPr>
          <p:nvPr/>
        </p:nvCxnSpPr>
        <p:spPr>
          <a:xfrm>
            <a:off x="6794617" y="581312"/>
            <a:ext cx="0" cy="8139355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/>
              <p:nvPr/>
            </p:nvSpPr>
            <p:spPr>
              <a:xfrm>
                <a:off x="3572710" y="8885514"/>
                <a:ext cx="1112209" cy="79454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𝑃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10" y="8885514"/>
                <a:ext cx="1112209" cy="794544"/>
              </a:xfrm>
              <a:prstGeom prst="roundRect">
                <a:avLst/>
              </a:prstGeom>
              <a:blipFill>
                <a:blip r:embed="rId4"/>
                <a:stretch>
                  <a:fillRect l="-909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/>
              <p:nvPr/>
            </p:nvSpPr>
            <p:spPr>
              <a:xfrm>
                <a:off x="8833612" y="8885514"/>
                <a:ext cx="1112208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𝑃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612" y="8885514"/>
                <a:ext cx="1112208" cy="794544"/>
              </a:xfrm>
              <a:prstGeom prst="roundRect">
                <a:avLst/>
              </a:prstGeom>
              <a:blipFill>
                <a:blip r:embed="rId5"/>
                <a:stretch>
                  <a:fillRect l="-707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5D4900-48F9-6A98-174F-DDE32DC24722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1451145" y="4636924"/>
            <a:ext cx="387430" cy="468177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/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blipFill>
                <a:blip r:embed="rId6"/>
                <a:stretch>
                  <a:fillRect r="-1408" b="-41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931E1D-135C-97D7-0CFB-D0C03451E194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8743100" y="3856944"/>
            <a:ext cx="389711" cy="919380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/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blipFill>
                <a:blip r:embed="rId7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032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C9BCF70-BCEE-59AF-67AC-59AAABBFDB1D}"/>
              </a:ext>
            </a:extLst>
          </p:cNvPr>
          <p:cNvSpPr/>
          <p:nvPr/>
        </p:nvSpPr>
        <p:spPr>
          <a:xfrm>
            <a:off x="5690373" y="342600"/>
            <a:ext cx="2182489" cy="84559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197280"/>
                <a:ext cx="8593443" cy="102823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line">
            <a:extLst>
              <a:ext uri="{FF2B5EF4-FFF2-40B4-BE49-F238E27FC236}">
                <a16:creationId xmlns:a16="http://schemas.microsoft.com/office/drawing/2014/main" id="{70D62897-9189-4BE0-B0E7-4C76FF51608E}"/>
              </a:ext>
            </a:extLst>
          </p:cNvPr>
          <p:cNvCxnSpPr>
            <a:cxnSpLocks/>
          </p:cNvCxnSpPr>
          <p:nvPr/>
        </p:nvCxnSpPr>
        <p:spPr>
          <a:xfrm>
            <a:off x="6794617" y="581312"/>
            <a:ext cx="0" cy="8139355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/>
              <p:nvPr/>
            </p:nvSpPr>
            <p:spPr>
              <a:xfrm>
                <a:off x="5598428" y="8916666"/>
                <a:ext cx="1112209" cy="79454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𝑄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28" y="8916666"/>
                <a:ext cx="1112209" cy="794544"/>
              </a:xfrm>
              <a:prstGeom prst="roundRect">
                <a:avLst/>
              </a:prstGeom>
              <a:blipFill>
                <a:blip r:embed="rId4"/>
                <a:stretch>
                  <a:fillRect l="-1111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/>
              <p:nvPr/>
            </p:nvSpPr>
            <p:spPr>
              <a:xfrm>
                <a:off x="6997373" y="8908945"/>
                <a:ext cx="1112208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𝑄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73" y="8908945"/>
                <a:ext cx="1112208" cy="794544"/>
              </a:xfrm>
              <a:prstGeom prst="roundRect">
                <a:avLst/>
              </a:prstGeom>
              <a:blipFill>
                <a:blip r:embed="rId5"/>
                <a:stretch>
                  <a:fillRect l="-1326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5D4900-48F9-6A98-174F-DDE32DC24722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1451145" y="4636924"/>
            <a:ext cx="387430" cy="468177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/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blipFill>
                <a:blip r:embed="rId6"/>
                <a:stretch>
                  <a:fillRect r="-1408" b="-41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931E1D-135C-97D7-0CFB-D0C03451E194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8743100" y="3856944"/>
            <a:ext cx="389711" cy="919380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/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blipFill>
                <a:blip r:embed="rId7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05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C9BCF70-BCEE-59AF-67AC-59AAABBFDB1D}"/>
              </a:ext>
            </a:extLst>
          </p:cNvPr>
          <p:cNvSpPr/>
          <p:nvPr/>
        </p:nvSpPr>
        <p:spPr>
          <a:xfrm>
            <a:off x="5690373" y="342600"/>
            <a:ext cx="2182489" cy="84559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5642943" y="90429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3957739" y="1997891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5796793" y="284560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299412" y="2851736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7801880" y="1406799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3397639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5061202" y="489764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793513" y="4362997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5950643" y="6148018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6" y="505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101213" y="6728102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3803888" y="6728103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2016069" y="2524682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9795904" y="220375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0894131" y="3715017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2557694" y="424966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8525911" y="355455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9087749" y="4729325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7175604" y="4380830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7600437" y="593491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0393468" y="6614766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3572710" y="8142590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5489092" y="7702715"/>
            <a:ext cx="307701" cy="320926"/>
          </a:xfrm>
          <a:prstGeom prst="ellipse">
            <a:avLst/>
          </a:prstGeom>
          <a:solidFill>
            <a:srgbClr val="FF0000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7463777" y="7809924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1234646" y="8017513"/>
            <a:ext cx="307701" cy="320926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127" y="581312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4602051" y="3099227"/>
                <a:ext cx="8593443" cy="104784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2051" y="3099227"/>
                <a:ext cx="8593443" cy="1047842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!!line">
            <a:extLst>
              <a:ext uri="{FF2B5EF4-FFF2-40B4-BE49-F238E27FC236}">
                <a16:creationId xmlns:a16="http://schemas.microsoft.com/office/drawing/2014/main" id="{70D62897-9189-4BE0-B0E7-4C76FF51608E}"/>
              </a:ext>
            </a:extLst>
          </p:cNvPr>
          <p:cNvCxnSpPr>
            <a:cxnSpLocks/>
          </p:cNvCxnSpPr>
          <p:nvPr/>
        </p:nvCxnSpPr>
        <p:spPr>
          <a:xfrm>
            <a:off x="6794617" y="581312"/>
            <a:ext cx="0" cy="8139355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/>
              <p:nvPr/>
            </p:nvSpPr>
            <p:spPr>
              <a:xfrm>
                <a:off x="5598428" y="8916666"/>
                <a:ext cx="1112209" cy="79454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b>
                        <m:sSubPr>
                          <m:ctrlP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𝑄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left">
                <a:extLst>
                  <a:ext uri="{FF2B5EF4-FFF2-40B4-BE49-F238E27FC236}">
                    <a16:creationId xmlns:a16="http://schemas.microsoft.com/office/drawing/2014/main" id="{3DDF43B6-025D-FB45-0268-F5652B2BC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28" y="8916666"/>
                <a:ext cx="1112209" cy="794544"/>
              </a:xfrm>
              <a:prstGeom prst="roundRect">
                <a:avLst/>
              </a:prstGeom>
              <a:blipFill>
                <a:blip r:embed="rId4"/>
                <a:stretch>
                  <a:fillRect l="-11111" b="-821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/>
              <p:nvPr/>
            </p:nvSpPr>
            <p:spPr>
              <a:xfrm>
                <a:off x="6997373" y="8908945"/>
                <a:ext cx="1112208" cy="794544"/>
              </a:xfrm>
              <a:prstGeom prst="roundRect">
                <a:avLst/>
              </a:prstGeom>
              <a:solidFill>
                <a:schemeClr val="accent3"/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 </m:t>
                          </m:r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𝑄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right">
                <a:extLst>
                  <a:ext uri="{FF2B5EF4-FFF2-40B4-BE49-F238E27FC236}">
                    <a16:creationId xmlns:a16="http://schemas.microsoft.com/office/drawing/2014/main" id="{A15B9C02-DD04-18E5-3B0D-38A461805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73" y="8908945"/>
                <a:ext cx="1112208" cy="794544"/>
              </a:xfrm>
              <a:prstGeom prst="roundRect">
                <a:avLst/>
              </a:prstGeom>
              <a:blipFill>
                <a:blip r:embed="rId5"/>
                <a:stretch>
                  <a:fillRect l="-13265" b="-675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5D4900-48F9-6A98-174F-DDE32DC24722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1451145" y="4636924"/>
            <a:ext cx="387430" cy="468177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/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F91151B-9D55-EDA8-144F-93FEDB0F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949737" y="4300803"/>
                <a:ext cx="678326" cy="601190"/>
              </a:xfrm>
              <a:prstGeom prst="rect">
                <a:avLst/>
              </a:prstGeom>
              <a:blipFill>
                <a:blip r:embed="rId6"/>
                <a:stretch>
                  <a:fillRect r="-1408" b="-41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931E1D-135C-97D7-0CFB-D0C03451E194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8743100" y="3856944"/>
            <a:ext cx="389711" cy="919380"/>
          </a:xfrm>
          <a:prstGeom prst="line">
            <a:avLst/>
          </a:prstGeom>
          <a:noFill/>
          <a:ln w="889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/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807B1D-10D0-5B84-03BD-F8B72BB1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48987">
                <a:off x="8947193" y="3749981"/>
                <a:ext cx="716350" cy="601190"/>
              </a:xfrm>
              <a:prstGeom prst="rect">
                <a:avLst/>
              </a:prstGeom>
              <a:blipFill>
                <a:blip r:embed="rId7"/>
                <a:stretch>
                  <a:fillRect l="-2817" t="-135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329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915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47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1">
              <a:lumMod val="60000"/>
              <a:lumOff val="40000"/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73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10087679" y="72185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C6575F-507D-BC3E-C9F8-BF766A4E7893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C1B260-2C16-B9F9-0C9B-5A0538F40926}"/>
                  </a:ext>
                </a:extLst>
              </p:cNvPr>
              <p:cNvSpPr txBox="1"/>
              <p:nvPr/>
            </p:nvSpPr>
            <p:spPr>
              <a:xfrm rot="18216567">
                <a:off x="1250984" y="5331589"/>
                <a:ext cx="49731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𝛿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C1B260-2C16-B9F9-0C9B-5A0538F40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250984" y="5331589"/>
                <a:ext cx="497316" cy="601190"/>
              </a:xfrm>
              <a:prstGeom prst="rect">
                <a:avLst/>
              </a:prstGeom>
              <a:blipFill>
                <a:blip r:embed="rId2"/>
                <a:stretch>
                  <a:fillRect r="-3226" b="-49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005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/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9" name="!!box2">
                <a:extLst>
                  <a:ext uri="{FF2B5EF4-FFF2-40B4-BE49-F238E27FC236}">
                    <a16:creationId xmlns:a16="http://schemas.microsoft.com/office/drawing/2014/main" id="{5E6146D3-D224-CA62-A1F3-19F8CF11F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86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22D56715-F8E9-2BEE-F8C9-5A1065C0EE87}"/>
              </a:ext>
            </a:extLst>
          </p:cNvPr>
          <p:cNvSpPr/>
          <p:nvPr/>
        </p:nvSpPr>
        <p:spPr>
          <a:xfrm>
            <a:off x="826220" y="4359349"/>
            <a:ext cx="22731560" cy="295585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7200" dirty="0"/>
              <a:t>Running Time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793435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/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nitialize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sort the points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according to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-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coordinate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8" name="!!box2">
                <a:extLst>
                  <a:ext uri="{FF2B5EF4-FFF2-40B4-BE49-F238E27FC236}">
                    <a16:creationId xmlns:a16="http://schemas.microsoft.com/office/drawing/2014/main" id="{51CB58F2-88CD-C647-B33A-4331D0B67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7" y="1071805"/>
                <a:ext cx="8593443" cy="2292826"/>
              </a:xfrm>
              <a:prstGeom prst="roundRect">
                <a:avLst/>
              </a:prstGeom>
              <a:blipFill>
                <a:blip r:embed="rId2"/>
                <a:stretch>
                  <a:fillRect l="-1029" b="-4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D17475D-F52B-FD3F-41B8-389EE19147C8}"/>
                  </a:ext>
                </a:extLst>
              </p:cNvPr>
              <p:cNvSpPr/>
              <p:nvPr/>
            </p:nvSpPr>
            <p:spPr>
              <a:xfrm>
                <a:off x="10222019" y="1708650"/>
                <a:ext cx="2691875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D17475D-F52B-FD3F-41B8-389EE1914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019" y="1708650"/>
                <a:ext cx="2691875" cy="794544"/>
              </a:xfrm>
              <a:prstGeom prst="roundRect">
                <a:avLst/>
              </a:prstGeom>
              <a:blipFill>
                <a:blip r:embed="rId4"/>
                <a:stretch>
                  <a:fillRect l="-1802" r="-1351"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72E2D073-101C-61F4-AA3F-B5D4622095FB}"/>
              </a:ext>
            </a:extLst>
          </p:cNvPr>
          <p:cNvSpPr/>
          <p:nvPr/>
        </p:nvSpPr>
        <p:spPr>
          <a:xfrm>
            <a:off x="9619371" y="1071805"/>
            <a:ext cx="458079" cy="2292825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AE604AC9-3856-E5BC-F9C9-5A8EF5B5F643}"/>
                  </a:ext>
                </a:extLst>
              </p:cNvPr>
              <p:cNvSpPr/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AE604AC9-3856-E5BC-F9C9-5A8EF5B5F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015" y="390083"/>
                <a:ext cx="8593443" cy="1179924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2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61880F2-0F4C-E150-1DF6-41EBDAC3A690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61880F2-0F4C-E150-1DF6-41EBDAC3A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4430069" y="959645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069" y="959645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21537F68-D264-2459-4B0E-9548710D4D14}"/>
              </a:ext>
            </a:extLst>
          </p:cNvPr>
          <p:cNvSpPr/>
          <p:nvPr/>
        </p:nvSpPr>
        <p:spPr>
          <a:xfrm>
            <a:off x="5430279" y="2500478"/>
            <a:ext cx="487154" cy="125430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A338DE-246F-858A-FA39-906DFF1C9820}"/>
                  </a:ext>
                </a:extLst>
              </p:cNvPr>
              <p:cNvSpPr/>
              <p:nvPr/>
            </p:nvSpPr>
            <p:spPr>
              <a:xfrm>
                <a:off x="6104105" y="2832511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A338DE-246F-858A-FA39-906DFF1C9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105" y="2832511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5667661" y="3845972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661" y="3845972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619952" y="4419875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52" y="4419875"/>
                <a:ext cx="1103707" cy="826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E05B4BC1-B775-5BF3-A504-BBFA10905102}"/>
              </a:ext>
            </a:extLst>
          </p:cNvPr>
          <p:cNvSpPr/>
          <p:nvPr/>
        </p:nvSpPr>
        <p:spPr>
          <a:xfrm>
            <a:off x="8908444" y="5477523"/>
            <a:ext cx="540355" cy="1693298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8BC4CA4-8CE6-05C0-2928-B251034F1906}"/>
                  </a:ext>
                </a:extLst>
              </p:cNvPr>
              <p:cNvSpPr/>
              <p:nvPr/>
            </p:nvSpPr>
            <p:spPr>
              <a:xfrm>
                <a:off x="9644505" y="6057252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8BC4CA4-8CE6-05C0-2928-B251034F1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05" y="6057252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56A84794-2DD8-8B39-2463-D7AF536CBBAF}"/>
              </a:ext>
            </a:extLst>
          </p:cNvPr>
          <p:cNvSpPr/>
          <p:nvPr/>
        </p:nvSpPr>
        <p:spPr>
          <a:xfrm>
            <a:off x="8908443" y="7312216"/>
            <a:ext cx="540355" cy="713704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9644505" y="7435687"/>
                <a:ext cx="144059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05" y="7435687"/>
                <a:ext cx="1440590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7133A2E1-5A6D-3532-B418-2F67B38962C3}"/>
              </a:ext>
            </a:extLst>
          </p:cNvPr>
          <p:cNvSpPr/>
          <p:nvPr/>
        </p:nvSpPr>
        <p:spPr>
          <a:xfrm>
            <a:off x="8908445" y="8148970"/>
            <a:ext cx="540354" cy="2557499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A369D9B-6DF5-6F2D-9EB8-3F4533DAF85B}"/>
              </a:ext>
            </a:extLst>
          </p:cNvPr>
          <p:cNvSpPr/>
          <p:nvPr/>
        </p:nvSpPr>
        <p:spPr>
          <a:xfrm rot="10800000">
            <a:off x="1236506" y="1673514"/>
            <a:ext cx="487153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5E5BD68-E2EF-114B-7178-2BB9E4DC398C}"/>
                  </a:ext>
                </a:extLst>
              </p:cNvPr>
              <p:cNvSpPr/>
              <p:nvPr/>
            </p:nvSpPr>
            <p:spPr>
              <a:xfrm>
                <a:off x="9644505" y="9132602"/>
                <a:ext cx="144059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5E5BD68-E2EF-114B-7178-2BB9E4DC3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05" y="9132602"/>
                <a:ext cx="1440590" cy="59023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815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8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3" grpId="0" animBg="1"/>
        </p:bld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F7338923-AAF3-C30C-99C7-7227C147AE3A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F7338923-AAF3-C30C-99C7-7227C147A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A338DE-246F-858A-FA39-906DFF1C9820}"/>
                  </a:ext>
                </a:extLst>
              </p:cNvPr>
              <p:cNvSpPr/>
              <p:nvPr/>
            </p:nvSpPr>
            <p:spPr>
              <a:xfrm>
                <a:off x="15988088" y="1896579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9A338DE-246F-858A-FA39-906DFF1C9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88" y="1896579"/>
                <a:ext cx="1103707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8BC4CA4-8CE6-05C0-2928-B251034F1906}"/>
                  </a:ext>
                </a:extLst>
              </p:cNvPr>
              <p:cNvSpPr/>
              <p:nvPr/>
            </p:nvSpPr>
            <p:spPr>
              <a:xfrm>
                <a:off x="17864711" y="1896578"/>
                <a:ext cx="122424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8BC4CA4-8CE6-05C0-2928-B251034F1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4711" y="1896578"/>
                <a:ext cx="1224240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22132687" y="1856780"/>
                <a:ext cx="144059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2687" y="1856780"/>
                <a:ext cx="1440590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C18221F-2A0E-ED5B-59C5-9B5B1EDAC54A}"/>
                  </a:ext>
                </a:extLst>
              </p:cNvPr>
              <p:cNvSpPr/>
              <p:nvPr/>
            </p:nvSpPr>
            <p:spPr>
              <a:xfrm>
                <a:off x="19766977" y="1883581"/>
                <a:ext cx="165867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C18221F-2A0E-ED5B-59C5-9B5B1EDA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977" y="1883581"/>
                <a:ext cx="1658670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9A369D9B-6DF5-6F2D-9EB8-3F4533DAF85B}"/>
              </a:ext>
            </a:extLst>
          </p:cNvPr>
          <p:cNvSpPr/>
          <p:nvPr/>
        </p:nvSpPr>
        <p:spPr>
          <a:xfrm rot="10800000">
            <a:off x="1236506" y="1673514"/>
            <a:ext cx="487153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quals 1">
            <a:extLst>
              <a:ext uri="{FF2B5EF4-FFF2-40B4-BE49-F238E27FC236}">
                <a16:creationId xmlns:a16="http://schemas.microsoft.com/office/drawing/2014/main" id="{4F6DB3DB-6497-3227-8380-DFDA685DE968}"/>
              </a:ext>
            </a:extLst>
          </p:cNvPr>
          <p:cNvSpPr/>
          <p:nvPr/>
        </p:nvSpPr>
        <p:spPr>
          <a:xfrm>
            <a:off x="11309836" y="1705384"/>
            <a:ext cx="601530" cy="89979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Plus 2">
            <a:extLst>
              <a:ext uri="{FF2B5EF4-FFF2-40B4-BE49-F238E27FC236}">
                <a16:creationId xmlns:a16="http://schemas.microsoft.com/office/drawing/2014/main" id="{9B0B1C5E-6AAD-D1A0-F152-50C99A88F7D4}"/>
              </a:ext>
            </a:extLst>
          </p:cNvPr>
          <p:cNvSpPr/>
          <p:nvPr/>
        </p:nvSpPr>
        <p:spPr>
          <a:xfrm>
            <a:off x="13308527" y="1803085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C2E0752F-980C-7041-BDF9-CE85428FDCFA}"/>
              </a:ext>
            </a:extLst>
          </p:cNvPr>
          <p:cNvSpPr/>
          <p:nvPr/>
        </p:nvSpPr>
        <p:spPr>
          <a:xfrm>
            <a:off x="15209366" y="180308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Plus 17">
            <a:extLst>
              <a:ext uri="{FF2B5EF4-FFF2-40B4-BE49-F238E27FC236}">
                <a16:creationId xmlns:a16="http://schemas.microsoft.com/office/drawing/2014/main" id="{C93394A1-090B-E1C5-6964-866ABD7C9738}"/>
              </a:ext>
            </a:extLst>
          </p:cNvPr>
          <p:cNvSpPr/>
          <p:nvPr/>
        </p:nvSpPr>
        <p:spPr>
          <a:xfrm>
            <a:off x="17091795" y="177821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Plus 18">
            <a:extLst>
              <a:ext uri="{FF2B5EF4-FFF2-40B4-BE49-F238E27FC236}">
                <a16:creationId xmlns:a16="http://schemas.microsoft.com/office/drawing/2014/main" id="{F8740902-783D-53C1-F538-5101AA592951}"/>
              </a:ext>
            </a:extLst>
          </p:cNvPr>
          <p:cNvSpPr/>
          <p:nvPr/>
        </p:nvSpPr>
        <p:spPr>
          <a:xfrm>
            <a:off x="19121904" y="1765216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Plus 19">
            <a:extLst>
              <a:ext uri="{FF2B5EF4-FFF2-40B4-BE49-F238E27FC236}">
                <a16:creationId xmlns:a16="http://schemas.microsoft.com/office/drawing/2014/main" id="{E8BAA0DE-5764-95BD-F54D-DF8D74BBCFAF}"/>
              </a:ext>
            </a:extLst>
          </p:cNvPr>
          <p:cNvSpPr/>
          <p:nvPr/>
        </p:nvSpPr>
        <p:spPr>
          <a:xfrm>
            <a:off x="21392724" y="1730498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6536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17EBF98-E42E-EEC6-2638-B8A524092822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E17EBF98-E42E-EEC6-2638-B8A524092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4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9A369D9B-6DF5-6F2D-9EB8-3F4533DAF85B}"/>
              </a:ext>
            </a:extLst>
          </p:cNvPr>
          <p:cNvSpPr/>
          <p:nvPr/>
        </p:nvSpPr>
        <p:spPr>
          <a:xfrm rot="10800000">
            <a:off x="1236506" y="1673514"/>
            <a:ext cx="487153" cy="826964"/>
          </a:xfrm>
          <a:prstGeom prst="rightBrace">
            <a:avLst>
              <a:gd name="adj1" fmla="val 27891"/>
              <a:gd name="adj2" fmla="val 4671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7" y="1803085"/>
                <a:ext cx="896058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2">
            <a:extLst>
              <a:ext uri="{FF2B5EF4-FFF2-40B4-BE49-F238E27FC236}">
                <a16:creationId xmlns:a16="http://schemas.microsoft.com/office/drawing/2014/main" id="{9B0B1C5E-6AAD-D1A0-F152-50C99A88F7D4}"/>
              </a:ext>
            </a:extLst>
          </p:cNvPr>
          <p:cNvSpPr/>
          <p:nvPr/>
        </p:nvSpPr>
        <p:spPr>
          <a:xfrm>
            <a:off x="13308527" y="1803085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C2E0752F-980C-7041-BDF9-CE85428FDCFA}"/>
              </a:ext>
            </a:extLst>
          </p:cNvPr>
          <p:cNvSpPr/>
          <p:nvPr/>
        </p:nvSpPr>
        <p:spPr>
          <a:xfrm>
            <a:off x="15209366" y="180308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/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080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4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12308644" y="3094002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4" y="3094002"/>
                <a:ext cx="896058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2">
            <a:extLst>
              <a:ext uri="{FF2B5EF4-FFF2-40B4-BE49-F238E27FC236}">
                <a16:creationId xmlns:a16="http://schemas.microsoft.com/office/drawing/2014/main" id="{9B0B1C5E-6AAD-D1A0-F152-50C99A88F7D4}"/>
              </a:ext>
            </a:extLst>
          </p:cNvPr>
          <p:cNvSpPr/>
          <p:nvPr/>
        </p:nvSpPr>
        <p:spPr>
          <a:xfrm>
            <a:off x="13308527" y="1803085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C2E0752F-980C-7041-BDF9-CE85428FDCFA}"/>
              </a:ext>
            </a:extLst>
          </p:cNvPr>
          <p:cNvSpPr/>
          <p:nvPr/>
        </p:nvSpPr>
        <p:spPr>
          <a:xfrm>
            <a:off x="15209366" y="180308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/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A194794-2182-EA2D-5F19-B7F4F8FE7432}"/>
                  </a:ext>
                </a:extLst>
              </p:cNvPr>
              <p:cNvSpPr/>
              <p:nvPr/>
            </p:nvSpPr>
            <p:spPr>
              <a:xfrm>
                <a:off x="10010527" y="3094002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A194794-2182-EA2D-5F19-B7F4F8FE7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3094002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quals 4">
            <a:extLst>
              <a:ext uri="{FF2B5EF4-FFF2-40B4-BE49-F238E27FC236}">
                <a16:creationId xmlns:a16="http://schemas.microsoft.com/office/drawing/2014/main" id="{23729DD4-4FE9-8EE2-9509-2DE3020F23B8}"/>
              </a:ext>
            </a:extLst>
          </p:cNvPr>
          <p:cNvSpPr/>
          <p:nvPr/>
        </p:nvSpPr>
        <p:spPr>
          <a:xfrm>
            <a:off x="11327165" y="3094002"/>
            <a:ext cx="664723" cy="59023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520808F-A6F7-516C-5470-2E6EFA26BEBF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6" name="!!box2">
                <a:extLst>
                  <a:ext uri="{FF2B5EF4-FFF2-40B4-BE49-F238E27FC236}">
                    <a16:creationId xmlns:a16="http://schemas.microsoft.com/office/drawing/2014/main" id="{2520808F-A6F7-516C-5470-2E6EFA26B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943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/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B787C67-4EA4-AA3F-0A77-9D8F2B667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1860166"/>
                <a:ext cx="1103707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/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29E4556-DED8-C450-0779-FC9DB9C17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820" y="1778214"/>
                <a:ext cx="1103707" cy="826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/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d>
                      <m:d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𝑛</m:t>
                            </m:r>
                          </m:num>
                          <m:den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688F7A6-F672-D13D-1092-AB514B94A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900" y="1778214"/>
                <a:ext cx="1103707" cy="826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/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4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6E2BA79-04DA-BD6B-52C6-D6129DC7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087" y="1910245"/>
                <a:ext cx="1914901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/>
              <p:nvPr/>
            </p:nvSpPr>
            <p:spPr>
              <a:xfrm>
                <a:off x="12308644" y="3094002"/>
                <a:ext cx="896058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c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5EA3733-1F4C-5C62-4635-30026CEF4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4" y="3094002"/>
                <a:ext cx="896058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us 2">
            <a:extLst>
              <a:ext uri="{FF2B5EF4-FFF2-40B4-BE49-F238E27FC236}">
                <a16:creationId xmlns:a16="http://schemas.microsoft.com/office/drawing/2014/main" id="{9B0B1C5E-6AAD-D1A0-F152-50C99A88F7D4}"/>
              </a:ext>
            </a:extLst>
          </p:cNvPr>
          <p:cNvSpPr/>
          <p:nvPr/>
        </p:nvSpPr>
        <p:spPr>
          <a:xfrm>
            <a:off x="13308527" y="1803085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Plus 16">
            <a:extLst>
              <a:ext uri="{FF2B5EF4-FFF2-40B4-BE49-F238E27FC236}">
                <a16:creationId xmlns:a16="http://schemas.microsoft.com/office/drawing/2014/main" id="{C2E0752F-980C-7041-BDF9-CE85428FDCFA}"/>
              </a:ext>
            </a:extLst>
          </p:cNvPr>
          <p:cNvSpPr/>
          <p:nvPr/>
        </p:nvSpPr>
        <p:spPr>
          <a:xfrm>
            <a:off x="15209366" y="1803084"/>
            <a:ext cx="739963" cy="826965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/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endParaRPr kumimoji="0" lang="en-US" sz="28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D43DED3-7EF5-C839-B3BF-3CF88AF37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165" y="1860165"/>
                <a:ext cx="664723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A194794-2182-EA2D-5F19-B7F4F8FE7432}"/>
                  </a:ext>
                </a:extLst>
              </p:cNvPr>
              <p:cNvSpPr/>
              <p:nvPr/>
            </p:nvSpPr>
            <p:spPr>
              <a:xfrm>
                <a:off x="10010527" y="3094002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A194794-2182-EA2D-5F19-B7F4F8FE7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3094002"/>
                <a:ext cx="1103707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quals 4">
            <a:extLst>
              <a:ext uri="{FF2B5EF4-FFF2-40B4-BE49-F238E27FC236}">
                <a16:creationId xmlns:a16="http://schemas.microsoft.com/office/drawing/2014/main" id="{23729DD4-4FE9-8EE2-9509-2DE3020F23B8}"/>
              </a:ext>
            </a:extLst>
          </p:cNvPr>
          <p:cNvSpPr/>
          <p:nvPr/>
        </p:nvSpPr>
        <p:spPr>
          <a:xfrm>
            <a:off x="11327165" y="3094002"/>
            <a:ext cx="664723" cy="59023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8A099B0-C315-A6AA-2CE7-F3D6295DD4D6}"/>
                  </a:ext>
                </a:extLst>
              </p:cNvPr>
              <p:cNvSpPr/>
              <p:nvPr/>
            </p:nvSpPr>
            <p:spPr>
              <a:xfrm>
                <a:off x="10010527" y="4791625"/>
                <a:ext cx="1103707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8A099B0-C315-A6AA-2CE7-F3D6295DD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527" y="4791625"/>
                <a:ext cx="1103707" cy="5902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quals 9">
            <a:extLst>
              <a:ext uri="{FF2B5EF4-FFF2-40B4-BE49-F238E27FC236}">
                <a16:creationId xmlns:a16="http://schemas.microsoft.com/office/drawing/2014/main" id="{6C4834E2-3D21-9549-5008-2961427D109A}"/>
              </a:ext>
            </a:extLst>
          </p:cNvPr>
          <p:cNvSpPr/>
          <p:nvPr/>
        </p:nvSpPr>
        <p:spPr>
          <a:xfrm>
            <a:off x="11307786" y="4636843"/>
            <a:ext cx="664723" cy="899795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B039190-AD63-2696-99D6-E2BFDDD634C6}"/>
                  </a:ext>
                </a:extLst>
              </p:cNvPr>
              <p:cNvSpPr/>
              <p:nvPr/>
            </p:nvSpPr>
            <p:spPr>
              <a:xfrm>
                <a:off x="12411493" y="4791623"/>
                <a:ext cx="2075472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O(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log</m:t>
                            </m:r>
                          </m:e>
                          <m:sup>
                            <m:r>
                              <a:rPr kumimoji="0" lang="en-US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  <m:r>
                          <a:rPr kumimoji="0" lang="en-US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)</m:t>
                        </m:r>
                      </m:e>
                    </m:func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B039190-AD63-2696-99D6-E2BFDDD63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493" y="4791623"/>
                <a:ext cx="2075472" cy="590233"/>
              </a:xfrm>
              <a:prstGeom prst="roundRect">
                <a:avLst/>
              </a:prstGeom>
              <a:blipFill>
                <a:blip r:embed="rId11"/>
                <a:stretch>
                  <a:fillRect b="-517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!!box2">
                <a:extLst>
                  <a:ext uri="{FF2B5EF4-FFF2-40B4-BE49-F238E27FC236}">
                    <a16:creationId xmlns:a16="http://schemas.microsoft.com/office/drawing/2014/main" id="{CC3EFC31-B3E0-6040-6CA6-5BE38F567BEC}"/>
                  </a:ext>
                </a:extLst>
              </p:cNvPr>
              <p:cNvSpPr/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closestPair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find a middle line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left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right half of 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i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closestPair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 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</a:t>
                </a:r>
                <a:r>
                  <a:rPr lang="en-US" sz="3200" dirty="0">
                    <a:ln w="0"/>
                    <a:solidFill>
                      <a:schemeClr val="accent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all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at a distance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from the middle line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sort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 dirty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using y-coordinates of points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𝑄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          with y-coordinate in the range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sSub>
                      <m:sSubPr>
                        <m:ctrlP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 err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e>
                      <m:sub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𝑦</m:t>
                        </m:r>
                      </m:sub>
                    </m:sSub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𝑆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min{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𝑑𝑖𝑠𝑡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𝑞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}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𝛿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3" name="!!box2">
                <a:extLst>
                  <a:ext uri="{FF2B5EF4-FFF2-40B4-BE49-F238E27FC236}">
                    <a16:creationId xmlns:a16="http://schemas.microsoft.com/office/drawing/2014/main" id="{CC3EFC31-B3E0-6040-6CA6-5BE38F567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6" y="243243"/>
                <a:ext cx="8593443" cy="117992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44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22D56715-F8E9-2BEE-F8C9-5A1065C0EE87}"/>
              </a:ext>
            </a:extLst>
          </p:cNvPr>
          <p:cNvSpPr/>
          <p:nvPr/>
        </p:nvSpPr>
        <p:spPr>
          <a:xfrm>
            <a:off x="826220" y="540384"/>
            <a:ext cx="22731560" cy="10732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Homework</a:t>
            </a:r>
            <a:endParaRPr sz="4800" dirty="0"/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06D7F4D-1BF0-15F8-8A71-02FEBC121360}"/>
              </a:ext>
            </a:extLst>
          </p:cNvPr>
          <p:cNvSpPr/>
          <p:nvPr/>
        </p:nvSpPr>
        <p:spPr>
          <a:xfrm>
            <a:off x="826220" y="1979033"/>
            <a:ext cx="22731560" cy="215696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Prove that the algorithm is correct.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Our algorithm finds a closest pair in a point set of size 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Prove the </a:t>
            </a:r>
            <a:r>
              <a:rPr lang="en-US" sz="4000">
                <a:solidFill>
                  <a:srgbClr val="7030A0"/>
                </a:solidFill>
                <a:latin typeface="Bradley Hand" pitchFamily="2" charset="77"/>
              </a:rPr>
              <a:t>above lemma 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by induction on n.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090ED81-C846-783F-5687-78318D109167}"/>
                  </a:ext>
                </a:extLst>
              </p:cNvPr>
              <p:cNvSpPr/>
              <p:nvPr/>
            </p:nvSpPr>
            <p:spPr>
              <a:xfrm>
                <a:off x="826220" y="5430445"/>
                <a:ext cx="22731560" cy="296052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The running time of our algorithm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can be further improved to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000" b="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implies that there is no need to sort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do a binary search.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Think about the problem.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090ED81-C846-783F-5687-78318D109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20" y="5430445"/>
                <a:ext cx="22731560" cy="296052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303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8D5D670-CAC6-C271-EC69-EACA707F8C7E}"/>
              </a:ext>
            </a:extLst>
          </p:cNvPr>
          <p:cNvSpPr/>
          <p:nvPr/>
        </p:nvSpPr>
        <p:spPr>
          <a:xfrm>
            <a:off x="701749" y="364696"/>
            <a:ext cx="2303012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solve this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E1E477-C98D-EB43-3F34-9E5B1FCD404F}"/>
                  </a:ext>
                </a:extLst>
              </p:cNvPr>
              <p:cNvSpPr/>
              <p:nvPr/>
            </p:nvSpPr>
            <p:spPr>
              <a:xfrm>
                <a:off x="701749" y="2175775"/>
                <a:ext cx="23030121" cy="333189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any two points, you can find their distance in O(1) time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There are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pairs.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So, the total time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E1E477-C98D-EB43-3F34-9E5B1FCD4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9" y="2175775"/>
                <a:ext cx="23030121" cy="333189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1F121B72-574B-AFCB-67F4-3DA5879077F3}"/>
              </a:ext>
            </a:extLst>
          </p:cNvPr>
          <p:cNvSpPr/>
          <p:nvPr/>
        </p:nvSpPr>
        <p:spPr>
          <a:xfrm>
            <a:off x="701749" y="6858000"/>
            <a:ext cx="23030121" cy="107388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improve the running time?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5933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37706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tx1">
              <a:alpha val="38229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47444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!!line">
            <a:extLst>
              <a:ext uri="{FF2B5EF4-FFF2-40B4-BE49-F238E27FC236}">
                <a16:creationId xmlns:a16="http://schemas.microsoft.com/office/drawing/2014/main" id="{58F07FFA-4214-8A23-981F-88081FD49132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!!left">
            <a:extLst>
              <a:ext uri="{FF2B5EF4-FFF2-40B4-BE49-F238E27FC236}">
                <a16:creationId xmlns:a16="http://schemas.microsoft.com/office/drawing/2014/main" id="{C11FB267-66E4-02D0-CEF1-21C7218E39B0}"/>
              </a:ext>
            </a:extLst>
          </p:cNvPr>
          <p:cNvSpPr/>
          <p:nvPr/>
        </p:nvSpPr>
        <p:spPr>
          <a:xfrm>
            <a:off x="2791004" y="11400637"/>
            <a:ext cx="3321201" cy="794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Left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right">
            <a:extLst>
              <a:ext uri="{FF2B5EF4-FFF2-40B4-BE49-F238E27FC236}">
                <a16:creationId xmlns:a16="http://schemas.microsoft.com/office/drawing/2014/main" id="{2C3B7217-30D7-7FCF-7E8F-1FB2C9E07ED9}"/>
              </a:ext>
            </a:extLst>
          </p:cNvPr>
          <p:cNvSpPr/>
          <p:nvPr/>
        </p:nvSpPr>
        <p:spPr>
          <a:xfrm>
            <a:off x="10830146" y="11400637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</p:spTree>
    <p:extLst>
      <p:ext uri="{BB962C8B-B14F-4D97-AF65-F5344CB8AC3E}">
        <p14:creationId xmlns:p14="http://schemas.microsoft.com/office/powerpoint/2010/main" val="126729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8" name="!!line">
            <a:extLst>
              <a:ext uri="{FF2B5EF4-FFF2-40B4-BE49-F238E27FC236}">
                <a16:creationId xmlns:a16="http://schemas.microsoft.com/office/drawing/2014/main" id="{58F07FFA-4214-8A23-981F-88081FD49132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!!left">
            <a:extLst>
              <a:ext uri="{FF2B5EF4-FFF2-40B4-BE49-F238E27FC236}">
                <a16:creationId xmlns:a16="http://schemas.microsoft.com/office/drawing/2014/main" id="{C11FB267-66E4-02D0-CEF1-21C7218E39B0}"/>
              </a:ext>
            </a:extLst>
          </p:cNvPr>
          <p:cNvSpPr/>
          <p:nvPr/>
        </p:nvSpPr>
        <p:spPr>
          <a:xfrm>
            <a:off x="872982" y="11116871"/>
            <a:ext cx="7240676" cy="215661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right">
            <a:extLst>
              <a:ext uri="{FF2B5EF4-FFF2-40B4-BE49-F238E27FC236}">
                <a16:creationId xmlns:a16="http://schemas.microsoft.com/office/drawing/2014/main" id="{2C3B7217-30D7-7FCF-7E8F-1FB2C9E07ED9}"/>
              </a:ext>
            </a:extLst>
          </p:cNvPr>
          <p:cNvSpPr/>
          <p:nvPr/>
        </p:nvSpPr>
        <p:spPr>
          <a:xfrm>
            <a:off x="10830146" y="11400637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</p:spTree>
    <p:extLst>
      <p:ext uri="{BB962C8B-B14F-4D97-AF65-F5344CB8AC3E}">
        <p14:creationId xmlns:p14="http://schemas.microsoft.com/office/powerpoint/2010/main" val="275239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262D5CA-50B8-850D-6D6A-CE73995E711A}"/>
              </a:ext>
            </a:extLst>
          </p:cNvPr>
          <p:cNvSpPr/>
          <p:nvPr/>
        </p:nvSpPr>
        <p:spPr>
          <a:xfrm>
            <a:off x="7037557" y="90429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AA621-D116-B0C3-9373-2D4019A702A2}"/>
              </a:ext>
            </a:extLst>
          </p:cNvPr>
          <p:cNvSpPr/>
          <p:nvPr/>
        </p:nvSpPr>
        <p:spPr>
          <a:xfrm>
            <a:off x="4824742" y="2281102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91B4F5-59D0-B4EB-49BB-8ADCB83C213A}"/>
              </a:ext>
            </a:extLst>
          </p:cNvPr>
          <p:cNvSpPr/>
          <p:nvPr/>
        </p:nvSpPr>
        <p:spPr>
          <a:xfrm>
            <a:off x="7239575" y="334835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6D01D1-8A42-AF39-504F-64BD2D235448}"/>
              </a:ext>
            </a:extLst>
          </p:cNvPr>
          <p:cNvSpPr/>
          <p:nvPr/>
        </p:nvSpPr>
        <p:spPr>
          <a:xfrm>
            <a:off x="2647219" y="335606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Oval5">
            <a:extLst>
              <a:ext uri="{FF2B5EF4-FFF2-40B4-BE49-F238E27FC236}">
                <a16:creationId xmlns:a16="http://schemas.microsoft.com/office/drawing/2014/main" id="{46528423-2FEC-10F9-2A88-78758572238F}"/>
              </a:ext>
            </a:extLst>
          </p:cNvPr>
          <p:cNvSpPr/>
          <p:nvPr/>
        </p:nvSpPr>
        <p:spPr>
          <a:xfrm>
            <a:off x="9872424" y="15369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BDEB9C-03F3-D872-7EC2-04E6E71FB8BF}"/>
              </a:ext>
            </a:extLst>
          </p:cNvPr>
          <p:cNvSpPr/>
          <p:nvPr/>
        </p:nvSpPr>
        <p:spPr>
          <a:xfrm>
            <a:off x="4089283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F0EDCF-58EA-FB68-997D-A7E4DD59E2E5}"/>
              </a:ext>
            </a:extLst>
          </p:cNvPr>
          <p:cNvSpPr/>
          <p:nvPr/>
        </p:nvSpPr>
        <p:spPr>
          <a:xfrm>
            <a:off x="6273683" y="59318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35F04-928D-B51A-5D69-AE34C6FFB0CF}"/>
              </a:ext>
            </a:extLst>
          </p:cNvPr>
          <p:cNvSpPr/>
          <p:nvPr/>
        </p:nvSpPr>
        <p:spPr>
          <a:xfrm>
            <a:off x="1982930" y="5258706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62C4CD-6BF8-C0C4-F6D7-A7841972DDD1}"/>
              </a:ext>
            </a:extLst>
          </p:cNvPr>
          <p:cNvSpPr/>
          <p:nvPr/>
        </p:nvSpPr>
        <p:spPr>
          <a:xfrm>
            <a:off x="7441594" y="750599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F9A2DF-0109-6442-09E3-835F11CA4FF3}"/>
              </a:ext>
            </a:extLst>
          </p:cNvPr>
          <p:cNvSpPr/>
          <p:nvPr/>
        </p:nvSpPr>
        <p:spPr>
          <a:xfrm>
            <a:off x="1188505" y="6133824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D6FEA7-A166-8119-E50D-7FC8C7D2639B}"/>
              </a:ext>
            </a:extLst>
          </p:cNvPr>
          <p:cNvSpPr/>
          <p:nvPr/>
        </p:nvSpPr>
        <p:spPr>
          <a:xfrm>
            <a:off x="2386967" y="8236308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62465D-D11B-CE92-DE15-73AD22E9597D}"/>
              </a:ext>
            </a:extLst>
          </p:cNvPr>
          <p:cNvSpPr/>
          <p:nvPr/>
        </p:nvSpPr>
        <p:spPr>
          <a:xfrm>
            <a:off x="4622723" y="82363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8A2900-59B2-996B-D96A-66218F8BA366}"/>
              </a:ext>
            </a:extLst>
          </p:cNvPr>
          <p:cNvSpPr/>
          <p:nvPr/>
        </p:nvSpPr>
        <p:spPr>
          <a:xfrm>
            <a:off x="15406011" y="29443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E024B9-9EE8-E6C2-6FE0-7FB420AF2B29}"/>
              </a:ext>
            </a:extLst>
          </p:cNvPr>
          <p:cNvSpPr/>
          <p:nvPr/>
        </p:nvSpPr>
        <p:spPr>
          <a:xfrm>
            <a:off x="12490747" y="254028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BFF8C0-ED9B-A228-CDE4-9FEB09537847}"/>
              </a:ext>
            </a:extLst>
          </p:cNvPr>
          <p:cNvSpPr/>
          <p:nvPr/>
        </p:nvSpPr>
        <p:spPr>
          <a:xfrm>
            <a:off x="13932811" y="44429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42E57-90CE-9375-2F61-D9FD1B013D33}"/>
              </a:ext>
            </a:extLst>
          </p:cNvPr>
          <p:cNvSpPr/>
          <p:nvPr/>
        </p:nvSpPr>
        <p:spPr>
          <a:xfrm>
            <a:off x="16117211" y="511601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Oval17">
            <a:extLst>
              <a:ext uri="{FF2B5EF4-FFF2-40B4-BE49-F238E27FC236}">
                <a16:creationId xmlns:a16="http://schemas.microsoft.com/office/drawing/2014/main" id="{743AABCC-8FB3-C905-D98C-C6146E83CA5F}"/>
              </a:ext>
            </a:extLst>
          </p:cNvPr>
          <p:cNvSpPr/>
          <p:nvPr/>
        </p:nvSpPr>
        <p:spPr>
          <a:xfrm>
            <a:off x="10823138" y="4240898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!!Oval18">
            <a:extLst>
              <a:ext uri="{FF2B5EF4-FFF2-40B4-BE49-F238E27FC236}">
                <a16:creationId xmlns:a16="http://schemas.microsoft.com/office/drawing/2014/main" id="{A32F22DC-A97B-8125-E8E1-24EA07EAC6C6}"/>
              </a:ext>
            </a:extLst>
          </p:cNvPr>
          <p:cNvSpPr/>
          <p:nvPr/>
        </p:nvSpPr>
        <p:spPr>
          <a:xfrm>
            <a:off x="11560879" y="571990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Oval19">
            <a:extLst>
              <a:ext uri="{FF2B5EF4-FFF2-40B4-BE49-F238E27FC236}">
                <a16:creationId xmlns:a16="http://schemas.microsoft.com/office/drawing/2014/main" id="{14C74EE0-B8C0-872F-A7B4-83C7831AD0C9}"/>
              </a:ext>
            </a:extLst>
          </p:cNvPr>
          <p:cNvSpPr/>
          <p:nvPr/>
        </p:nvSpPr>
        <p:spPr>
          <a:xfrm>
            <a:off x="9050071" y="5281157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20">
            <a:extLst>
              <a:ext uri="{FF2B5EF4-FFF2-40B4-BE49-F238E27FC236}">
                <a16:creationId xmlns:a16="http://schemas.microsoft.com/office/drawing/2014/main" id="{FA472E96-D25D-5BD4-73A6-68490175311D}"/>
              </a:ext>
            </a:extLst>
          </p:cNvPr>
          <p:cNvSpPr/>
          <p:nvPr/>
        </p:nvSpPr>
        <p:spPr>
          <a:xfrm>
            <a:off x="9607913" y="7244633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D08880-02F9-924B-CC1A-997C857F9D23}"/>
              </a:ext>
            </a:extLst>
          </p:cNvPr>
          <p:cNvSpPr/>
          <p:nvPr/>
        </p:nvSpPr>
        <p:spPr>
          <a:xfrm>
            <a:off x="13275399" y="8093621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B762FE-2AB4-9839-8F15-F25C862E48C9}"/>
              </a:ext>
            </a:extLst>
          </p:cNvPr>
          <p:cNvSpPr/>
          <p:nvPr/>
        </p:nvSpPr>
        <p:spPr>
          <a:xfrm>
            <a:off x="4319166" y="1001710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CE56-3865-FB3A-D6B2-188788656D7D}"/>
              </a:ext>
            </a:extLst>
          </p:cNvPr>
          <p:cNvSpPr/>
          <p:nvPr/>
        </p:nvSpPr>
        <p:spPr>
          <a:xfrm>
            <a:off x="6835538" y="9463319"/>
            <a:ext cx="404037" cy="4040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0E01F9-A719-59CD-D144-7793343FE937}"/>
              </a:ext>
            </a:extLst>
          </p:cNvPr>
          <p:cNvSpPr/>
          <p:nvPr/>
        </p:nvSpPr>
        <p:spPr>
          <a:xfrm>
            <a:off x="9428466" y="9598292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A10F5A-7AC9-22B9-094B-6FBDD7E1CD2A}"/>
              </a:ext>
            </a:extLst>
          </p:cNvPr>
          <p:cNvSpPr/>
          <p:nvPr/>
        </p:nvSpPr>
        <p:spPr>
          <a:xfrm>
            <a:off x="14379936" y="9859640"/>
            <a:ext cx="404037" cy="404037"/>
          </a:xfrm>
          <a:prstGeom prst="ellipse">
            <a:avLst/>
          </a:prstGeom>
          <a:solidFill>
            <a:schemeClr val="accent3"/>
          </a:solidFill>
          <a:ln w="41275" cap="rnd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left">
            <a:extLst>
              <a:ext uri="{FF2B5EF4-FFF2-40B4-BE49-F238E27FC236}">
                <a16:creationId xmlns:a16="http://schemas.microsoft.com/office/drawing/2014/main" id="{C11FB267-66E4-02D0-CEF1-21C7218E39B0}"/>
              </a:ext>
            </a:extLst>
          </p:cNvPr>
          <p:cNvSpPr/>
          <p:nvPr/>
        </p:nvSpPr>
        <p:spPr>
          <a:xfrm>
            <a:off x="872982" y="11116871"/>
            <a:ext cx="7240676" cy="215661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Recursively solve the problem in th</a:t>
            </a: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 left half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right">
            <a:extLst>
              <a:ext uri="{FF2B5EF4-FFF2-40B4-BE49-F238E27FC236}">
                <a16:creationId xmlns:a16="http://schemas.microsoft.com/office/drawing/2014/main" id="{2C3B7217-30D7-7FCF-7E8F-1FB2C9E07ED9}"/>
              </a:ext>
            </a:extLst>
          </p:cNvPr>
          <p:cNvSpPr/>
          <p:nvPr/>
        </p:nvSpPr>
        <p:spPr>
          <a:xfrm>
            <a:off x="10830146" y="11400637"/>
            <a:ext cx="3321201" cy="794544"/>
          </a:xfrm>
          <a:prstGeom prst="roundRect">
            <a:avLst/>
          </a:prstGeom>
          <a:solidFill>
            <a:schemeClr val="accent3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Right Half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/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𝛿</m:t>
                          </m:r>
                        </m:e>
                        <m:sub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392AF5-3C9B-6F3B-6FAF-692629962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6567">
                <a:off x="1160480" y="5331589"/>
                <a:ext cx="678326" cy="601190"/>
              </a:xfrm>
              <a:prstGeom prst="rect">
                <a:avLst/>
              </a:prstGeom>
              <a:blipFill>
                <a:blip r:embed="rId2"/>
                <a:stretch>
                  <a:fillRect r="-2857" b="-2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0E3A7B-4E6A-CE94-1791-559DE14BF0D5}"/>
              </a:ext>
            </a:extLst>
          </p:cNvPr>
          <p:cNvCxnSpPr>
            <a:cxnSpLocks/>
          </p:cNvCxnSpPr>
          <p:nvPr/>
        </p:nvCxnSpPr>
        <p:spPr>
          <a:xfrm flipV="1">
            <a:off x="1533372" y="5603573"/>
            <a:ext cx="508728" cy="589421"/>
          </a:xfrm>
          <a:prstGeom prst="line">
            <a:avLst/>
          </a:prstGeom>
          <a:noFill/>
          <a:ln w="889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!!line">
            <a:extLst>
              <a:ext uri="{FF2B5EF4-FFF2-40B4-BE49-F238E27FC236}">
                <a16:creationId xmlns:a16="http://schemas.microsoft.com/office/drawing/2014/main" id="{2EC7F8D8-D8CE-E071-F968-6B14078E7196}"/>
              </a:ext>
            </a:extLst>
          </p:cNvPr>
          <p:cNvCxnSpPr/>
          <p:nvPr/>
        </p:nvCxnSpPr>
        <p:spPr>
          <a:xfrm>
            <a:off x="8590547" y="264695"/>
            <a:ext cx="0" cy="11405937"/>
          </a:xfrm>
          <a:prstGeom prst="line">
            <a:avLst/>
          </a:prstGeom>
          <a:noFill/>
          <a:ln w="73025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84388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3065</Words>
  <Application>Microsoft Macintosh PowerPoint</Application>
  <PresentationFormat>Custom</PresentationFormat>
  <Paragraphs>607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352</cp:revision>
  <dcterms:modified xsi:type="dcterms:W3CDTF">2024-08-30T08:45:13Z</dcterms:modified>
</cp:coreProperties>
</file>